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56.svg" ContentType="image/svg+xml"/>
  <Override PartName="/ppt/media/image58.svg" ContentType="image/svg+xml"/>
  <Override PartName="/ppt/media/image6.svg" ContentType="image/svg+xml"/>
  <Override PartName="/ppt/media/image60.svg" ContentType="image/svg+xml"/>
  <Override PartName="/ppt/media/image62.svg" ContentType="image/svg+xml"/>
  <Override PartName="/ppt/media/image64.svg" ContentType="image/svg+xml"/>
  <Override PartName="/ppt/media/image66.svg" ContentType="image/svg+xml"/>
  <Override PartName="/ppt/media/image68.svg" ContentType="image/svg+xml"/>
  <Override PartName="/ppt/media/image70.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361" r:id="rId5"/>
    <p:sldId id="393" r:id="rId6"/>
    <p:sldId id="409" r:id="rId7"/>
    <p:sldId id="410" r:id="rId8"/>
    <p:sldId id="411" r:id="rId9"/>
    <p:sldId id="405" r:id="rId10"/>
    <p:sldId id="412" r:id="rId11"/>
    <p:sldId id="413" r:id="rId12"/>
    <p:sldId id="394" r:id="rId13"/>
    <p:sldId id="406" r:id="rId14"/>
    <p:sldId id="435" r:id="rId15"/>
    <p:sldId id="436" r:id="rId16"/>
    <p:sldId id="407" r:id="rId17"/>
    <p:sldId id="437" r:id="rId18"/>
    <p:sldId id="438" r:id="rId19"/>
    <p:sldId id="408" r:id="rId20"/>
    <p:sldId id="440" r:id="rId21"/>
    <p:sldId id="395" r:id="rId22"/>
    <p:sldId id="377" r:id="rId23"/>
    <p:sldId id="441" r:id="rId24"/>
    <p:sldId id="442" r:id="rId25"/>
    <p:sldId id="443" r:id="rId26"/>
    <p:sldId id="444" r:id="rId27"/>
    <p:sldId id="445" r:id="rId28"/>
    <p:sldId id="447" r:id="rId29"/>
    <p:sldId id="449" r:id="rId30"/>
    <p:sldId id="446" r:id="rId31"/>
    <p:sldId id="448" r:id="rId32"/>
    <p:sldId id="392" r:id="rId33"/>
    <p:sldId id="11707" r:id="rId34"/>
    <p:sldId id="11708" r:id="rId35"/>
    <p:sldId id="11709" r:id="rId36"/>
    <p:sldId id="11710" r:id="rId37"/>
    <p:sldId id="11736" r:id="rId38"/>
    <p:sldId id="11713" r:id="rId39"/>
    <p:sldId id="11711" r:id="rId40"/>
    <p:sldId id="11714" r:id="rId41"/>
    <p:sldId id="11715" r:id="rId42"/>
    <p:sldId id="11722" r:id="rId43"/>
    <p:sldId id="11717" r:id="rId44"/>
    <p:sldId id="11718" r:id="rId45"/>
    <p:sldId id="11719" r:id="rId46"/>
    <p:sldId id="11720" r:id="rId47"/>
    <p:sldId id="11737" r:id="rId48"/>
    <p:sldId id="366"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D88"/>
    <a:srgbClr val="B0BD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90" autoAdjust="0"/>
    <p:restoredTop sz="94628"/>
  </p:normalViewPr>
  <p:slideViewPr>
    <p:cSldViewPr snapToGrid="0">
      <p:cViewPr varScale="1">
        <p:scale>
          <a:sx n="155" d="100"/>
          <a:sy n="155" d="100"/>
        </p:scale>
        <p:origin x="113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7E2F0-2A32-6E4F-8BA5-F6D6EF9729DA}"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04CE7-2505-7442-8AD7-DE80452D2EFB}"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504CE7-2505-7442-8AD7-DE80452D2EFB}"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4.tiff"/><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rcRect/>
          <a:stretch>
            <a:fillRect/>
          </a:stretch>
        </p:blipFill>
        <p:spPr bwMode="auto">
          <a:xfrm>
            <a:off x="5688426"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pic>
        <p:nvPicPr>
          <p:cNvPr id="8" name="图片 7"/>
          <p:cNvPicPr>
            <a:picLocks noChangeAspect="1"/>
          </p:cNvPicPr>
          <p:nvPr userDrawn="1"/>
        </p:nvPicPr>
        <p:blipFill>
          <a:blip r:embed="rId3" cstate="screen"/>
          <a:stretch>
            <a:fillRect/>
          </a:stretch>
        </p:blipFill>
        <p:spPr>
          <a:xfrm>
            <a:off x="607283" y="666880"/>
            <a:ext cx="3703460" cy="1121404"/>
          </a:xfrm>
          <a:prstGeom prst="rect">
            <a:avLst/>
          </a:prstGeom>
        </p:spPr>
      </p:pic>
      <p:sp>
        <p:nvSpPr>
          <p:cNvPr id="11" name="灯片编号占位符 17"/>
          <p:cNvSpPr>
            <a:spLocks noGrp="1"/>
          </p:cNvSpPr>
          <p:nvPr>
            <p:ph type="sldNum" sz="quarter" idx="12"/>
          </p:nvPr>
        </p:nvSpPr>
        <p:spPr>
          <a:xfrm>
            <a:off x="9442174" y="6346800"/>
            <a:ext cx="2057400" cy="365125"/>
          </a:xfrm>
          <a:prstGeom prst="rect">
            <a:avLst/>
          </a:prstGeom>
        </p:spPr>
        <p:txBody>
          <a:bodyPr/>
          <a:lstStyle/>
          <a:p>
            <a:fld id="{30F1A57F-7590-DA4B-A3C4-2D26B37BD10B}"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0E03252-3DCC-8C4E-B825-9B8FC187767A}"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0E03252-3DCC-8C4E-B825-9B8FC187767A}"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sp>
        <p:nvSpPr>
          <p:cNvPr id="7" name="Footer Placeholder 4"/>
          <p:cNvSpPr>
            <a:spLocks noGrp="1"/>
          </p:cNvSpPr>
          <p:nvPr userDrawn="1"/>
        </p:nvSpPr>
        <p:spPr>
          <a:xfrm>
            <a:off x="3021455" y="6942052"/>
            <a:ext cx="3086100"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800"/>
          </a:p>
        </p:txBody>
      </p:sp>
      <p:cxnSp>
        <p:nvCxnSpPr>
          <p:cNvPr id="8" name="Straight Connector 7"/>
          <p:cNvCxnSpPr/>
          <p:nvPr userDrawn="1"/>
        </p:nvCxnSpPr>
        <p:spPr>
          <a:xfrm>
            <a:off x="801511" y="975276"/>
            <a:ext cx="10698063" cy="0"/>
          </a:xfrm>
          <a:prstGeom prst="line">
            <a:avLst/>
          </a:prstGeom>
          <a:ln w="28575" cmpd="sng">
            <a:solidFill>
              <a:srgbClr val="003E8A"/>
            </a:solidFill>
          </a:ln>
        </p:spPr>
        <p:style>
          <a:lnRef idx="1">
            <a:schemeClr val="accent5"/>
          </a:lnRef>
          <a:fillRef idx="0">
            <a:schemeClr val="accent5"/>
          </a:fillRef>
          <a:effectRef idx="0">
            <a:schemeClr val="accent5"/>
          </a:effectRef>
          <a:fontRef idx="minor">
            <a:schemeClr val="tx1"/>
          </a:fontRef>
        </p:style>
      </p:cxnSp>
      <p:pic>
        <p:nvPicPr>
          <p:cNvPr id="9" name="图片 8"/>
          <p:cNvPicPr>
            <a:picLocks noChangeAspect="1"/>
          </p:cNvPicPr>
          <p:nvPr userDrawn="1"/>
        </p:nvPicPr>
        <p:blipFill>
          <a:blip r:embed="rId2" cstate="screen"/>
          <a:stretch>
            <a:fillRect/>
          </a:stretch>
        </p:blipFill>
        <p:spPr>
          <a:xfrm>
            <a:off x="9075562" y="150431"/>
            <a:ext cx="2424012" cy="735152"/>
          </a:xfrm>
          <a:prstGeom prst="rect">
            <a:avLst/>
          </a:prstGeom>
        </p:spPr>
      </p:pic>
      <p:pic>
        <p:nvPicPr>
          <p:cNvPr id="10" name="图片 9"/>
          <p:cNvPicPr>
            <a:picLocks noChangeAspect="1"/>
          </p:cNvPicPr>
          <p:nvPr userDrawn="1"/>
        </p:nvPicPr>
        <p:blipFill>
          <a:blip r:embed="rId3" cstate="screen"/>
          <a:stretch>
            <a:fillRect/>
          </a:stretch>
        </p:blipFill>
        <p:spPr>
          <a:xfrm>
            <a:off x="465225" y="6318949"/>
            <a:ext cx="991045" cy="360811"/>
          </a:xfrm>
          <a:prstGeom prst="rect">
            <a:avLst/>
          </a:prstGeom>
        </p:spPr>
      </p:pic>
      <p:sp>
        <p:nvSpPr>
          <p:cNvPr id="11" name="矩形 10"/>
          <p:cNvSpPr/>
          <p:nvPr userDrawn="1"/>
        </p:nvSpPr>
        <p:spPr>
          <a:xfrm>
            <a:off x="476510" y="205353"/>
            <a:ext cx="216000" cy="781215"/>
          </a:xfrm>
          <a:prstGeom prst="rect">
            <a:avLst/>
          </a:prstGeom>
          <a:solidFill>
            <a:srgbClr val="003E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sz="1800"/>
          </a:p>
        </p:txBody>
      </p:sp>
      <p:sp>
        <p:nvSpPr>
          <p:cNvPr id="12" name="页脚占位符 16"/>
          <p:cNvSpPr>
            <a:spLocks noGrp="1"/>
          </p:cNvSpPr>
          <p:nvPr>
            <p:ph type="ftr" sz="quarter" idx="10"/>
          </p:nvPr>
        </p:nvSpPr>
        <p:spPr>
          <a:xfrm>
            <a:off x="4094881" y="6319174"/>
            <a:ext cx="3086100" cy="365125"/>
          </a:xfrm>
        </p:spPr>
        <p:txBody>
          <a:bodyPr/>
          <a:lstStyle/>
          <a:p>
            <a:endParaRPr kumimoji="1" lang="zh-CN" altLang="en-US"/>
          </a:p>
        </p:txBody>
      </p:sp>
      <p:sp>
        <p:nvSpPr>
          <p:cNvPr id="13" name="灯片编号占位符 17"/>
          <p:cNvSpPr>
            <a:spLocks noGrp="1"/>
          </p:cNvSpPr>
          <p:nvPr>
            <p:ph type="sldNum" sz="quarter" idx="11"/>
          </p:nvPr>
        </p:nvSpPr>
        <p:spPr>
          <a:xfrm>
            <a:off x="9442174" y="6346800"/>
            <a:ext cx="2057400" cy="365125"/>
          </a:xfrm>
          <a:prstGeom prst="rect">
            <a:avLst/>
          </a:prstGeom>
        </p:spPr>
        <p:txBody>
          <a:bodyPr/>
          <a:lstStyle/>
          <a:p>
            <a:fld id="{30F1A57F-7590-DA4B-A3C4-2D26B37BD10B}"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2"/>
          <a:srcRect/>
          <a:stretch>
            <a:fillRect/>
          </a:stretch>
        </p:blipFill>
        <p:spPr bwMode="auto">
          <a:xfrm>
            <a:off x="6858568" y="1976645"/>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userDrawn="1"/>
        </p:nvSpPr>
        <p:spPr>
          <a:xfrm>
            <a:off x="3021455" y="6942052"/>
            <a:ext cx="3086100"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800"/>
          </a:p>
        </p:txBody>
      </p:sp>
      <p:cxnSp>
        <p:nvCxnSpPr>
          <p:cNvPr id="8" name="Straight Connector 7"/>
          <p:cNvCxnSpPr/>
          <p:nvPr userDrawn="1"/>
        </p:nvCxnSpPr>
        <p:spPr>
          <a:xfrm>
            <a:off x="801511" y="975276"/>
            <a:ext cx="10698063" cy="0"/>
          </a:xfrm>
          <a:prstGeom prst="line">
            <a:avLst/>
          </a:prstGeom>
          <a:ln w="28575" cmpd="sng">
            <a:solidFill>
              <a:srgbClr val="003E8A"/>
            </a:solidFill>
          </a:ln>
        </p:spPr>
        <p:style>
          <a:lnRef idx="1">
            <a:schemeClr val="accent5"/>
          </a:lnRef>
          <a:fillRef idx="0">
            <a:schemeClr val="accent5"/>
          </a:fillRef>
          <a:effectRef idx="0">
            <a:schemeClr val="accent5"/>
          </a:effectRef>
          <a:fontRef idx="minor">
            <a:schemeClr val="tx1"/>
          </a:fontRef>
        </p:style>
      </p:cxnSp>
      <p:pic>
        <p:nvPicPr>
          <p:cNvPr id="9" name="图片 8"/>
          <p:cNvPicPr>
            <a:picLocks noChangeAspect="1"/>
          </p:cNvPicPr>
          <p:nvPr userDrawn="1"/>
        </p:nvPicPr>
        <p:blipFill>
          <a:blip r:embed="rId3" cstate="screen"/>
          <a:stretch>
            <a:fillRect/>
          </a:stretch>
        </p:blipFill>
        <p:spPr>
          <a:xfrm>
            <a:off x="9075562" y="150431"/>
            <a:ext cx="2424012" cy="735152"/>
          </a:xfrm>
          <a:prstGeom prst="rect">
            <a:avLst/>
          </a:prstGeom>
        </p:spPr>
      </p:pic>
      <p:pic>
        <p:nvPicPr>
          <p:cNvPr id="10" name="图片 9"/>
          <p:cNvPicPr>
            <a:picLocks noChangeAspect="1"/>
          </p:cNvPicPr>
          <p:nvPr userDrawn="1"/>
        </p:nvPicPr>
        <p:blipFill>
          <a:blip r:embed="rId4" cstate="screen"/>
          <a:stretch>
            <a:fillRect/>
          </a:stretch>
        </p:blipFill>
        <p:spPr>
          <a:xfrm>
            <a:off x="465225" y="6318949"/>
            <a:ext cx="991045" cy="360811"/>
          </a:xfrm>
          <a:prstGeom prst="rect">
            <a:avLst/>
          </a:prstGeom>
        </p:spPr>
      </p:pic>
      <p:sp>
        <p:nvSpPr>
          <p:cNvPr id="11" name="矩形 10"/>
          <p:cNvSpPr/>
          <p:nvPr userDrawn="1"/>
        </p:nvSpPr>
        <p:spPr>
          <a:xfrm>
            <a:off x="476510" y="205353"/>
            <a:ext cx="216000" cy="781215"/>
          </a:xfrm>
          <a:prstGeom prst="rect">
            <a:avLst/>
          </a:prstGeom>
          <a:solidFill>
            <a:srgbClr val="003E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sz="1800"/>
          </a:p>
        </p:txBody>
      </p:sp>
      <p:sp>
        <p:nvSpPr>
          <p:cNvPr id="12" name="页脚占位符 16"/>
          <p:cNvSpPr>
            <a:spLocks noGrp="1"/>
          </p:cNvSpPr>
          <p:nvPr>
            <p:ph type="ftr" sz="quarter" idx="10"/>
          </p:nvPr>
        </p:nvSpPr>
        <p:spPr>
          <a:xfrm>
            <a:off x="4094881" y="6319174"/>
            <a:ext cx="3086100" cy="365125"/>
          </a:xfrm>
        </p:spPr>
        <p:txBody>
          <a:bodyPr/>
          <a:lstStyle/>
          <a:p>
            <a:endParaRPr kumimoji="1" lang="zh-CN" altLang="en-US"/>
          </a:p>
        </p:txBody>
      </p:sp>
      <p:sp>
        <p:nvSpPr>
          <p:cNvPr id="13" name="灯片编号占位符 17"/>
          <p:cNvSpPr>
            <a:spLocks noGrp="1"/>
          </p:cNvSpPr>
          <p:nvPr>
            <p:ph type="sldNum" sz="quarter" idx="11"/>
          </p:nvPr>
        </p:nvSpPr>
        <p:spPr>
          <a:xfrm>
            <a:off x="9442174" y="6346800"/>
            <a:ext cx="2057400" cy="365125"/>
          </a:xfrm>
          <a:prstGeom prst="rect">
            <a:avLst/>
          </a:prstGeom>
        </p:spPr>
        <p:txBody>
          <a:bodyPr/>
          <a:lstStyle/>
          <a:p>
            <a:fld id="{30F1A57F-7590-DA4B-A3C4-2D26B37BD10B}"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0E03252-3DCC-8C4E-B825-9B8FC187767A}"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0E03252-3DCC-8C4E-B825-9B8FC187767A}"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0E03252-3DCC-8C4E-B825-9B8FC187767A}"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0E03252-3DCC-8C4E-B825-9B8FC187767A}"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0E03252-3DCC-8C4E-B825-9B8FC187767A}"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0E03252-3DCC-8C4E-B825-9B8FC187767A}"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accent1"/>
                </a:solidFill>
              </a:defRPr>
            </a:lvl1pPr>
          </a:lstStyle>
          <a:p>
            <a:fld id="{70E03252-3DCC-8C4E-B825-9B8FC187767A}"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tags" Target="../tags/tag111.xml"/></Relationships>
</file>

<file path=ppt/slides/_rels/slide15.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image" Target="../media/image29.png"/><Relationship Id="rId5" Type="http://schemas.openxmlformats.org/officeDocument/2006/relationships/tags" Target="../tags/tag114.xml"/><Relationship Id="rId4" Type="http://schemas.openxmlformats.org/officeDocument/2006/relationships/image" Target="../media/image21.png"/><Relationship Id="rId3" Type="http://schemas.openxmlformats.org/officeDocument/2006/relationships/tags" Target="../tags/tag113.xml"/><Relationship Id="rId2" Type="http://schemas.openxmlformats.org/officeDocument/2006/relationships/image" Target="../media/image11.png"/><Relationship Id="rId17" Type="http://schemas.openxmlformats.org/officeDocument/2006/relationships/slideLayout" Target="../slideLayouts/slideLayout2.xml"/><Relationship Id="rId16" Type="http://schemas.openxmlformats.org/officeDocument/2006/relationships/tags" Target="../tags/tag121.xml"/><Relationship Id="rId15" Type="http://schemas.openxmlformats.org/officeDocument/2006/relationships/image" Target="../media/image38.png"/><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image" Target="../media/image37.png"/><Relationship Id="rId11" Type="http://schemas.openxmlformats.org/officeDocument/2006/relationships/tags" Target="../tags/tag118.xml"/><Relationship Id="rId10" Type="http://schemas.openxmlformats.org/officeDocument/2006/relationships/image" Target="../media/image36.png"/><Relationship Id="rId1" Type="http://schemas.openxmlformats.org/officeDocument/2006/relationships/tags" Target="../tags/tag1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image" Target="../media/image40.png"/><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39.png"/><Relationship Id="rId2" Type="http://schemas.openxmlformats.org/officeDocument/2006/relationships/tags" Target="../tags/tag123.xml"/><Relationship Id="rId10" Type="http://schemas.openxmlformats.org/officeDocument/2006/relationships/slideLayout" Target="../slideLayouts/slideLayout2.xml"/><Relationship Id="rId1" Type="http://schemas.openxmlformats.org/officeDocument/2006/relationships/tags" Target="../tags/tag1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image" Target="../media/image41.jpeg"/><Relationship Id="rId16" Type="http://schemas.openxmlformats.org/officeDocument/2006/relationships/slideLayout" Target="../slideLayouts/slideLayout2.xml"/><Relationship Id="rId15" Type="http://schemas.openxmlformats.org/officeDocument/2006/relationships/tags" Target="../tags/tag141.xml"/><Relationship Id="rId14" Type="http://schemas.openxmlformats.org/officeDocument/2006/relationships/image" Target="../media/image42.png"/><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tags" Target="../tags/tag12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tags" Target="../tags/tag146.xml"/><Relationship Id="rId3" Type="http://schemas.openxmlformats.org/officeDocument/2006/relationships/image" Target="../media/image43.png"/><Relationship Id="rId2" Type="http://schemas.openxmlformats.org/officeDocument/2006/relationships/tags" Target="../tags/tag145.xml"/><Relationship Id="rId1" Type="http://schemas.openxmlformats.org/officeDocument/2006/relationships/tags" Target="../tags/tag144.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52.xml"/><Relationship Id="rId7" Type="http://schemas.openxmlformats.org/officeDocument/2006/relationships/image" Target="../media/image44.png"/><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image" Target="../media/image45.png"/><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25.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tags" Target="../tags/tag158.xml"/><Relationship Id="rId7" Type="http://schemas.openxmlformats.org/officeDocument/2006/relationships/image" Target="../media/image47.png"/><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image" Target="../media/image46.png"/><Relationship Id="rId3" Type="http://schemas.openxmlformats.org/officeDocument/2006/relationships/tags" Target="../tags/tag155.xml"/><Relationship Id="rId2" Type="http://schemas.openxmlformats.org/officeDocument/2006/relationships/tags" Target="../tags/tag154.xml"/><Relationship Id="rId10" Type="http://schemas.openxmlformats.org/officeDocument/2006/relationships/slideLayout" Target="../slideLayouts/slideLayout2.xml"/><Relationship Id="rId1" Type="http://schemas.openxmlformats.org/officeDocument/2006/relationships/tags" Target="../tags/tag153.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9.png"/><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image" Target="../media/image48.png"/><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image" Target="../media/image50.png"/><Relationship Id="rId2" Type="http://schemas.openxmlformats.org/officeDocument/2006/relationships/tags" Target="../tags/tag165.xml"/><Relationship Id="rId1" Type="http://schemas.openxmlformats.org/officeDocument/2006/relationships/tags" Target="../tags/tag164.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2.png"/><Relationship Id="rId2" Type="http://schemas.openxmlformats.org/officeDocument/2006/relationships/tags" Target="../tags/tag169.xml"/><Relationship Id="rId1" Type="http://schemas.openxmlformats.org/officeDocument/2006/relationships/tags" Target="../tags/tag168.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54.png"/><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image" Target="../media/image53.png"/><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2.svg"/><Relationship Id="rId7" Type="http://schemas.openxmlformats.org/officeDocument/2006/relationships/image" Target="../media/image61.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2.svg"/><Relationship Id="rId7" Type="http://schemas.openxmlformats.org/officeDocument/2006/relationships/image" Target="../media/image61.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 Id="rId3" Type="http://schemas.openxmlformats.org/officeDocument/2006/relationships/image" Target="../media/image57.png"/><Relationship Id="rId2" Type="http://schemas.openxmlformats.org/officeDocument/2006/relationships/image" Target="../media/image64.svg"/><Relationship Id="rId1" Type="http://schemas.openxmlformats.org/officeDocument/2006/relationships/image" Target="../media/image63.pn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2.svg"/><Relationship Id="rId7" Type="http://schemas.openxmlformats.org/officeDocument/2006/relationships/image" Target="../media/image61.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66.svg"/><Relationship Id="rId3" Type="http://schemas.openxmlformats.org/officeDocument/2006/relationships/image" Target="../media/image65.png"/><Relationship Id="rId2" Type="http://schemas.openxmlformats.org/officeDocument/2006/relationships/image" Target="../media/image56.svg"/><Relationship Id="rId1" Type="http://schemas.openxmlformats.org/officeDocument/2006/relationships/image" Target="../media/image55.png"/></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0.svg"/><Relationship Id="rId7" Type="http://schemas.openxmlformats.org/officeDocument/2006/relationships/image" Target="../media/image69.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58.svg"/><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2.svg"/><Relationship Id="rId7" Type="http://schemas.openxmlformats.org/officeDocument/2006/relationships/image" Target="../media/image61.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1.tiff"/></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3.png"/><Relationship Id="rId1" Type="http://schemas.openxmlformats.org/officeDocument/2006/relationships/image" Target="../media/image72.pn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slides/_rels/slide4.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tags" Target="../tags/tag3.xml"/><Relationship Id="rId65" Type="http://schemas.openxmlformats.org/officeDocument/2006/relationships/slideLayout" Target="../slideLayouts/slideLayout2.xml"/><Relationship Id="rId64" Type="http://schemas.openxmlformats.org/officeDocument/2006/relationships/tags" Target="../tags/tag36.xml"/><Relationship Id="rId63" Type="http://schemas.openxmlformats.org/officeDocument/2006/relationships/tags" Target="../tags/tag35.xml"/><Relationship Id="rId62" Type="http://schemas.openxmlformats.org/officeDocument/2006/relationships/tags" Target="../tags/tag34.xml"/><Relationship Id="rId61" Type="http://schemas.openxmlformats.org/officeDocument/2006/relationships/tags" Target="../tags/tag33.xml"/><Relationship Id="rId60" Type="http://schemas.openxmlformats.org/officeDocument/2006/relationships/tags" Target="../tags/tag32.xml"/><Relationship Id="rId6" Type="http://schemas.openxmlformats.org/officeDocument/2006/relationships/image" Target="../media/image8.svg"/><Relationship Id="rId59" Type="http://schemas.openxmlformats.org/officeDocument/2006/relationships/tags" Target="../tags/tag31.xml"/><Relationship Id="rId58" Type="http://schemas.openxmlformats.org/officeDocument/2006/relationships/tags" Target="../tags/tag30.xml"/><Relationship Id="rId57" Type="http://schemas.openxmlformats.org/officeDocument/2006/relationships/tags" Target="../tags/tag29.xml"/><Relationship Id="rId56" Type="http://schemas.openxmlformats.org/officeDocument/2006/relationships/tags" Target="../tags/tag28.xml"/><Relationship Id="rId55" Type="http://schemas.openxmlformats.org/officeDocument/2006/relationships/tags" Target="../tags/tag27.xml"/><Relationship Id="rId54" Type="http://schemas.openxmlformats.org/officeDocument/2006/relationships/tags" Target="../tags/tag26.xml"/><Relationship Id="rId53" Type="http://schemas.openxmlformats.org/officeDocument/2006/relationships/tags" Target="../tags/tag25.xml"/><Relationship Id="rId52" Type="http://schemas.openxmlformats.org/officeDocument/2006/relationships/tags" Target="../tags/tag24.xml"/><Relationship Id="rId51" Type="http://schemas.openxmlformats.org/officeDocument/2006/relationships/tags" Target="../tags/tag23.xml"/><Relationship Id="rId50" Type="http://schemas.openxmlformats.org/officeDocument/2006/relationships/tags" Target="../tags/tag22.xml"/><Relationship Id="rId5" Type="http://schemas.openxmlformats.org/officeDocument/2006/relationships/image" Target="../media/image7.png"/><Relationship Id="rId49" Type="http://schemas.openxmlformats.org/officeDocument/2006/relationships/tags" Target="../tags/tag21.xml"/><Relationship Id="rId48" Type="http://schemas.openxmlformats.org/officeDocument/2006/relationships/tags" Target="../tags/tag20.xml"/><Relationship Id="rId47" Type="http://schemas.openxmlformats.org/officeDocument/2006/relationships/tags" Target="../tags/tag19.xml"/><Relationship Id="rId46" Type="http://schemas.openxmlformats.org/officeDocument/2006/relationships/tags" Target="../tags/tag18.xml"/><Relationship Id="rId45" Type="http://schemas.openxmlformats.org/officeDocument/2006/relationships/image" Target="../media/image32.svg"/><Relationship Id="rId44" Type="http://schemas.openxmlformats.org/officeDocument/2006/relationships/image" Target="../media/image31.png"/><Relationship Id="rId43" Type="http://schemas.openxmlformats.org/officeDocument/2006/relationships/tags" Target="../tags/tag17.xml"/><Relationship Id="rId42" Type="http://schemas.openxmlformats.org/officeDocument/2006/relationships/tags" Target="../tags/tag16.xml"/><Relationship Id="rId41" Type="http://schemas.openxmlformats.org/officeDocument/2006/relationships/tags" Target="../tags/tag15.xml"/><Relationship Id="rId40" Type="http://schemas.openxmlformats.org/officeDocument/2006/relationships/tags" Target="../tags/tag14.xml"/><Relationship Id="rId4" Type="http://schemas.openxmlformats.org/officeDocument/2006/relationships/tags" Target="../tags/tag2.xml"/><Relationship Id="rId39" Type="http://schemas.openxmlformats.org/officeDocument/2006/relationships/image" Target="../media/image30.svg"/><Relationship Id="rId38" Type="http://schemas.openxmlformats.org/officeDocument/2006/relationships/image" Target="../media/image29.png"/><Relationship Id="rId37" Type="http://schemas.openxmlformats.org/officeDocument/2006/relationships/tags" Target="../tags/tag13.xml"/><Relationship Id="rId36" Type="http://schemas.openxmlformats.org/officeDocument/2006/relationships/image" Target="../media/image28.svg"/><Relationship Id="rId35" Type="http://schemas.openxmlformats.org/officeDocument/2006/relationships/image" Target="../media/image27.png"/><Relationship Id="rId34" Type="http://schemas.openxmlformats.org/officeDocument/2006/relationships/tags" Target="../tags/tag12.xml"/><Relationship Id="rId33" Type="http://schemas.openxmlformats.org/officeDocument/2006/relationships/image" Target="../media/image26.svg"/><Relationship Id="rId32" Type="http://schemas.openxmlformats.org/officeDocument/2006/relationships/image" Target="../media/image25.png"/><Relationship Id="rId31" Type="http://schemas.openxmlformats.org/officeDocument/2006/relationships/tags" Target="../tags/tag11.xml"/><Relationship Id="rId30" Type="http://schemas.openxmlformats.org/officeDocument/2006/relationships/image" Target="../media/image24.svg"/><Relationship Id="rId3" Type="http://schemas.openxmlformats.org/officeDocument/2006/relationships/image" Target="../media/image6.svg"/><Relationship Id="rId29" Type="http://schemas.openxmlformats.org/officeDocument/2006/relationships/image" Target="../media/image23.png"/><Relationship Id="rId28" Type="http://schemas.openxmlformats.org/officeDocument/2006/relationships/tags" Target="../tags/tag10.xml"/><Relationship Id="rId27" Type="http://schemas.openxmlformats.org/officeDocument/2006/relationships/image" Target="../media/image22.svg"/><Relationship Id="rId26" Type="http://schemas.openxmlformats.org/officeDocument/2006/relationships/image" Target="../media/image21.png"/><Relationship Id="rId25" Type="http://schemas.openxmlformats.org/officeDocument/2006/relationships/tags" Target="../tags/tag9.xml"/><Relationship Id="rId24" Type="http://schemas.openxmlformats.org/officeDocument/2006/relationships/image" Target="../media/image20.svg"/><Relationship Id="rId23" Type="http://schemas.openxmlformats.org/officeDocument/2006/relationships/image" Target="../media/image19.png"/><Relationship Id="rId22" Type="http://schemas.openxmlformats.org/officeDocument/2006/relationships/tags" Target="../tags/tag8.xml"/><Relationship Id="rId21" Type="http://schemas.openxmlformats.org/officeDocument/2006/relationships/image" Target="../media/image18.svg"/><Relationship Id="rId20" Type="http://schemas.openxmlformats.org/officeDocument/2006/relationships/image" Target="../media/image17.png"/><Relationship Id="rId2" Type="http://schemas.openxmlformats.org/officeDocument/2006/relationships/image" Target="../media/image5.png"/><Relationship Id="rId19" Type="http://schemas.openxmlformats.org/officeDocument/2006/relationships/tags" Target="../tags/tag7.xml"/><Relationship Id="rId18" Type="http://schemas.openxmlformats.org/officeDocument/2006/relationships/image" Target="../media/image16.svg"/><Relationship Id="rId17" Type="http://schemas.openxmlformats.org/officeDocument/2006/relationships/image" Target="../media/image15.png"/><Relationship Id="rId16" Type="http://schemas.openxmlformats.org/officeDocument/2006/relationships/tags" Target="../tags/tag6.xml"/><Relationship Id="rId15" Type="http://schemas.openxmlformats.org/officeDocument/2006/relationships/image" Target="../media/image14.svg"/><Relationship Id="rId14" Type="http://schemas.openxmlformats.org/officeDocument/2006/relationships/image" Target="../media/image13.png"/><Relationship Id="rId13" Type="http://schemas.openxmlformats.org/officeDocument/2006/relationships/tags" Target="../tags/tag5.xml"/><Relationship Id="rId12" Type="http://schemas.openxmlformats.org/officeDocument/2006/relationships/image" Target="../media/image12.svg"/><Relationship Id="rId11" Type="http://schemas.openxmlformats.org/officeDocument/2006/relationships/image" Target="../media/image11.png"/><Relationship Id="rId10" Type="http://schemas.openxmlformats.org/officeDocument/2006/relationships/tags" Target="../tags/tag4.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image" Target="../media/image83.pn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9.png"/><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image" Target="../media/image8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0.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5.png"/><Relationship Id="rId1" Type="http://schemas.openxmlformats.org/officeDocument/2006/relationships/image" Target="../media/image94.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5.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image" Target="../media/image11.png"/><Relationship Id="rId7" Type="http://schemas.openxmlformats.org/officeDocument/2006/relationships/tags" Target="../tags/tag40.xml"/><Relationship Id="rId6" Type="http://schemas.openxmlformats.org/officeDocument/2006/relationships/image" Target="../media/image9.png"/><Relationship Id="rId52" Type="http://schemas.openxmlformats.org/officeDocument/2006/relationships/slideLayout" Target="../slideLayouts/slideLayout2.xml"/><Relationship Id="rId51" Type="http://schemas.openxmlformats.org/officeDocument/2006/relationships/tags" Target="../tags/tag73.xml"/><Relationship Id="rId50" Type="http://schemas.openxmlformats.org/officeDocument/2006/relationships/tags" Target="../tags/tag72.xml"/><Relationship Id="rId5" Type="http://schemas.openxmlformats.org/officeDocument/2006/relationships/tags" Target="../tags/tag39.xml"/><Relationship Id="rId49" Type="http://schemas.openxmlformats.org/officeDocument/2006/relationships/tags" Target="../tags/tag71.xml"/><Relationship Id="rId48" Type="http://schemas.openxmlformats.org/officeDocument/2006/relationships/tags" Target="../tags/tag70.xml"/><Relationship Id="rId47" Type="http://schemas.openxmlformats.org/officeDocument/2006/relationships/tags" Target="../tags/tag69.xml"/><Relationship Id="rId46" Type="http://schemas.openxmlformats.org/officeDocument/2006/relationships/tags" Target="../tags/tag68.xml"/><Relationship Id="rId45" Type="http://schemas.openxmlformats.org/officeDocument/2006/relationships/tags" Target="../tags/tag67.xml"/><Relationship Id="rId44" Type="http://schemas.openxmlformats.org/officeDocument/2006/relationships/tags" Target="../tags/tag66.xml"/><Relationship Id="rId43" Type="http://schemas.openxmlformats.org/officeDocument/2006/relationships/tags" Target="../tags/tag65.xml"/><Relationship Id="rId42" Type="http://schemas.openxmlformats.org/officeDocument/2006/relationships/tags" Target="../tags/tag64.xml"/><Relationship Id="rId41" Type="http://schemas.openxmlformats.org/officeDocument/2006/relationships/tags" Target="../tags/tag63.xml"/><Relationship Id="rId40" Type="http://schemas.openxmlformats.org/officeDocument/2006/relationships/tags" Target="../tags/tag62.xml"/><Relationship Id="rId4" Type="http://schemas.openxmlformats.org/officeDocument/2006/relationships/image" Target="../media/image7.png"/><Relationship Id="rId39" Type="http://schemas.openxmlformats.org/officeDocument/2006/relationships/tags" Target="../tags/tag61.xml"/><Relationship Id="rId38" Type="http://schemas.openxmlformats.org/officeDocument/2006/relationships/tags" Target="../tags/tag60.xml"/><Relationship Id="rId37" Type="http://schemas.openxmlformats.org/officeDocument/2006/relationships/tags" Target="../tags/tag59.xml"/><Relationship Id="rId36" Type="http://schemas.openxmlformats.org/officeDocument/2006/relationships/tags" Target="../tags/tag58.xml"/><Relationship Id="rId35" Type="http://schemas.openxmlformats.org/officeDocument/2006/relationships/tags" Target="../tags/tag57.xml"/><Relationship Id="rId34" Type="http://schemas.openxmlformats.org/officeDocument/2006/relationships/tags" Target="../tags/tag56.xml"/><Relationship Id="rId33" Type="http://schemas.openxmlformats.org/officeDocument/2006/relationships/tags" Target="../tags/tag55.xml"/><Relationship Id="rId32" Type="http://schemas.openxmlformats.org/officeDocument/2006/relationships/tags" Target="../tags/tag54.xml"/><Relationship Id="rId31" Type="http://schemas.openxmlformats.org/officeDocument/2006/relationships/image" Target="../media/image31.png"/><Relationship Id="rId30" Type="http://schemas.openxmlformats.org/officeDocument/2006/relationships/tags" Target="../tags/tag53.xml"/><Relationship Id="rId3" Type="http://schemas.openxmlformats.org/officeDocument/2006/relationships/tags" Target="../tags/tag38.xml"/><Relationship Id="rId29" Type="http://schemas.openxmlformats.org/officeDocument/2006/relationships/tags" Target="../tags/tag52.xml"/><Relationship Id="rId28" Type="http://schemas.openxmlformats.org/officeDocument/2006/relationships/tags" Target="../tags/tag51.xml"/><Relationship Id="rId27" Type="http://schemas.openxmlformats.org/officeDocument/2006/relationships/tags" Target="../tags/tag50.xml"/><Relationship Id="rId26" Type="http://schemas.openxmlformats.org/officeDocument/2006/relationships/image" Target="../media/image29.png"/><Relationship Id="rId25" Type="http://schemas.openxmlformats.org/officeDocument/2006/relationships/tags" Target="../tags/tag49.xml"/><Relationship Id="rId24" Type="http://schemas.openxmlformats.org/officeDocument/2006/relationships/image" Target="../media/image27.png"/><Relationship Id="rId23" Type="http://schemas.openxmlformats.org/officeDocument/2006/relationships/tags" Target="../tags/tag48.xml"/><Relationship Id="rId22" Type="http://schemas.openxmlformats.org/officeDocument/2006/relationships/image" Target="../media/image25.png"/><Relationship Id="rId21" Type="http://schemas.openxmlformats.org/officeDocument/2006/relationships/tags" Target="../tags/tag47.xml"/><Relationship Id="rId20" Type="http://schemas.openxmlformats.org/officeDocument/2006/relationships/image" Target="../media/image23.png"/><Relationship Id="rId2" Type="http://schemas.openxmlformats.org/officeDocument/2006/relationships/image" Target="../media/image5.png"/><Relationship Id="rId19" Type="http://schemas.openxmlformats.org/officeDocument/2006/relationships/tags" Target="../tags/tag46.xml"/><Relationship Id="rId18" Type="http://schemas.openxmlformats.org/officeDocument/2006/relationships/image" Target="../media/image21.png"/><Relationship Id="rId17" Type="http://schemas.openxmlformats.org/officeDocument/2006/relationships/tags" Target="../tags/tag45.xml"/><Relationship Id="rId16" Type="http://schemas.openxmlformats.org/officeDocument/2006/relationships/image" Target="../media/image19.png"/><Relationship Id="rId15" Type="http://schemas.openxmlformats.org/officeDocument/2006/relationships/tags" Target="../tags/tag44.xml"/><Relationship Id="rId14" Type="http://schemas.openxmlformats.org/officeDocument/2006/relationships/image" Target="../media/image17.png"/><Relationship Id="rId13" Type="http://schemas.openxmlformats.org/officeDocument/2006/relationships/tags" Target="../tags/tag43.xml"/><Relationship Id="rId12" Type="http://schemas.openxmlformats.org/officeDocument/2006/relationships/image" Target="../media/image15.png"/><Relationship Id="rId11" Type="http://schemas.openxmlformats.org/officeDocument/2006/relationships/tags" Target="../tags/tag42.xml"/><Relationship Id="rId10" Type="http://schemas.openxmlformats.org/officeDocument/2006/relationships/image" Target="../media/image13.png"/><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media/image11.png"/><Relationship Id="rId7" Type="http://schemas.openxmlformats.org/officeDocument/2006/relationships/tags" Target="../tags/tag77.xml"/><Relationship Id="rId6" Type="http://schemas.openxmlformats.org/officeDocument/2006/relationships/image" Target="../media/image9.png"/><Relationship Id="rId52" Type="http://schemas.openxmlformats.org/officeDocument/2006/relationships/slideLayout" Target="../slideLayouts/slideLayout2.xml"/><Relationship Id="rId51" Type="http://schemas.openxmlformats.org/officeDocument/2006/relationships/tags" Target="../tags/tag110.xml"/><Relationship Id="rId50" Type="http://schemas.openxmlformats.org/officeDocument/2006/relationships/tags" Target="../tags/tag109.xml"/><Relationship Id="rId5" Type="http://schemas.openxmlformats.org/officeDocument/2006/relationships/tags" Target="../tags/tag76.xml"/><Relationship Id="rId49" Type="http://schemas.openxmlformats.org/officeDocument/2006/relationships/tags" Target="../tags/tag108.xml"/><Relationship Id="rId48" Type="http://schemas.openxmlformats.org/officeDocument/2006/relationships/tags" Target="../tags/tag107.xml"/><Relationship Id="rId47" Type="http://schemas.openxmlformats.org/officeDocument/2006/relationships/tags" Target="../tags/tag106.xml"/><Relationship Id="rId46" Type="http://schemas.openxmlformats.org/officeDocument/2006/relationships/tags" Target="../tags/tag105.xml"/><Relationship Id="rId45" Type="http://schemas.openxmlformats.org/officeDocument/2006/relationships/tags" Target="../tags/tag104.xml"/><Relationship Id="rId44" Type="http://schemas.openxmlformats.org/officeDocument/2006/relationships/tags" Target="../tags/tag103.xml"/><Relationship Id="rId43" Type="http://schemas.openxmlformats.org/officeDocument/2006/relationships/tags" Target="../tags/tag102.xml"/><Relationship Id="rId42" Type="http://schemas.openxmlformats.org/officeDocument/2006/relationships/tags" Target="../tags/tag101.xml"/><Relationship Id="rId41" Type="http://schemas.openxmlformats.org/officeDocument/2006/relationships/tags" Target="../tags/tag100.xml"/><Relationship Id="rId40" Type="http://schemas.openxmlformats.org/officeDocument/2006/relationships/tags" Target="../tags/tag99.xml"/><Relationship Id="rId4" Type="http://schemas.openxmlformats.org/officeDocument/2006/relationships/image" Target="../media/image7.png"/><Relationship Id="rId39" Type="http://schemas.openxmlformats.org/officeDocument/2006/relationships/tags" Target="../tags/tag98.xml"/><Relationship Id="rId38" Type="http://schemas.openxmlformats.org/officeDocument/2006/relationships/tags" Target="../tags/tag97.xml"/><Relationship Id="rId37" Type="http://schemas.openxmlformats.org/officeDocument/2006/relationships/tags" Target="../tags/tag96.xml"/><Relationship Id="rId36" Type="http://schemas.openxmlformats.org/officeDocument/2006/relationships/tags" Target="../tags/tag95.xml"/><Relationship Id="rId35" Type="http://schemas.openxmlformats.org/officeDocument/2006/relationships/tags" Target="../tags/tag94.xml"/><Relationship Id="rId34" Type="http://schemas.openxmlformats.org/officeDocument/2006/relationships/tags" Target="../tags/tag93.xml"/><Relationship Id="rId33" Type="http://schemas.openxmlformats.org/officeDocument/2006/relationships/tags" Target="../tags/tag92.xml"/><Relationship Id="rId32" Type="http://schemas.openxmlformats.org/officeDocument/2006/relationships/tags" Target="../tags/tag91.xml"/><Relationship Id="rId31" Type="http://schemas.openxmlformats.org/officeDocument/2006/relationships/image" Target="../media/image31.png"/><Relationship Id="rId30" Type="http://schemas.openxmlformats.org/officeDocument/2006/relationships/tags" Target="../tags/tag90.xml"/><Relationship Id="rId3" Type="http://schemas.openxmlformats.org/officeDocument/2006/relationships/tags" Target="../tags/tag75.xml"/><Relationship Id="rId29" Type="http://schemas.openxmlformats.org/officeDocument/2006/relationships/tags" Target="../tags/tag89.xml"/><Relationship Id="rId28" Type="http://schemas.openxmlformats.org/officeDocument/2006/relationships/tags" Target="../tags/tag88.xml"/><Relationship Id="rId27" Type="http://schemas.openxmlformats.org/officeDocument/2006/relationships/tags" Target="../tags/tag87.xml"/><Relationship Id="rId26" Type="http://schemas.openxmlformats.org/officeDocument/2006/relationships/image" Target="../media/image29.png"/><Relationship Id="rId25" Type="http://schemas.openxmlformats.org/officeDocument/2006/relationships/tags" Target="../tags/tag86.xml"/><Relationship Id="rId24" Type="http://schemas.openxmlformats.org/officeDocument/2006/relationships/image" Target="../media/image27.png"/><Relationship Id="rId23" Type="http://schemas.openxmlformats.org/officeDocument/2006/relationships/tags" Target="../tags/tag85.xml"/><Relationship Id="rId22" Type="http://schemas.openxmlformats.org/officeDocument/2006/relationships/image" Target="../media/image25.png"/><Relationship Id="rId21" Type="http://schemas.openxmlformats.org/officeDocument/2006/relationships/tags" Target="../tags/tag84.xml"/><Relationship Id="rId20" Type="http://schemas.openxmlformats.org/officeDocument/2006/relationships/image" Target="../media/image23.png"/><Relationship Id="rId2" Type="http://schemas.openxmlformats.org/officeDocument/2006/relationships/image" Target="../media/image5.png"/><Relationship Id="rId19" Type="http://schemas.openxmlformats.org/officeDocument/2006/relationships/tags" Target="../tags/tag83.xml"/><Relationship Id="rId18" Type="http://schemas.openxmlformats.org/officeDocument/2006/relationships/image" Target="../media/image21.png"/><Relationship Id="rId17" Type="http://schemas.openxmlformats.org/officeDocument/2006/relationships/tags" Target="../tags/tag82.xml"/><Relationship Id="rId16" Type="http://schemas.openxmlformats.org/officeDocument/2006/relationships/image" Target="../media/image19.png"/><Relationship Id="rId15" Type="http://schemas.openxmlformats.org/officeDocument/2006/relationships/tags" Target="../tags/tag81.xml"/><Relationship Id="rId14" Type="http://schemas.openxmlformats.org/officeDocument/2006/relationships/image" Target="../media/image17.png"/><Relationship Id="rId13" Type="http://schemas.openxmlformats.org/officeDocument/2006/relationships/tags" Target="../tags/tag80.xml"/><Relationship Id="rId12" Type="http://schemas.openxmlformats.org/officeDocument/2006/relationships/image" Target="../media/image15.png"/><Relationship Id="rId11" Type="http://schemas.openxmlformats.org/officeDocument/2006/relationships/tags" Target="../tags/tag79.xml"/><Relationship Id="rId10" Type="http://schemas.openxmlformats.org/officeDocument/2006/relationships/image" Target="../media/image13.png"/><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4559373"/>
            <a:ext cx="8613424" cy="796995"/>
          </a:xfrm>
          <a:prstGeom prst="rect">
            <a:avLst/>
          </a:prstGeom>
          <a:solidFill>
            <a:srgbClr val="003E8A">
              <a:alpha val="2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内容占位符 1"/>
          <p:cNvSpPr txBox="1"/>
          <p:nvPr/>
        </p:nvSpPr>
        <p:spPr>
          <a:xfrm>
            <a:off x="1381760" y="2407285"/>
            <a:ext cx="8060055" cy="7969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500"/>
              </a:lnSpc>
            </a:pPr>
            <a:r>
              <a:rPr kumimoji="1" lang="zh-CN" altLang="en-US" sz="4800" b="1">
                <a:solidFill>
                  <a:schemeClr val="tx1">
                    <a:lumMod val="85000"/>
                    <a:lumOff val="15000"/>
                  </a:schemeClr>
                </a:solidFill>
                <a:latin typeface="黑体" charset="0"/>
                <a:ea typeface="黑体" charset="0"/>
                <a:cs typeface="黑体" charset="0"/>
              </a:rPr>
              <a:t>第三讲 数据定价基础</a:t>
            </a:r>
            <a:endParaRPr kumimoji="1" lang="zh-CN" altLang="en-US" sz="4800" b="1">
              <a:solidFill>
                <a:schemeClr val="tx1">
                  <a:lumMod val="85000"/>
                  <a:lumOff val="15000"/>
                </a:schemeClr>
              </a:solidFill>
              <a:latin typeface="黑体" charset="0"/>
              <a:ea typeface="黑体" charset="0"/>
              <a:cs typeface="黑体" charset="0"/>
            </a:endParaRPr>
          </a:p>
        </p:txBody>
      </p:sp>
      <p:sp>
        <p:nvSpPr>
          <p:cNvPr id="7" name="文本框 6"/>
          <p:cNvSpPr txBox="1"/>
          <p:nvPr/>
        </p:nvSpPr>
        <p:spPr>
          <a:xfrm>
            <a:off x="1073854" y="4697917"/>
            <a:ext cx="7587545" cy="52197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360"/>
              </a:lnSpc>
            </a:pPr>
            <a:r>
              <a:rPr lang="zh-CN" altLang="en-US" sz="2800" b="1" kern="2000" spc="127">
                <a:latin typeface="Songti SC Black" panose="02010800040101010101" pitchFamily="2" charset="-122"/>
                <a:ea typeface="Songti SC Black" panose="02010800040101010101" pitchFamily="2" charset="-122"/>
              </a:rPr>
              <a:t>刘金飞        浙江大学网络空间安全学院</a:t>
            </a:r>
            <a:endParaRPr lang="zh-CN" altLang="en-US" sz="2800" b="1" kern="2000" spc="127">
              <a:latin typeface="Songti SC Black" panose="02010800040101010101" pitchFamily="2" charset="-122"/>
              <a:ea typeface="Songti SC Black" panose="02010800040101010101" pitchFamily="2" charset="-122"/>
            </a:endParaRPr>
          </a:p>
        </p:txBody>
      </p:sp>
      <p:sp>
        <p:nvSpPr>
          <p:cNvPr id="8" name="矩形 7"/>
          <p:cNvSpPr/>
          <p:nvPr/>
        </p:nvSpPr>
        <p:spPr>
          <a:xfrm>
            <a:off x="1073853" y="2243136"/>
            <a:ext cx="134163" cy="796995"/>
          </a:xfrm>
          <a:prstGeom prst="rect">
            <a:avLst/>
          </a:prstGeom>
          <a:solidFill>
            <a:srgbClr val="003E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3" name="灯片编号占位符 2"/>
          <p:cNvSpPr>
            <a:spLocks noGrp="1"/>
          </p:cNvSpPr>
          <p:nvPr>
            <p:ph type="sldNum" sz="quarter" idx="12"/>
          </p:nvPr>
        </p:nvSpPr>
        <p:spPr/>
        <p:txBody>
          <a:bodyPr/>
          <a:lstStyle/>
          <a:p>
            <a:fld id="{30F1A57F-7590-DA4B-A3C4-2D26B37BD10B}" type="slidenum">
              <a:rPr kumimoji="1" lang="zh-CN" altLang="en-US" smtClean="0"/>
            </a:fld>
            <a:endParaRPr kumimoji="1" lang="zh-CN" altLang="en-US"/>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722" y="327987"/>
            <a:ext cx="1018582" cy="713696"/>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目录</a:t>
            </a:r>
            <a:endParaRPr lang="zh-CN" altLang="en-US" sz="2400" b="1">
              <a:latin typeface="黑体" charset="0"/>
              <a:ea typeface="黑体" charset="0"/>
            </a:endParaRPr>
          </a:p>
        </p:txBody>
      </p:sp>
      <p:sp>
        <p:nvSpPr>
          <p:cNvPr id="5" name="内容占位符 2"/>
          <p:cNvSpPr txBox="1"/>
          <p:nvPr/>
        </p:nvSpPr>
        <p:spPr>
          <a:xfrm>
            <a:off x="602615" y="1684020"/>
            <a:ext cx="10986770" cy="40201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从传统商品定价到数据定价</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数据交易的基本框架与数据定价的要求</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solidFill>
                  <a:srgbClr val="C00000"/>
                </a:solidFill>
                <a:latin typeface="华文宋体" panose="02010600040101010101" charset="-122"/>
                <a:ea typeface="华文宋体" panose="02010600040101010101" charset="-122"/>
              </a:rPr>
              <a:t>数据的版本化与无套利原则</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查询数据的版本化与无套利定价</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机器学习模型的版本化与无套利定价</a:t>
            </a:r>
            <a:endParaRPr kumimoji="1" lang="zh-CN" altLang="en-US" b="1">
              <a:latin typeface="华文宋体" panose="02010600040101010101" charset="-122"/>
              <a:ea typeface="华文宋体" panose="02010600040101010101" charset="-122"/>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900" y="328295"/>
            <a:ext cx="3834130" cy="71374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现实中的数据定价策略</a:t>
            </a:r>
            <a:endParaRPr lang="zh-CN" altLang="en-US" sz="2800" b="1">
              <a:latin typeface="黑体" charset="0"/>
              <a:ea typeface="黑体" charset="0"/>
            </a:endParaRPr>
          </a:p>
        </p:txBody>
      </p:sp>
      <p:sp>
        <p:nvSpPr>
          <p:cNvPr id="5" name="内容占位符 2"/>
          <p:cNvSpPr txBox="1"/>
          <p:nvPr/>
        </p:nvSpPr>
        <p:spPr>
          <a:xfrm>
            <a:off x="602615" y="1042670"/>
            <a:ext cx="10986770" cy="5304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fontAlgn="auto">
              <a:lnSpc>
                <a:spcPct val="100000"/>
              </a:lnSpc>
              <a:buFont typeface="Arial" panose="020B0604020202090204" pitchFamily="34" charset="0"/>
              <a:buNone/>
            </a:pPr>
            <a:r>
              <a:rPr kumimoji="1" lang="zh-CN" altLang="en-US" sz="1800">
                <a:latin typeface="Times New Roman Regular" panose="02020603050405020304" charset="0"/>
                <a:ea typeface="华文仿宋" panose="02010600040101010101" charset="-122"/>
                <a:cs typeface="Times New Roman Regular" panose="02020603050405020304" charset="0"/>
              </a:rPr>
              <a:t>参考调研文章：Muschalle, A., Stahl, F., Löser, A., &amp; Vossen, G. (2012). Pricing Approaches for Data Markets. Business Intelligence for the Real-Time Enterprises.</a:t>
            </a:r>
            <a:endParaRPr kumimoji="1" lang="zh-CN" altLang="en-US" sz="1800">
              <a:latin typeface="Times New Roman Regular" panose="02020603050405020304" charset="0"/>
              <a:ea typeface="华文仿宋" panose="02010600040101010101" charset="-122"/>
              <a:cs typeface="Times New Roman Regular" panose="02020603050405020304" charset="0"/>
            </a:endParaRPr>
          </a:p>
          <a:p>
            <a:pPr marL="0" indent="0" fontAlgn="auto">
              <a:lnSpc>
                <a:spcPct val="100000"/>
              </a:lnSpc>
              <a:buFont typeface="Arial" panose="020B0604020202090204" pitchFamily="34" charset="0"/>
              <a:buNone/>
            </a:pP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免费数据</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一些公开的统计数据，不具有出售的价值</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但是可以吸引用户进入市场，进而吸引数据提供者进入市场</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lvl="0" fontAlgn="auto">
              <a:lnSpc>
                <a:spcPct val="100000"/>
              </a:lnSpc>
              <a:buFont typeface="Arial" panose="020B0604020202090204" pitchFamily="34" charset="0"/>
              <a:buChar char="•"/>
            </a:pPr>
            <a:r>
              <a:rPr kumimoji="1" lang="zh-CN" altLang="en-US" sz="1995" b="1">
                <a:latin typeface="Times New Roman Regular" panose="02020603050405020304" charset="0"/>
                <a:ea typeface="华文宋体" panose="02010600040101010101" charset="-122"/>
                <a:cs typeface="Times New Roman Regular" panose="02020603050405020304" charset="0"/>
              </a:rPr>
              <a:t>根据使用次数决定价格</a:t>
            </a:r>
            <a:endParaRPr kumimoji="1" lang="zh-CN" altLang="en-US" sz="1995"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每次调用</a:t>
            </a:r>
            <a:r>
              <a:rPr kumimoji="1" lang="en-US" altLang="zh-CN" sz="1710" b="1">
                <a:latin typeface="Times New Roman Regular" panose="02020603050405020304" charset="0"/>
                <a:ea typeface="华文宋体" panose="02010600040101010101" charset="-122"/>
                <a:cs typeface="Times New Roman Regular" panose="02020603050405020304" charset="0"/>
              </a:rPr>
              <a:t> API</a:t>
            </a:r>
            <a:r>
              <a:rPr kumimoji="1" lang="zh-CN" altLang="en-US" sz="1710" b="1">
                <a:latin typeface="Times New Roman Regular" panose="02020603050405020304" charset="0"/>
                <a:ea typeface="华文宋体" panose="02010600040101010101" charset="-122"/>
                <a:cs typeface="Times New Roman Regular" panose="02020603050405020304" charset="0"/>
              </a:rPr>
              <a:t>，都收取一定的价格</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类似于咨询费，咨询</a:t>
            </a:r>
            <a:r>
              <a:rPr kumimoji="1" lang="en-US" altLang="zh-CN" sz="1710" b="1">
                <a:latin typeface="Times New Roman Regular" panose="02020603050405020304" charset="0"/>
                <a:ea typeface="华文宋体" panose="02010600040101010101" charset="-122"/>
                <a:cs typeface="Times New Roman Regular" panose="02020603050405020304" charset="0"/>
              </a:rPr>
              <a:t> 1h </a:t>
            </a:r>
            <a:r>
              <a:rPr kumimoji="1" lang="zh-CN" altLang="en-US" sz="1710" b="1">
                <a:latin typeface="Times New Roman Regular" panose="02020603050405020304" charset="0"/>
                <a:ea typeface="华文宋体" panose="02010600040101010101" charset="-122"/>
                <a:cs typeface="Times New Roman Regular" panose="02020603050405020304" charset="0"/>
              </a:rPr>
              <a:t>给多少钱，咨询</a:t>
            </a:r>
            <a:r>
              <a:rPr kumimoji="1" lang="en-US" altLang="zh-CN" sz="1710" b="1">
                <a:latin typeface="Times New Roman Regular" panose="02020603050405020304" charset="0"/>
                <a:ea typeface="华文宋体" panose="02010600040101010101" charset="-122"/>
                <a:cs typeface="Times New Roman Regular" panose="02020603050405020304" charset="0"/>
              </a:rPr>
              <a:t> 3h </a:t>
            </a:r>
            <a:r>
              <a:rPr kumimoji="1" lang="zh-CN" altLang="en-US" sz="1710" b="1">
                <a:latin typeface="Times New Roman Regular" panose="02020603050405020304" charset="0"/>
                <a:ea typeface="华文宋体" panose="02010600040101010101" charset="-122"/>
                <a:cs typeface="Times New Roman Regular" panose="02020603050405020304" charset="0"/>
              </a:rPr>
              <a:t>给多少钱</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从供给成本角度看，数据可以零成本复制，例如机器学习模型训练好之后，尽管训练成本可能很高，但每次调用</a:t>
            </a:r>
            <a:r>
              <a:rPr kumimoji="1" lang="en-US" altLang="zh-CN" sz="1710" b="1">
                <a:latin typeface="Times New Roman Regular" panose="02020603050405020304" charset="0"/>
                <a:ea typeface="华文宋体" panose="02010600040101010101" charset="-122"/>
                <a:cs typeface="Times New Roman Regular" panose="02020603050405020304" charset="0"/>
              </a:rPr>
              <a:t> API </a:t>
            </a:r>
            <a:r>
              <a:rPr kumimoji="1" lang="zh-CN" altLang="en-US" sz="1710" b="1">
                <a:latin typeface="Times New Roman Regular" panose="02020603050405020304" charset="0"/>
                <a:ea typeface="华文宋体" panose="02010600040101010101" charset="-122"/>
                <a:cs typeface="Times New Roman Regular" panose="02020603050405020304" charset="0"/>
              </a:rPr>
              <a:t>需要的成本几乎为零，因此当</a:t>
            </a:r>
            <a:r>
              <a:rPr kumimoji="1" lang="en-US" altLang="zh-CN" sz="1710" b="1">
                <a:latin typeface="Times New Roman Regular" panose="02020603050405020304" charset="0"/>
                <a:ea typeface="华文宋体" panose="02010600040101010101" charset="-122"/>
                <a:cs typeface="Times New Roman Regular" panose="02020603050405020304" charset="0"/>
              </a:rPr>
              <a:t> API </a:t>
            </a:r>
            <a:r>
              <a:rPr kumimoji="1" lang="zh-CN" altLang="en-US" sz="1710" b="1">
                <a:latin typeface="Times New Roman Regular" panose="02020603050405020304" charset="0"/>
                <a:ea typeface="华文宋体" panose="02010600040101010101" charset="-122"/>
                <a:cs typeface="Times New Roman Regular" panose="02020603050405020304" charset="0"/>
              </a:rPr>
              <a:t>调用越多时，边际成本也会下降</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但从需求效用角度看，每次买家调用</a:t>
            </a:r>
            <a:r>
              <a:rPr kumimoji="1" lang="en-US" altLang="zh-CN" sz="1710" b="1">
                <a:latin typeface="Times New Roman Regular" panose="02020603050405020304" charset="0"/>
                <a:ea typeface="华文宋体" panose="02010600040101010101" charset="-122"/>
                <a:cs typeface="Times New Roman Regular" panose="02020603050405020304" charset="0"/>
              </a:rPr>
              <a:t> API </a:t>
            </a:r>
            <a:r>
              <a:rPr kumimoji="1" lang="zh-CN" altLang="en-US" sz="1710" b="1">
                <a:latin typeface="Times New Roman Regular" panose="02020603050405020304" charset="0"/>
                <a:ea typeface="华文宋体" panose="02010600040101010101" charset="-122"/>
                <a:cs typeface="Times New Roman Regular" panose="02020603050405020304" charset="0"/>
              </a:rPr>
              <a:t>是为了新的数据，那么存在数据需求，因此也有合理性</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打包定价：</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以固定的价格出售一定次数的</a:t>
            </a:r>
            <a:r>
              <a:rPr kumimoji="1" lang="en-US" altLang="zh-CN" sz="1710" b="1">
                <a:latin typeface="Times New Roman Regular" panose="02020603050405020304" charset="0"/>
                <a:ea typeface="华文宋体" panose="02010600040101010101" charset="-122"/>
                <a:cs typeface="Times New Roman Regular" panose="02020603050405020304" charset="0"/>
              </a:rPr>
              <a:t> API </a:t>
            </a:r>
            <a:r>
              <a:rPr kumimoji="1" lang="zh-CN" altLang="en-US" sz="1710" b="1">
                <a:latin typeface="Times New Roman Regular" panose="02020603050405020304" charset="0"/>
                <a:ea typeface="华文宋体" panose="02010600040101010101" charset="-122"/>
                <a:cs typeface="Times New Roman Regular" panose="02020603050405020304" charset="0"/>
              </a:rPr>
              <a:t>调用权</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上一种方法的升级版</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900" y="328295"/>
            <a:ext cx="3834130" cy="71374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现实中的数据定价策略</a:t>
            </a:r>
            <a:endParaRPr lang="zh-CN" altLang="en-US" sz="2800" b="1">
              <a:latin typeface="黑体" charset="0"/>
              <a:ea typeface="黑体" charset="0"/>
            </a:endParaRPr>
          </a:p>
        </p:txBody>
      </p:sp>
      <p:sp>
        <p:nvSpPr>
          <p:cNvPr id="5" name="内容占位符 2"/>
          <p:cNvSpPr txBox="1"/>
          <p:nvPr/>
        </p:nvSpPr>
        <p:spPr>
          <a:xfrm>
            <a:off x="602615" y="1042035"/>
            <a:ext cx="6304280" cy="567055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订阅制</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按订阅时间收费，包含两种收费机制</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2" fontAlgn="auto">
              <a:lnSpc>
                <a:spcPct val="100000"/>
              </a:lnSpc>
              <a:buFont typeface="Arial" panose="020B0604020202090204" pitchFamily="34" charset="0"/>
              <a:buChar char="•"/>
            </a:pPr>
            <a:r>
              <a:rPr kumimoji="1" lang="zh-CN" altLang="en-US" sz="1600" b="1">
                <a:latin typeface="Times New Roman Regular" panose="02020603050405020304" charset="0"/>
                <a:ea typeface="华文宋体" panose="02010600040101010101" charset="-122"/>
                <a:cs typeface="Times New Roman Regular" panose="02020603050405020304" charset="0"/>
              </a:rPr>
              <a:t>一类是订阅后权限全部开放</a:t>
            </a:r>
            <a:endParaRPr kumimoji="1" lang="zh-CN" altLang="en-US" sz="1600" b="1">
              <a:latin typeface="Times New Roman Regular" panose="02020603050405020304" charset="0"/>
              <a:ea typeface="华文宋体" panose="02010600040101010101" charset="-122"/>
              <a:cs typeface="Times New Roman Regular" panose="02020603050405020304" charset="0"/>
            </a:endParaRPr>
          </a:p>
          <a:p>
            <a:pPr lvl="2" fontAlgn="auto">
              <a:lnSpc>
                <a:spcPct val="100000"/>
              </a:lnSpc>
              <a:buFont typeface="Arial" panose="020B0604020202090204" pitchFamily="34" charset="0"/>
              <a:buChar char="•"/>
            </a:pPr>
            <a:r>
              <a:rPr kumimoji="1" lang="zh-CN" altLang="en-US" sz="1600" b="1">
                <a:latin typeface="Times New Roman Regular" panose="02020603050405020304" charset="0"/>
                <a:ea typeface="华文宋体" panose="02010600040101010101" charset="-122"/>
                <a:cs typeface="Times New Roman Regular" panose="02020603050405020304" charset="0"/>
              </a:rPr>
              <a:t>另一类是支付固定订阅费用后，还要加收每次服务的费用（结合订阅制和前面的使用次数定价），类似于移动公司，软件许可等。固定费用用于覆盖固定成本，服务费用提供利润</a:t>
            </a:r>
            <a:endParaRPr kumimoji="1" lang="zh-CN" altLang="en-US" sz="16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可以比较有效地解决动态定价问题</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产生订阅循环，锁定用户</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0"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免费增值（Freemium）</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用免费服务吸引用户，</a:t>
            </a:r>
            <a:r>
              <a:rPr kumimoji="1" lang="zh-CN" altLang="en-US" sz="1800" b="1">
                <a:latin typeface="Times New Roman Regular" panose="02020603050405020304" charset="0"/>
                <a:ea typeface="华文宋体" panose="02010600040101010101" charset="-122"/>
                <a:cs typeface="Times New Roman Regular" panose="02020603050405020304" charset="0"/>
                <a:sym typeface="+mn-ea"/>
              </a:rPr>
              <a:t>将用户锁定在平台，</a:t>
            </a:r>
            <a:r>
              <a:rPr kumimoji="1" lang="zh-CN" altLang="en-US" sz="1800" b="1">
                <a:latin typeface="Times New Roman Regular" panose="02020603050405020304" charset="0"/>
                <a:ea typeface="华文宋体" panose="02010600040101010101" charset="-122"/>
                <a:cs typeface="Times New Roman Regular" panose="02020603050405020304" charset="0"/>
              </a:rPr>
              <a:t>然后通过增值服务将部分免费用户转化为收费用户实现变现</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en-US" altLang="zh-CN" sz="1800" b="1">
                <a:latin typeface="Times New Roman Regular" panose="02020603050405020304" charset="0"/>
                <a:ea typeface="华文宋体" panose="02010600040101010101" charset="-122"/>
                <a:cs typeface="Times New Roman Regular" panose="02020603050405020304" charset="0"/>
              </a:rPr>
              <a:t>overleaf</a:t>
            </a:r>
            <a:r>
              <a:rPr kumimoji="1" lang="zh-CN" altLang="en-US" sz="1800" b="1">
                <a:latin typeface="Times New Roman Regular" panose="02020603050405020304" charset="0"/>
                <a:ea typeface="华文宋体" panose="02010600040101010101" charset="-122"/>
                <a:cs typeface="Times New Roman Regular" panose="02020603050405020304" charset="0"/>
              </a:rPr>
              <a:t>，淘宝旺铺服务</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不需要再花费大笔的广告费用向用户介绍你服务的各种特性，而是通过用户的免费使用，让用户进行对你提供服务的自我学习以及熟悉</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让一部分高级用户支付普通用户使用产品所消耗的费用（二八定律），因此要思考如何提高付费转化率</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pic>
        <p:nvPicPr>
          <p:cNvPr id="3" name="图片 2" descr="2963016516"/>
          <p:cNvPicPr>
            <a:picLocks noChangeAspect="1"/>
          </p:cNvPicPr>
          <p:nvPr/>
        </p:nvPicPr>
        <p:blipFill>
          <a:blip r:embed="rId1"/>
          <a:stretch>
            <a:fillRect/>
          </a:stretch>
        </p:blipFill>
        <p:spPr>
          <a:xfrm>
            <a:off x="6906895" y="2058035"/>
            <a:ext cx="4678680" cy="3412490"/>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900" y="328295"/>
            <a:ext cx="3834130" cy="71374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现实中的数据定价策略</a:t>
            </a:r>
            <a:endParaRPr lang="zh-CN" altLang="en-US" sz="2800" b="1">
              <a:latin typeface="黑体" charset="0"/>
              <a:ea typeface="黑体" charset="0"/>
            </a:endParaRPr>
          </a:p>
        </p:txBody>
      </p:sp>
      <p:sp>
        <p:nvSpPr>
          <p:cNvPr id="5" name="内容占位符 2"/>
          <p:cNvSpPr txBox="1"/>
          <p:nvPr/>
        </p:nvSpPr>
        <p:spPr>
          <a:xfrm>
            <a:off x="602615" y="1289050"/>
            <a:ext cx="5574665" cy="4718685"/>
          </a:xfrm>
          <a:prstGeom prst="rect">
            <a:avLst/>
          </a:prstGeom>
        </p:spPr>
        <p:txBody>
          <a:bodyPr vert="horz" lIns="91440" tIns="45720" rIns="91440" bIns="45720" rtlCol="0">
            <a:normAutofit fontScale="90000" lnSpcReduction="1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特点总结</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有很多经典营销策略，因为参考了类似的情况</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2" fontAlgn="auto">
              <a:lnSpc>
                <a:spcPct val="100000"/>
              </a:lnSpc>
              <a:buFont typeface="Arial" panose="020B0604020202090204" pitchFamily="34" charset="0"/>
              <a:buChar char="•"/>
            </a:pPr>
            <a:r>
              <a:rPr kumimoji="1" lang="zh-CN" altLang="en-US" sz="1600" b="1">
                <a:latin typeface="Times New Roman Regular" panose="02020603050405020304" charset="0"/>
                <a:ea typeface="华文宋体" panose="02010600040101010101" charset="-122"/>
                <a:cs typeface="Times New Roman Regular" panose="02020603050405020304" charset="0"/>
              </a:rPr>
              <a:t>服务定价（例如软件使用、移动公司）或数字商品（例如视频平台）也具有高固定成本，低边际成本的特性，而视频平台的内容也具有动态更新的性质</a:t>
            </a:r>
            <a:endParaRPr kumimoji="1" lang="zh-CN" altLang="en-US" sz="16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80" b="1">
                <a:solidFill>
                  <a:srgbClr val="C00000"/>
                </a:solidFill>
                <a:latin typeface="Times New Roman Regular" panose="02020603050405020304" charset="0"/>
                <a:ea typeface="华文宋体" panose="02010600040101010101" charset="-122"/>
                <a:cs typeface="Times New Roman Regular" panose="02020603050405020304" charset="0"/>
              </a:rPr>
              <a:t>从成本导向转向需求导向</a:t>
            </a:r>
            <a:endParaRPr kumimoji="1" lang="zh-CN" altLang="en-US" sz="1780" b="1">
              <a:latin typeface="Times New Roman Regular" panose="02020603050405020304" charset="0"/>
              <a:ea typeface="华文宋体" panose="02010600040101010101" charset="-122"/>
              <a:cs typeface="Times New Roman Regular" panose="02020603050405020304" charset="0"/>
            </a:endParaRPr>
          </a:p>
          <a:p>
            <a:pPr lvl="2" fontAlgn="auto">
              <a:lnSpc>
                <a:spcPct val="100000"/>
              </a:lnSpc>
              <a:buFont typeface="Arial" panose="020B0604020202090204" pitchFamily="34" charset="0"/>
              <a:buChar char="•"/>
            </a:pPr>
            <a:r>
              <a:rPr kumimoji="1" lang="zh-CN" altLang="en-US" sz="1600" b="1">
                <a:latin typeface="Times New Roman Regular" panose="02020603050405020304" charset="0"/>
                <a:ea typeface="华文宋体" panose="02010600040101010101" charset="-122"/>
                <a:cs typeface="Times New Roman Regular" panose="02020603050405020304" charset="0"/>
              </a:rPr>
              <a:t>零成本复制使得考虑数据定价时，固定成本只是一个预算平衡的限制，并非核心要点</a:t>
            </a:r>
            <a:endParaRPr kumimoji="1" lang="zh-CN" altLang="en-US" sz="1600" b="1">
              <a:latin typeface="Times New Roman Regular" panose="02020603050405020304" charset="0"/>
              <a:ea typeface="华文宋体" panose="02010600040101010101" charset="-122"/>
              <a:cs typeface="Times New Roman Regular" panose="02020603050405020304" charset="0"/>
            </a:endParaRPr>
          </a:p>
          <a:p>
            <a:pPr lvl="2" fontAlgn="auto">
              <a:lnSpc>
                <a:spcPct val="100000"/>
              </a:lnSpc>
              <a:buFont typeface="Arial" panose="020B0604020202090204" pitchFamily="34" charset="0"/>
              <a:buChar char="•"/>
            </a:pPr>
            <a:r>
              <a:rPr kumimoji="1" lang="zh-CN" altLang="en-US" sz="1600" b="1">
                <a:latin typeface="Times New Roman Regular" panose="02020603050405020304" charset="0"/>
                <a:ea typeface="华文宋体" panose="02010600040101010101" charset="-122"/>
                <a:cs typeface="Times New Roman Regular" panose="02020603050405020304" charset="0"/>
              </a:rPr>
              <a:t>如上方法基本都从买家需求出发，目标是吸引买家，给予买家更好的体验</a:t>
            </a:r>
            <a:endParaRPr kumimoji="1" lang="zh-CN" altLang="en-US" sz="1600" b="1">
              <a:latin typeface="Times New Roman Regular" panose="02020603050405020304" charset="0"/>
              <a:ea typeface="华文宋体" panose="02010600040101010101" charset="-122"/>
              <a:cs typeface="Times New Roman Regular" panose="02020603050405020304" charset="0"/>
            </a:endParaRPr>
          </a:p>
          <a:p>
            <a:pPr lvl="0"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根据使用次数定价以及订阅制的原理比较明显</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根据使用次数定价与传统定价方式类似，是一种非常</a:t>
            </a:r>
            <a:r>
              <a:rPr kumimoji="1" lang="en-US" altLang="zh-CN" sz="1800" b="1">
                <a:latin typeface="Times New Roman Regular" panose="02020603050405020304" charset="0"/>
                <a:ea typeface="华文宋体" panose="02010600040101010101" charset="-122"/>
                <a:cs typeface="Times New Roman Regular" panose="02020603050405020304" charset="0"/>
              </a:rPr>
              <a:t> naive </a:t>
            </a:r>
            <a:r>
              <a:rPr kumimoji="1" lang="zh-CN" altLang="en-US" sz="1800" b="1">
                <a:latin typeface="Times New Roman Regular" panose="02020603050405020304" charset="0"/>
                <a:ea typeface="华文宋体" panose="02010600040101010101" charset="-122"/>
                <a:cs typeface="Times New Roman Regular" panose="02020603050405020304" charset="0"/>
              </a:rPr>
              <a:t>的方案</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订阅制有效解决了动态定价的问题，同时可以留住客户，并且以买家为中心，因为买家感到不满则可以未来退出订阅，影响市场盈利，不像买断那样服务可能越来越差</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0" fontAlgn="auto">
              <a:lnSpc>
                <a:spcPct val="100000"/>
              </a:lnSpc>
              <a:buFont typeface="Arial" panose="020B0604020202090204" pitchFamily="34" charset="0"/>
              <a:buChar char="•"/>
            </a:pPr>
            <a:r>
              <a:rPr kumimoji="1" lang="zh-CN" altLang="en-US" sz="2100" b="1">
                <a:latin typeface="Times New Roman Regular" panose="02020603050405020304" charset="0"/>
                <a:ea typeface="华文宋体" panose="02010600040101010101" charset="-122"/>
                <a:cs typeface="Times New Roman Regular" panose="02020603050405020304" charset="0"/>
              </a:rPr>
              <a:t>那么免费增值呢？</a:t>
            </a:r>
            <a:endParaRPr kumimoji="1" lang="zh-CN" altLang="en-US" sz="2100" b="1">
              <a:latin typeface="Times New Roman Regular" panose="02020603050405020304" charset="0"/>
              <a:ea typeface="华文宋体" panose="02010600040101010101" charset="-122"/>
              <a:cs typeface="Times New Roman Regular" panose="02020603050405020304"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pic>
        <p:nvPicPr>
          <p:cNvPr id="3" name="图片 2" descr="3501064603"/>
          <p:cNvPicPr>
            <a:picLocks noChangeAspect="1"/>
          </p:cNvPicPr>
          <p:nvPr/>
        </p:nvPicPr>
        <p:blipFill>
          <a:blip r:embed="rId1"/>
          <a:stretch>
            <a:fillRect/>
          </a:stretch>
        </p:blipFill>
        <p:spPr>
          <a:xfrm>
            <a:off x="6177280" y="2047875"/>
            <a:ext cx="5184140" cy="2949575"/>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685165" y="328295"/>
            <a:ext cx="3245485" cy="71374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关键方案：版本化</a:t>
            </a:r>
            <a:endParaRPr lang="zh-CN" altLang="en-US" sz="2800" b="1">
              <a:latin typeface="黑体" charset="0"/>
              <a:ea typeface="黑体"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
        <p:nvSpPr>
          <p:cNvPr id="3" name="文本框 2"/>
          <p:cNvSpPr txBox="1"/>
          <p:nvPr>
            <p:custDataLst>
              <p:tags r:id="rId1"/>
            </p:custDataLst>
          </p:nvPr>
        </p:nvSpPr>
        <p:spPr>
          <a:xfrm>
            <a:off x="602615" y="1061085"/>
            <a:ext cx="3707130" cy="622935"/>
          </a:xfrm>
          <a:prstGeom prst="rect">
            <a:avLst/>
          </a:prstGeom>
          <a:noFill/>
        </p:spPr>
        <p:txBody>
          <a:bodyPr wrap="square" rtlCol="0" anchor="t">
            <a:noAutofit/>
          </a:bodyPr>
          <a:lstStyle/>
          <a:p>
            <a:pPr marL="0" indent="0">
              <a:lnSpc>
                <a:spcPct val="150000"/>
              </a:lnSpc>
              <a:buFont typeface="Arial" panose="020B0604020202090204" pitchFamily="34" charset="0"/>
              <a:buNone/>
            </a:pPr>
            <a:r>
              <a:rPr kumimoji="1" lang="zh-CN" altLang="en-US" sz="2000" b="1">
                <a:latin typeface="Times New Roman Regular" panose="02020603050405020304" charset="0"/>
                <a:ea typeface="黑体" charset="0"/>
                <a:cs typeface="Times New Roman Regular" panose="02020603050405020304" charset="0"/>
                <a:sym typeface="+mn-ea"/>
              </a:rPr>
              <a:t>免费增值的关键思想：版本化</a:t>
            </a:r>
            <a:endParaRPr kumimoji="1" lang="zh-CN" altLang="en-US" sz="2000" b="1">
              <a:latin typeface="Times New Roman Regular" panose="02020603050405020304" charset="0"/>
              <a:ea typeface="黑体" charset="0"/>
              <a:cs typeface="Times New Roman Regular" panose="02020603050405020304" charset="0"/>
              <a:sym typeface="+mn-ea"/>
            </a:endParaRPr>
          </a:p>
        </p:txBody>
      </p:sp>
      <p:pic>
        <p:nvPicPr>
          <p:cNvPr id="5" name="图片 4" descr="932849330"/>
          <p:cNvPicPr>
            <a:picLocks noChangeAspect="1"/>
          </p:cNvPicPr>
          <p:nvPr/>
        </p:nvPicPr>
        <p:blipFill>
          <a:blip r:embed="rId2"/>
          <a:stretch>
            <a:fillRect/>
          </a:stretch>
        </p:blipFill>
        <p:spPr>
          <a:xfrm>
            <a:off x="2337435" y="1605915"/>
            <a:ext cx="7517130" cy="5107305"/>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900" y="328295"/>
            <a:ext cx="2129790" cy="71374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数据版本化</a:t>
            </a:r>
            <a:endParaRPr lang="zh-CN" altLang="en-US" sz="2800" b="1">
              <a:latin typeface="黑体" charset="0"/>
              <a:ea typeface="黑体" charset="0"/>
            </a:endParaRPr>
          </a:p>
        </p:txBody>
      </p:sp>
      <p:sp>
        <p:nvSpPr>
          <p:cNvPr id="5" name="内容占位符 2"/>
          <p:cNvSpPr txBox="1"/>
          <p:nvPr/>
        </p:nvSpPr>
        <p:spPr>
          <a:xfrm>
            <a:off x="602615" y="1377315"/>
            <a:ext cx="10986770" cy="23964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buFont typeface="Arial" panose="020B0604020202090204" pitchFamily="34" charset="0"/>
              <a:buNone/>
            </a:pPr>
            <a:r>
              <a:rPr kumimoji="1" lang="zh-CN" altLang="en-US" sz="1800">
                <a:latin typeface="Times New Roman Regular" panose="02020603050405020304" charset="0"/>
                <a:ea typeface="华文仿宋" panose="02010600040101010101" charset="-122"/>
                <a:cs typeface="Times New Roman Regular" panose="02020603050405020304" charset="0"/>
              </a:rPr>
              <a:t>起源：Shapiro, C., Varian, H.R.: Versioning: The smart way to sell information. Harvard</a:t>
            </a:r>
            <a:r>
              <a:rPr kumimoji="1" lang="en-US" altLang="zh-CN" sz="1800">
                <a:latin typeface="Times New Roman Regular" panose="02020603050405020304" charset="0"/>
                <a:ea typeface="华文仿宋" panose="02010600040101010101" charset="-122"/>
                <a:cs typeface="Times New Roman Regular" panose="02020603050405020304" charset="0"/>
              </a:rPr>
              <a:t> </a:t>
            </a:r>
            <a:r>
              <a:rPr kumimoji="1" lang="zh-CN" altLang="en-US" sz="1800">
                <a:latin typeface="Times New Roman Regular" panose="02020603050405020304" charset="0"/>
                <a:ea typeface="华文仿宋" panose="02010600040101010101" charset="-122"/>
                <a:cs typeface="Times New Roman Regular" panose="02020603050405020304" charset="0"/>
              </a:rPr>
              <a:t>Business Review 76, 106–114 (1998)</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marL="0" indent="0" fontAlgn="auto">
              <a:lnSpc>
                <a:spcPct val="100000"/>
              </a:lnSpc>
              <a:spcBef>
                <a:spcPts val="0"/>
              </a:spcBef>
              <a:buFont typeface="Arial" panose="020B0604020202090204" pitchFamily="34" charset="0"/>
              <a:buNone/>
            </a:pP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fontAlgn="auto">
              <a:lnSpc>
                <a:spcPct val="100000"/>
              </a:lnSpc>
              <a:spcBef>
                <a:spcPts val="0"/>
              </a:spcBef>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数据的版本化</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spcBef>
                <a:spcPts val="0"/>
              </a:spcBef>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原始数据版本化：不用一次出售全部数据，可以分成用户感兴趣的几块出售，或根据数据的关键性对数据进行分级分类出售，或添加噪声构造新版本</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spcBef>
                <a:spcPts val="0"/>
              </a:spcBef>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查询数据版本化：可以为任意的</a:t>
            </a:r>
            <a:r>
              <a:rPr kumimoji="1" lang="en-US" altLang="zh-CN" sz="1800" b="1">
                <a:latin typeface="Times New Roman Regular" panose="02020603050405020304" charset="0"/>
                <a:ea typeface="华文宋体" panose="02010600040101010101" charset="-122"/>
                <a:cs typeface="Times New Roman Regular" panose="02020603050405020304" charset="0"/>
              </a:rPr>
              <a:t> SQL </a:t>
            </a:r>
            <a:r>
              <a:rPr kumimoji="1" lang="zh-CN" altLang="en-US" sz="1800" b="1">
                <a:latin typeface="Times New Roman Regular" panose="02020603050405020304" charset="0"/>
                <a:ea typeface="华文宋体" panose="02010600040101010101" charset="-122"/>
                <a:cs typeface="Times New Roman Regular" panose="02020603050405020304" charset="0"/>
              </a:rPr>
              <a:t>查询定价</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spcBef>
                <a:spcPts val="0"/>
              </a:spcBef>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机器学习模型版本化：向训练的模型中添加噪声影响模型准确性，从而生成不同版本的模型</a:t>
            </a:r>
            <a:endParaRPr kumimoji="1" lang="en-US" altLang="zh-CN" sz="2000" b="1">
              <a:latin typeface="Times New Roman Regular" panose="02020603050405020304" charset="0"/>
              <a:ea typeface="华文宋体" panose="02010600040101010101" charset="-122"/>
              <a:cs typeface="Times New Roman Regular" panose="02020603050405020304"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pic>
        <p:nvPicPr>
          <p:cNvPr id="14" name="图形 8227" descr="文档"/>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2529205" y="4363085"/>
            <a:ext cx="923290" cy="923290"/>
          </a:xfrm>
          <a:prstGeom prst="rect">
            <a:avLst/>
          </a:prstGeom>
        </p:spPr>
      </p:pic>
      <p:pic>
        <p:nvPicPr>
          <p:cNvPr id="19" name="图形 8232" descr="服务器"/>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245870" y="4363085"/>
            <a:ext cx="923290" cy="923290"/>
          </a:xfrm>
          <a:prstGeom prst="rect">
            <a:avLst/>
          </a:prstGeom>
        </p:spPr>
      </p:pic>
      <p:pic>
        <p:nvPicPr>
          <p:cNvPr id="23" name="图形 8236" descr="锁定"/>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2411730" y="4109085"/>
            <a:ext cx="584835" cy="584200"/>
          </a:xfrm>
          <a:prstGeom prst="rect">
            <a:avLst/>
          </a:prstGeom>
        </p:spPr>
      </p:pic>
      <p:pic>
        <p:nvPicPr>
          <p:cNvPr id="25" name="图形 8238" descr="锁定"/>
          <p:cNvPicPr>
            <a:picLocks noChangeAspect="1"/>
          </p:cNvPicPr>
          <p:nvPr>
            <p:custDataLst>
              <p:tags r:id="rId7"/>
            </p:custDataLst>
          </p:nvPr>
        </p:nvPicPr>
        <p:blipFill>
          <a:blip r:embed="rId6" cstate="print">
            <a:extLst>
              <a:ext uri="{28A0092B-C50C-407E-A947-70E740481C1C}">
                <a14:useLocalDpi xmlns:a14="http://schemas.microsoft.com/office/drawing/2010/main" val="0"/>
              </a:ext>
            </a:extLst>
          </a:blip>
          <a:stretch>
            <a:fillRect/>
          </a:stretch>
        </p:blipFill>
        <p:spPr>
          <a:xfrm>
            <a:off x="1144905" y="4093845"/>
            <a:ext cx="584835" cy="584835"/>
          </a:xfrm>
          <a:prstGeom prst="rect">
            <a:avLst/>
          </a:prstGeom>
        </p:spPr>
      </p:pic>
      <p:sp>
        <p:nvSpPr>
          <p:cNvPr id="4" name="内容占位符 2"/>
          <p:cNvSpPr txBox="1"/>
          <p:nvPr>
            <p:custDataLst>
              <p:tags r:id="rId8"/>
            </p:custDataLst>
          </p:nvPr>
        </p:nvSpPr>
        <p:spPr>
          <a:xfrm>
            <a:off x="1482090" y="5674360"/>
            <a:ext cx="1796415" cy="365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0" indent="0" fontAlgn="auto">
              <a:lnSpc>
                <a:spcPct val="100000"/>
              </a:lnSpc>
              <a:spcBef>
                <a:spcPts val="0"/>
              </a:spcBef>
              <a:buFont typeface="Arial" panose="020B0604020202090204" pitchFamily="34" charset="0"/>
              <a:buNone/>
            </a:pPr>
            <a:r>
              <a:rPr kumimoji="1" lang="zh-CN" altLang="en-US" sz="1800" b="1">
                <a:latin typeface="Times New Roman Regular" panose="02020603050405020304" charset="0"/>
                <a:ea typeface="华文宋体" panose="02010600040101010101" charset="-122"/>
                <a:cs typeface="Times New Roman Regular" panose="02020603050405020304" charset="0"/>
              </a:rPr>
              <a:t>原始数据版本化</a:t>
            </a:r>
            <a:endParaRPr kumimoji="1" lang="en-US" altLang="zh-CN" sz="2000" b="1">
              <a:latin typeface="Times New Roman Regular" panose="02020603050405020304" charset="0"/>
              <a:ea typeface="华文宋体" panose="02010600040101010101" charset="-122"/>
              <a:cs typeface="Times New Roman Regular" panose="02020603050405020304" charset="0"/>
            </a:endParaRPr>
          </a:p>
        </p:txBody>
      </p:sp>
      <p:pic>
        <p:nvPicPr>
          <p:cNvPr id="7" name="图片 6"/>
          <p:cNvPicPr>
            <a:picLocks noChangeAspect="1"/>
          </p:cNvPicPr>
          <p:nvPr>
            <p:custDataLst>
              <p:tags r:id="rId9"/>
            </p:custDataLst>
          </p:nvPr>
        </p:nvPicPr>
        <p:blipFill>
          <a:blip r:embed="rId10"/>
          <a:stretch>
            <a:fillRect/>
          </a:stretch>
        </p:blipFill>
        <p:spPr>
          <a:xfrm>
            <a:off x="4854575" y="4130675"/>
            <a:ext cx="2306320" cy="1309370"/>
          </a:xfrm>
          <a:prstGeom prst="rect">
            <a:avLst/>
          </a:prstGeom>
        </p:spPr>
      </p:pic>
      <p:pic>
        <p:nvPicPr>
          <p:cNvPr id="8" name="图片 7"/>
          <p:cNvPicPr>
            <a:picLocks noChangeAspect="1"/>
          </p:cNvPicPr>
          <p:nvPr>
            <p:custDataLst>
              <p:tags r:id="rId11"/>
            </p:custDataLst>
          </p:nvPr>
        </p:nvPicPr>
        <p:blipFill>
          <a:blip r:embed="rId12"/>
          <a:stretch>
            <a:fillRect/>
          </a:stretch>
        </p:blipFill>
        <p:spPr>
          <a:xfrm>
            <a:off x="4726305" y="5516880"/>
            <a:ext cx="2738755" cy="157480"/>
          </a:xfrm>
          <a:prstGeom prst="rect">
            <a:avLst/>
          </a:prstGeom>
        </p:spPr>
      </p:pic>
      <p:sp>
        <p:nvSpPr>
          <p:cNvPr id="9" name="内容占位符 2"/>
          <p:cNvSpPr txBox="1"/>
          <p:nvPr>
            <p:custDataLst>
              <p:tags r:id="rId13"/>
            </p:custDataLst>
          </p:nvPr>
        </p:nvSpPr>
        <p:spPr>
          <a:xfrm>
            <a:off x="5191760" y="5683885"/>
            <a:ext cx="1631950" cy="365125"/>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0" indent="0" fontAlgn="auto">
              <a:lnSpc>
                <a:spcPct val="100000"/>
              </a:lnSpc>
              <a:spcBef>
                <a:spcPts val="0"/>
              </a:spcBef>
              <a:buFont typeface="Arial" panose="020B0604020202090204" pitchFamily="34" charset="0"/>
              <a:buNone/>
            </a:pPr>
            <a:r>
              <a:rPr kumimoji="1" lang="zh-CN" altLang="en-US" sz="1800" b="1">
                <a:latin typeface="Times New Roman Regular" panose="02020603050405020304" charset="0"/>
                <a:ea typeface="华文宋体" panose="02010600040101010101" charset="-122"/>
                <a:cs typeface="Times New Roman Regular" panose="02020603050405020304" charset="0"/>
              </a:rPr>
              <a:t>查询数据版本化</a:t>
            </a:r>
            <a:endParaRPr kumimoji="1" lang="en-US" altLang="zh-CN" sz="2000" b="1">
              <a:latin typeface="Times New Roman Regular" panose="02020603050405020304" charset="0"/>
              <a:ea typeface="华文宋体" panose="02010600040101010101" charset="-122"/>
              <a:cs typeface="Times New Roman Regular" panose="02020603050405020304" charset="0"/>
            </a:endParaRPr>
          </a:p>
        </p:txBody>
      </p:sp>
      <p:pic>
        <p:nvPicPr>
          <p:cNvPr id="10" name="图片 9"/>
          <p:cNvPicPr>
            <a:picLocks noChangeAspect="1"/>
          </p:cNvPicPr>
          <p:nvPr>
            <p:custDataLst>
              <p:tags r:id="rId14"/>
            </p:custDataLst>
          </p:nvPr>
        </p:nvPicPr>
        <p:blipFill>
          <a:blip r:embed="rId15"/>
          <a:srcRect l="43772"/>
          <a:stretch>
            <a:fillRect/>
          </a:stretch>
        </p:blipFill>
        <p:spPr>
          <a:xfrm>
            <a:off x="8423910" y="4131310"/>
            <a:ext cx="2542540" cy="1525905"/>
          </a:xfrm>
          <a:prstGeom prst="rect">
            <a:avLst/>
          </a:prstGeom>
        </p:spPr>
      </p:pic>
      <p:sp>
        <p:nvSpPr>
          <p:cNvPr id="11" name="内容占位符 2"/>
          <p:cNvSpPr txBox="1"/>
          <p:nvPr>
            <p:custDataLst>
              <p:tags r:id="rId16"/>
            </p:custDataLst>
          </p:nvPr>
        </p:nvSpPr>
        <p:spPr>
          <a:xfrm>
            <a:off x="8736965" y="5683885"/>
            <a:ext cx="2058035" cy="365125"/>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0" indent="0" fontAlgn="auto">
              <a:lnSpc>
                <a:spcPct val="100000"/>
              </a:lnSpc>
              <a:spcBef>
                <a:spcPts val="0"/>
              </a:spcBef>
              <a:buFont typeface="Arial" panose="020B0604020202090204" pitchFamily="34" charset="0"/>
              <a:buNone/>
            </a:pPr>
            <a:r>
              <a:rPr kumimoji="1" lang="zh-CN" altLang="en-US" sz="1800" b="1">
                <a:latin typeface="Times New Roman Regular" panose="02020603050405020304" charset="0"/>
                <a:ea typeface="华文宋体" panose="02010600040101010101" charset="-122"/>
                <a:cs typeface="Times New Roman Regular" panose="02020603050405020304" charset="0"/>
              </a:rPr>
              <a:t>机器学习模型版本化</a:t>
            </a:r>
            <a:endParaRPr kumimoji="1" lang="en-US" altLang="zh-CN" sz="2000" b="1">
              <a:latin typeface="Times New Roman Regular" panose="02020603050405020304" charset="0"/>
              <a:ea typeface="华文宋体" panose="02010600040101010101" charset="-122"/>
              <a:cs typeface="Times New Roman Regular" panose="02020603050405020304" charset="0"/>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900" y="328295"/>
            <a:ext cx="2129790" cy="71374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数据版本化</a:t>
            </a:r>
            <a:endParaRPr lang="zh-CN" altLang="en-US" sz="2800" b="1">
              <a:latin typeface="黑体" charset="0"/>
              <a:ea typeface="黑体" charset="0"/>
            </a:endParaRPr>
          </a:p>
        </p:txBody>
      </p:sp>
      <p:sp>
        <p:nvSpPr>
          <p:cNvPr id="5" name="内容占位符 2"/>
          <p:cNvSpPr txBox="1"/>
          <p:nvPr/>
        </p:nvSpPr>
        <p:spPr>
          <a:xfrm>
            <a:off x="602615" y="1261110"/>
            <a:ext cx="10986770" cy="4866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buFont typeface="Arial" panose="020B0604020202090204" pitchFamily="34" charset="0"/>
              <a:buNone/>
            </a:pPr>
            <a:r>
              <a:rPr kumimoji="1" lang="zh-CN" altLang="en-US" sz="2000" b="1">
                <a:latin typeface="Times New Roman Regular" panose="02020603050405020304" charset="0"/>
                <a:ea typeface="华文宋体" panose="02010600040101010101" charset="-122"/>
                <a:cs typeface="Times New Roman Regular" panose="02020603050405020304" charset="0"/>
              </a:rPr>
              <a:t>版本化的好处：</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spcBef>
                <a:spcPts val="0"/>
              </a:spcBef>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买家侧</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2" fontAlgn="auto">
              <a:lnSpc>
                <a:spcPct val="100000"/>
              </a:lnSpc>
              <a:spcBef>
                <a:spcPts val="0"/>
              </a:spcBef>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面向买家的定价策略：买家的选择更自由，可以只购买自己感兴趣的部分</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2" fontAlgn="auto">
              <a:lnSpc>
                <a:spcPct val="100000"/>
              </a:lnSpc>
              <a:spcBef>
                <a:spcPts val="0"/>
              </a:spcBef>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有预算约束的买家可能买不起最好的数据，但可以购买低级别的数据</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spcBef>
                <a:spcPts val="0"/>
              </a:spcBef>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卖家侧</a:t>
            </a:r>
            <a:endParaRPr kumimoji="1" lang="zh-CN" altLang="en-US" sz="2160" b="1">
              <a:latin typeface="Times New Roman Regular" panose="02020603050405020304" charset="0"/>
              <a:ea typeface="华文宋体" panose="02010600040101010101" charset="-122"/>
              <a:cs typeface="Times New Roman Regular" panose="02020603050405020304" charset="0"/>
            </a:endParaRPr>
          </a:p>
          <a:p>
            <a:pPr lvl="2" fontAlgn="auto">
              <a:lnSpc>
                <a:spcPct val="100000"/>
              </a:lnSpc>
              <a:spcBef>
                <a:spcPts val="0"/>
              </a:spcBef>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sym typeface="+mn-ea"/>
              </a:rPr>
              <a:t>有效利用数据零成本复制的特点，构建不同类型的数据产品，</a:t>
            </a:r>
            <a:r>
              <a:rPr kumimoji="1" lang="zh-CN" altLang="en-US" sz="1800" b="1">
                <a:latin typeface="Times New Roman Regular" panose="02020603050405020304" charset="0"/>
                <a:ea typeface="华文宋体" panose="02010600040101010101" charset="-122"/>
                <a:cs typeface="Times New Roman Regular" panose="02020603050405020304" charset="0"/>
              </a:rPr>
              <a:t>吸引不同类型的买家</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2" fontAlgn="auto">
              <a:lnSpc>
                <a:spcPct val="100000"/>
              </a:lnSpc>
              <a:spcBef>
                <a:spcPts val="0"/>
              </a:spcBef>
              <a:buFont typeface="Arial" panose="020B0604020202090204" pitchFamily="34" charset="0"/>
              <a:buChar char="•"/>
            </a:pPr>
            <a:r>
              <a:rPr kumimoji="1" lang="zh-CN" altLang="en-US" sz="1800" b="1">
                <a:solidFill>
                  <a:srgbClr val="C00000"/>
                </a:solidFill>
                <a:latin typeface="Times New Roman Regular" panose="02020603050405020304" charset="0"/>
                <a:ea typeface="华文宋体" panose="02010600040101010101" charset="-122"/>
                <a:cs typeface="Times New Roman Regular" panose="02020603050405020304" charset="0"/>
              </a:rPr>
              <a:t>网络外部性（</a:t>
            </a:r>
            <a:r>
              <a:rPr kumimoji="1" lang="zh-CN" altLang="en-US" sz="1800" b="1">
                <a:solidFill>
                  <a:srgbClr val="C00000"/>
                </a:solidFill>
                <a:latin typeface="Times New Roman Regular" panose="02020603050405020304" charset="0"/>
                <a:ea typeface="华文宋体" panose="02010600040101010101" charset="-122"/>
                <a:cs typeface="Times New Roman Regular" panose="02020603050405020304" charset="0"/>
                <a:sym typeface="+mn-ea"/>
              </a:rPr>
              <a:t>network externalities</a:t>
            </a:r>
            <a:r>
              <a:rPr kumimoji="1" lang="zh-CN" altLang="en-US" sz="1800" b="1">
                <a:solidFill>
                  <a:srgbClr val="C00000"/>
                </a:solidFill>
                <a:latin typeface="Times New Roman Regular" panose="02020603050405020304" charset="0"/>
                <a:ea typeface="华文宋体" panose="02010600040101010101" charset="-122"/>
                <a:cs typeface="Times New Roman Regular" panose="02020603050405020304" charset="0"/>
              </a:rPr>
              <a:t>），</a:t>
            </a:r>
            <a:r>
              <a:rPr kumimoji="1" lang="zh-CN" altLang="en-US" sz="1800" b="1">
                <a:latin typeface="Times New Roman Regular" panose="02020603050405020304" charset="0"/>
                <a:ea typeface="华文宋体" panose="02010600040101010101" charset="-122"/>
                <a:cs typeface="Times New Roman Regular" panose="02020603050405020304" charset="0"/>
              </a:rPr>
              <a:t>或“</a:t>
            </a:r>
            <a:r>
              <a:rPr kumimoji="1" lang="zh-CN" altLang="en-US" sz="1800" b="1">
                <a:solidFill>
                  <a:srgbClr val="C00000"/>
                </a:solidFill>
                <a:latin typeface="Times New Roman Regular" panose="02020603050405020304" charset="0"/>
                <a:ea typeface="华文宋体" panose="02010600040101010101" charset="-122"/>
                <a:cs typeface="Times New Roman Regular" panose="02020603050405020304" charset="0"/>
              </a:rPr>
              <a:t>需求面的规模经济</a:t>
            </a:r>
            <a:r>
              <a:rPr kumimoji="1" lang="zh-CN" altLang="en-US" sz="1800" b="1">
                <a:latin typeface="Times New Roman Regular" panose="02020603050405020304" charset="0"/>
                <a:ea typeface="华文宋体" panose="02010600040101010101" charset="-122"/>
                <a:cs typeface="Times New Roman Regular" panose="02020603050405020304" charset="0"/>
              </a:rPr>
              <a:t>” (demand-side economies of scale)：使用某一产品的消费者越多，个体消费者在使用该产品时获得的效用就越大</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3" fontAlgn="auto">
              <a:lnSpc>
                <a:spcPct val="100000"/>
              </a:lnSpc>
              <a:spcBef>
                <a:spcPts val="0"/>
              </a:spcBef>
              <a:buFont typeface="Arial" panose="020B0604020202090204" pitchFamily="34" charset="0"/>
              <a:buChar char="•"/>
            </a:pPr>
            <a:r>
              <a:rPr kumimoji="1" lang="zh-CN" altLang="en-US" sz="1620" b="1">
                <a:latin typeface="Times New Roman Regular" panose="02020603050405020304" charset="0"/>
                <a:ea typeface="华文宋体" panose="02010600040101010101" charset="-122"/>
                <a:cs typeface="Times New Roman Regular" panose="02020603050405020304" charset="0"/>
              </a:rPr>
              <a:t>如果其他人没有传真机，那么你购买传真机毫无意义</a:t>
            </a:r>
            <a:endParaRPr kumimoji="1" lang="zh-CN" altLang="en-US" sz="1620" b="1">
              <a:latin typeface="Times New Roman Regular" panose="02020603050405020304" charset="0"/>
              <a:ea typeface="华文宋体" panose="02010600040101010101" charset="-122"/>
              <a:cs typeface="Times New Roman Regular" panose="02020603050405020304" charset="0"/>
            </a:endParaRPr>
          </a:p>
          <a:p>
            <a:pPr lvl="3" fontAlgn="auto">
              <a:lnSpc>
                <a:spcPct val="100000"/>
              </a:lnSpc>
              <a:spcBef>
                <a:spcPts val="0"/>
              </a:spcBef>
              <a:buFont typeface="Arial" panose="020B0604020202090204" pitchFamily="34" charset="0"/>
              <a:buChar char="•"/>
            </a:pPr>
            <a:r>
              <a:rPr kumimoji="1" lang="zh-CN" altLang="en-US" sz="1620" b="1">
                <a:latin typeface="Times New Roman Regular" panose="02020603050405020304" charset="0"/>
                <a:ea typeface="华文宋体" panose="02010600040101010101" charset="-122"/>
                <a:cs typeface="Times New Roman Regular" panose="02020603050405020304" charset="0"/>
              </a:rPr>
              <a:t>规模经济：通过扩大生产规模而引起经济效益增加的现象</a:t>
            </a:r>
            <a:endParaRPr kumimoji="1" lang="zh-CN" altLang="en-US" sz="1620" b="1">
              <a:latin typeface="Times New Roman Regular" panose="02020603050405020304" charset="0"/>
              <a:ea typeface="华文宋体" panose="02010600040101010101" charset="-122"/>
              <a:cs typeface="Times New Roman Regular" panose="02020603050405020304" charset="0"/>
            </a:endParaRPr>
          </a:p>
          <a:p>
            <a:pPr lvl="3" fontAlgn="auto">
              <a:lnSpc>
                <a:spcPct val="100000"/>
              </a:lnSpc>
              <a:spcBef>
                <a:spcPts val="0"/>
              </a:spcBef>
              <a:buFont typeface="Arial" panose="020B0604020202090204" pitchFamily="34" charset="0"/>
              <a:buChar char="•"/>
            </a:pPr>
            <a:r>
              <a:rPr kumimoji="1" lang="zh-CN" altLang="en-US" sz="1620" b="1">
                <a:latin typeface="Times New Roman Regular" panose="02020603050405020304" charset="0"/>
                <a:ea typeface="华文宋体" panose="02010600040101010101" charset="-122"/>
                <a:cs typeface="Times New Roman Regular" panose="02020603050405020304" charset="0"/>
              </a:rPr>
              <a:t>微软版本化出售操作系统，低价版本吸引客户，建立</a:t>
            </a:r>
            <a:r>
              <a:rPr kumimoji="1" lang="en-US" altLang="zh-CN" sz="1620" b="1">
                <a:latin typeface="Times New Roman Regular" panose="02020603050405020304" charset="0"/>
                <a:ea typeface="华文宋体" panose="02010600040101010101" charset="-122"/>
                <a:cs typeface="Times New Roman Regular" panose="02020603050405020304" charset="0"/>
              </a:rPr>
              <a:t> Windows </a:t>
            </a:r>
            <a:r>
              <a:rPr kumimoji="1" lang="zh-CN" altLang="en-US" sz="1620" b="1">
                <a:latin typeface="Times New Roman Regular" panose="02020603050405020304" charset="0"/>
                <a:ea typeface="华文宋体" panose="02010600040101010101" charset="-122"/>
                <a:cs typeface="Times New Roman Regular" panose="02020603050405020304" charset="0"/>
              </a:rPr>
              <a:t>用户生态，越来越多的人愿意用</a:t>
            </a:r>
            <a:r>
              <a:rPr kumimoji="1" lang="en-US" altLang="zh-CN" sz="1620" b="1">
                <a:latin typeface="Times New Roman Regular" panose="02020603050405020304" charset="0"/>
                <a:ea typeface="华文宋体" panose="02010600040101010101" charset="-122"/>
                <a:cs typeface="Times New Roman Regular" panose="02020603050405020304" charset="0"/>
              </a:rPr>
              <a:t> Windows </a:t>
            </a:r>
            <a:r>
              <a:rPr kumimoji="1" lang="zh-CN" altLang="en-US" sz="1620" b="1">
                <a:latin typeface="Times New Roman Regular" panose="02020603050405020304" charset="0"/>
                <a:ea typeface="华文宋体" panose="02010600040101010101" charset="-122"/>
                <a:cs typeface="Times New Roman Regular" panose="02020603050405020304" charset="0"/>
              </a:rPr>
              <a:t>系统。增加用户或服务的成本可以忽略，但愿意</a:t>
            </a:r>
            <a:r>
              <a:rPr kumimoji="1" lang="zh-CN" altLang="en-US" sz="1620" b="1">
                <a:latin typeface="Times New Roman Regular" panose="02020603050405020304" charset="0"/>
                <a:ea typeface="华文宋体" panose="02010600040101010101" charset="-122"/>
                <a:cs typeface="Times New Roman Regular" panose="02020603050405020304" charset="0"/>
                <a:sym typeface="+mn-ea"/>
              </a:rPr>
              <a:t>购买</a:t>
            </a:r>
            <a:r>
              <a:rPr kumimoji="1" lang="zh-CN" altLang="en-US" sz="1620" b="1">
                <a:latin typeface="Times New Roman Regular" panose="02020603050405020304" charset="0"/>
                <a:ea typeface="华文宋体" panose="02010600040101010101" charset="-122"/>
                <a:cs typeface="Times New Roman Regular" panose="02020603050405020304" charset="0"/>
              </a:rPr>
              <a:t>付费服务的用户增加，故实现规模经济</a:t>
            </a:r>
            <a:endParaRPr kumimoji="1" lang="zh-CN" altLang="en-US" sz="1620" b="1">
              <a:latin typeface="Times New Roman Regular" panose="02020603050405020304" charset="0"/>
              <a:ea typeface="华文宋体" panose="02010600040101010101" charset="-122"/>
              <a:cs typeface="Times New Roman Regular" panose="02020603050405020304" charset="0"/>
            </a:endParaRPr>
          </a:p>
          <a:p>
            <a:pPr lvl="3" fontAlgn="auto">
              <a:lnSpc>
                <a:spcPct val="100000"/>
              </a:lnSpc>
              <a:spcBef>
                <a:spcPts val="0"/>
              </a:spcBef>
              <a:buFont typeface="Arial" panose="020B0604020202090204" pitchFamily="34" charset="0"/>
              <a:buChar char="•"/>
            </a:pPr>
            <a:r>
              <a:rPr kumimoji="1" lang="zh-CN" altLang="en-US" sz="1620" b="1">
                <a:latin typeface="Times New Roman Regular" panose="02020603050405020304" charset="0"/>
                <a:ea typeface="华文宋体" panose="02010600040101010101" charset="-122"/>
                <a:cs typeface="Times New Roman Regular" panose="02020603050405020304" charset="0"/>
              </a:rPr>
              <a:t>但是在数据市场中似乎看不到网络外部性的好处？</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2" fontAlgn="auto">
              <a:lnSpc>
                <a:spcPct val="100000"/>
              </a:lnSpc>
              <a:spcBef>
                <a:spcPts val="0"/>
              </a:spcBef>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增大卖家利润：</a:t>
            </a:r>
            <a:r>
              <a:rPr kumimoji="1" lang="zh-CN" altLang="en-US" sz="1800" b="1">
                <a:solidFill>
                  <a:srgbClr val="C00000"/>
                </a:solidFill>
                <a:latin typeface="Times New Roman Regular" panose="02020603050405020304" charset="0"/>
                <a:ea typeface="华文宋体" panose="02010600040101010101" charset="-122"/>
                <a:cs typeface="Times New Roman Regular" panose="02020603050405020304" charset="0"/>
              </a:rPr>
              <a:t>价格歧视</a:t>
            </a:r>
            <a:r>
              <a:rPr kumimoji="1" lang="zh-CN" altLang="en-US" sz="1800" b="1">
                <a:latin typeface="Times New Roman Regular" panose="02020603050405020304" charset="0"/>
                <a:ea typeface="华文宋体" panose="02010600040101010101" charset="-122"/>
                <a:cs typeface="Times New Roman Regular" panose="02020603050405020304" charset="0"/>
              </a:rPr>
              <a:t>理论</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3" fontAlgn="auto">
              <a:lnSpc>
                <a:spcPct val="100000"/>
              </a:lnSpc>
              <a:spcBef>
                <a:spcPts val="0"/>
              </a:spcBef>
              <a:buFont typeface="Arial" panose="020B0604020202090204" pitchFamily="34" charset="0"/>
              <a:buChar char="•"/>
            </a:pPr>
            <a:r>
              <a:rPr kumimoji="1" lang="zh-CN" altLang="en-US" sz="1600" b="1">
                <a:latin typeface="Times New Roman Regular" panose="02020603050405020304" charset="0"/>
                <a:ea typeface="华文宋体" panose="02010600040101010101" charset="-122"/>
                <a:cs typeface="Times New Roman Regular" panose="02020603050405020304" charset="0"/>
              </a:rPr>
              <a:t>经济学中的定义：按不同价格出售不同单位的产量</a:t>
            </a:r>
            <a:endParaRPr kumimoji="1" lang="zh-CN" altLang="en-US" sz="1600" b="1">
              <a:latin typeface="Times New Roman Regular" panose="02020603050405020304" charset="0"/>
              <a:ea typeface="华文宋体" panose="02010600040101010101" charset="-122"/>
              <a:cs typeface="Times New Roman Regular" panose="02020603050405020304" charset="0"/>
            </a:endParaRPr>
          </a:p>
          <a:p>
            <a:pPr lvl="3" fontAlgn="auto">
              <a:lnSpc>
                <a:spcPct val="100000"/>
              </a:lnSpc>
              <a:spcBef>
                <a:spcPts val="0"/>
              </a:spcBef>
              <a:buFont typeface="Arial" panose="020B0604020202090204" pitchFamily="34" charset="0"/>
              <a:buChar char="•"/>
            </a:pPr>
            <a:r>
              <a:rPr kumimoji="1" lang="zh-CN" altLang="en-US" sz="1600" b="1">
                <a:latin typeface="Times New Roman Regular" panose="02020603050405020304" charset="0"/>
                <a:ea typeface="华文宋体" panose="02010600040101010101" charset="-122"/>
                <a:cs typeface="Times New Roman Regular" panose="02020603050405020304" charset="0"/>
              </a:rPr>
              <a:t>第二级价格歧视：非线性定价，即每单位产品价格不一致，例如批量购买可以打折扣</a:t>
            </a:r>
            <a:endParaRPr kumimoji="1" lang="zh-CN" altLang="en-US" sz="1600" b="1">
              <a:latin typeface="Times New Roman Regular" panose="02020603050405020304" charset="0"/>
              <a:ea typeface="华文宋体" panose="02010600040101010101" charset="-122"/>
              <a:cs typeface="Times New Roman Regular" panose="02020603050405020304" charset="0"/>
            </a:endParaRPr>
          </a:p>
          <a:p>
            <a:pPr lvl="3" fontAlgn="auto">
              <a:lnSpc>
                <a:spcPct val="100000"/>
              </a:lnSpc>
              <a:spcBef>
                <a:spcPts val="0"/>
              </a:spcBef>
              <a:buFont typeface="Arial" panose="020B0604020202090204" pitchFamily="34" charset="0"/>
              <a:buChar char="•"/>
            </a:pPr>
            <a:r>
              <a:rPr kumimoji="1" lang="zh-CN" altLang="en-US" sz="1600" b="1">
                <a:latin typeface="Times New Roman Regular" panose="02020603050405020304" charset="0"/>
                <a:ea typeface="华文宋体" panose="02010600040101010101" charset="-122"/>
                <a:cs typeface="Times New Roman Regular" panose="02020603050405020304" charset="0"/>
              </a:rPr>
              <a:t>数据市场中：为较高支付意愿买家出售高价优质数据，为较低支付意愿买家出售低价次级数据</a:t>
            </a:r>
            <a:endParaRPr kumimoji="1" lang="zh-CN" altLang="en-US" sz="1600" b="1">
              <a:latin typeface="Times New Roman Regular" panose="02020603050405020304" charset="0"/>
              <a:ea typeface="华文宋体" panose="02010600040101010101" charset="-122"/>
              <a:cs typeface="Times New Roman Regular" panose="02020603050405020304" charset="0"/>
            </a:endParaRPr>
          </a:p>
          <a:p>
            <a:pPr lvl="3" fontAlgn="auto">
              <a:lnSpc>
                <a:spcPct val="100000"/>
              </a:lnSpc>
              <a:spcBef>
                <a:spcPts val="0"/>
              </a:spcBef>
              <a:buFont typeface="Arial" panose="020B0604020202090204" pitchFamily="34" charset="0"/>
              <a:buChar char="•"/>
            </a:pPr>
            <a:r>
              <a:rPr kumimoji="1" lang="zh-CN" altLang="en-US" sz="1600" b="1">
                <a:latin typeface="Times New Roman Regular" panose="02020603050405020304" charset="0"/>
                <a:ea typeface="华文宋体" panose="02010600040101010101" charset="-122"/>
                <a:cs typeface="Times New Roman Regular" panose="02020603050405020304" charset="0"/>
                <a:sym typeface="+mn-ea"/>
              </a:rPr>
              <a:t>个性化定价：</a:t>
            </a:r>
            <a:r>
              <a:rPr kumimoji="1" lang="zh-CN" altLang="en-US" sz="1600" b="1">
                <a:solidFill>
                  <a:srgbClr val="C00000"/>
                </a:solidFill>
                <a:latin typeface="Times New Roman Regular" panose="02020603050405020304" charset="0"/>
                <a:ea typeface="华文宋体" panose="02010600040101010101" charset="-122"/>
                <a:cs typeface="Times New Roman Regular" panose="02020603050405020304" charset="0"/>
                <a:sym typeface="+mn-ea"/>
              </a:rPr>
              <a:t>从成本导向转向需求导向</a:t>
            </a:r>
            <a:r>
              <a:rPr kumimoji="1" lang="zh-CN" altLang="en-US" sz="1600" b="1">
                <a:latin typeface="Times New Roman Regular" panose="02020603050405020304" charset="0"/>
                <a:ea typeface="华文宋体" panose="02010600040101010101" charset="-122"/>
                <a:cs typeface="Times New Roman Regular" panose="02020603050405020304" charset="0"/>
                <a:sym typeface="+mn-ea"/>
              </a:rPr>
              <a:t>，根据用户需求出售产品、制定价格</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900" y="328295"/>
            <a:ext cx="5256530" cy="71374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版本化带来的问题：套利的可能</a:t>
            </a:r>
            <a:endParaRPr lang="zh-CN" altLang="en-US" sz="2800" b="1">
              <a:latin typeface="黑体" charset="0"/>
              <a:ea typeface="黑体" charset="0"/>
            </a:endParaRPr>
          </a:p>
        </p:txBody>
      </p:sp>
      <p:sp>
        <p:nvSpPr>
          <p:cNvPr id="5" name="内容占位符 2"/>
          <p:cNvSpPr txBox="1"/>
          <p:nvPr/>
        </p:nvSpPr>
        <p:spPr>
          <a:xfrm>
            <a:off x="602615" y="4800600"/>
            <a:ext cx="10986770" cy="1546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buFont typeface="Arial" panose="020B0604020202090204" pitchFamily="34" charset="0"/>
              <a:buNone/>
            </a:pPr>
            <a:r>
              <a:rPr kumimoji="1" lang="zh-CN" altLang="en-US" sz="1800" b="1">
                <a:latin typeface="Times New Roman Regular" panose="02020603050405020304" charset="0"/>
                <a:ea typeface="华文宋体" panose="02010600040101010101" charset="-122"/>
                <a:cs typeface="Times New Roman Regular" panose="02020603050405020304" charset="0"/>
              </a:rPr>
              <a:t>我们考虑卖香蕉的版本化问题（可以类比到数据）：</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spcBef>
                <a:spcPts val="0"/>
              </a:spcBef>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假设卖香蕉</a:t>
            </a:r>
            <a:r>
              <a:rPr kumimoji="1" lang="en-US" altLang="zh-CN" sz="1800" b="1">
                <a:latin typeface="Times New Roman Regular" panose="02020603050405020304" charset="0"/>
                <a:ea typeface="华文宋体" panose="02010600040101010101" charset="-122"/>
                <a:cs typeface="Times New Roman Regular" panose="02020603050405020304" charset="0"/>
              </a:rPr>
              <a:t> 3 </a:t>
            </a:r>
            <a:r>
              <a:rPr kumimoji="1" lang="zh-CN" altLang="en-US" sz="1800" b="1">
                <a:latin typeface="Times New Roman Regular" panose="02020603050405020304" charset="0"/>
                <a:ea typeface="华文宋体" panose="02010600040101010101" charset="-122"/>
                <a:cs typeface="Times New Roman Regular" panose="02020603050405020304" charset="0"/>
              </a:rPr>
              <a:t>美元</a:t>
            </a:r>
            <a:r>
              <a:rPr kumimoji="1" lang="en-US" altLang="zh-CN" sz="1800" b="1">
                <a:latin typeface="Times New Roman Regular" panose="02020603050405020304" charset="0"/>
                <a:ea typeface="华文宋体" panose="02010600040101010101" charset="-122"/>
                <a:cs typeface="Times New Roman Regular" panose="02020603050405020304" charset="0"/>
              </a:rPr>
              <a:t> 1 </a:t>
            </a:r>
            <a:r>
              <a:rPr kumimoji="1" lang="zh-CN" altLang="en-US" sz="1800" b="1">
                <a:latin typeface="Times New Roman Regular" panose="02020603050405020304" charset="0"/>
                <a:ea typeface="华文宋体" panose="02010600040101010101" charset="-122"/>
                <a:cs typeface="Times New Roman Regular" panose="02020603050405020304" charset="0"/>
              </a:rPr>
              <a:t>根，</a:t>
            </a:r>
            <a:r>
              <a:rPr kumimoji="1" lang="en-US" altLang="zh-CN" sz="1800" b="1">
                <a:latin typeface="Times New Roman Regular" panose="02020603050405020304" charset="0"/>
                <a:ea typeface="华文宋体" panose="02010600040101010101" charset="-122"/>
                <a:cs typeface="Times New Roman Regular" panose="02020603050405020304" charset="0"/>
              </a:rPr>
              <a:t>10 </a:t>
            </a:r>
            <a:r>
              <a:rPr kumimoji="1" lang="zh-CN" altLang="en-US" sz="1800" b="1">
                <a:latin typeface="Times New Roman Regular" panose="02020603050405020304" charset="0"/>
                <a:ea typeface="华文宋体" panose="02010600040101010101" charset="-122"/>
                <a:cs typeface="Times New Roman Regular" panose="02020603050405020304" charset="0"/>
              </a:rPr>
              <a:t>美元</a:t>
            </a:r>
            <a:r>
              <a:rPr kumimoji="1" lang="en-US" altLang="zh-CN" sz="1800" b="1">
                <a:latin typeface="Times New Roman Regular" panose="02020603050405020304" charset="0"/>
                <a:ea typeface="华文宋体" panose="02010600040101010101" charset="-122"/>
                <a:cs typeface="Times New Roman Regular" panose="02020603050405020304" charset="0"/>
              </a:rPr>
              <a:t> 3 </a:t>
            </a:r>
            <a:r>
              <a:rPr kumimoji="1" lang="zh-CN" altLang="en-US" sz="1800" b="1">
                <a:latin typeface="Times New Roman Regular" panose="02020603050405020304" charset="0"/>
                <a:ea typeface="华文宋体" panose="02010600040101010101" charset="-122"/>
                <a:cs typeface="Times New Roman Regular" panose="02020603050405020304" charset="0"/>
              </a:rPr>
              <a:t>根，这样会发生什么事情？</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spcBef>
                <a:spcPts val="0"/>
              </a:spcBef>
              <a:buFont typeface="Arial" panose="020B0604020202090204" pitchFamily="34" charset="0"/>
              <a:buChar char="•"/>
            </a:pPr>
            <a:r>
              <a:rPr kumimoji="1" lang="zh-CN" altLang="en-US" sz="1800" b="1" strike="sngStrike">
                <a:latin typeface="Times New Roman Regular" panose="02020603050405020304" charset="0"/>
                <a:ea typeface="华文宋体" panose="02010600040101010101" charset="-122"/>
                <a:cs typeface="Times New Roman Regular" panose="02020603050405020304" charset="0"/>
              </a:rPr>
              <a:t>清澈愚蠢的大学生：直接买</a:t>
            </a:r>
            <a:r>
              <a:rPr kumimoji="1" lang="en-US" altLang="zh-CN" sz="1800" b="1" strike="sngStrike">
                <a:latin typeface="Times New Roman Regular" panose="02020603050405020304" charset="0"/>
                <a:ea typeface="华文宋体" panose="02010600040101010101" charset="-122"/>
                <a:cs typeface="Times New Roman Regular" panose="02020603050405020304" charset="0"/>
              </a:rPr>
              <a:t> 3 </a:t>
            </a:r>
            <a:r>
              <a:rPr kumimoji="1" lang="zh-CN" altLang="en-US" sz="1800" b="1" strike="sngStrike">
                <a:latin typeface="Times New Roman Regular" panose="02020603050405020304" charset="0"/>
                <a:ea typeface="华文宋体" panose="02010600040101010101" charset="-122"/>
                <a:cs typeface="Times New Roman Regular" panose="02020603050405020304" charset="0"/>
              </a:rPr>
              <a:t>根赚了啊</a:t>
            </a:r>
            <a:r>
              <a:rPr kumimoji="1" lang="zh-CN" altLang="en-US" sz="1800" b="1">
                <a:latin typeface="Times New Roman Regular" panose="02020603050405020304" charset="0"/>
                <a:ea typeface="华文宋体" panose="02010600040101010101" charset="-122"/>
                <a:cs typeface="Times New Roman Regular" panose="02020603050405020304" charset="0"/>
              </a:rPr>
              <a:t> 聪明的同学一眼看出，为什么我不买三次，一次买一根呢？这样可以只用</a:t>
            </a:r>
            <a:r>
              <a:rPr kumimoji="1" lang="en-US" altLang="zh-CN" sz="1800" b="1">
                <a:latin typeface="Times New Roman Regular" panose="02020603050405020304" charset="0"/>
                <a:ea typeface="华文宋体" panose="02010600040101010101" charset="-122"/>
                <a:cs typeface="Times New Roman Regular" panose="02020603050405020304" charset="0"/>
              </a:rPr>
              <a:t> 9 </a:t>
            </a:r>
            <a:r>
              <a:rPr kumimoji="1" lang="zh-CN" altLang="en-US" sz="1800" b="1">
                <a:latin typeface="Times New Roman Regular" panose="02020603050405020304" charset="0"/>
                <a:ea typeface="华文宋体" panose="02010600040101010101" charset="-122"/>
                <a:cs typeface="Times New Roman Regular" panose="02020603050405020304" charset="0"/>
              </a:rPr>
              <a:t>美元买到</a:t>
            </a:r>
            <a:r>
              <a:rPr kumimoji="1" lang="en-US" altLang="zh-CN" sz="1800" b="1">
                <a:latin typeface="Times New Roman Regular" panose="02020603050405020304" charset="0"/>
                <a:ea typeface="华文宋体" panose="02010600040101010101" charset="-122"/>
                <a:cs typeface="Times New Roman Regular" panose="02020603050405020304" charset="0"/>
              </a:rPr>
              <a:t> 3 </a:t>
            </a:r>
            <a:r>
              <a:rPr kumimoji="1" lang="zh-CN" altLang="en-US" sz="1800" b="1">
                <a:latin typeface="Times New Roman Regular" panose="02020603050405020304" charset="0"/>
                <a:ea typeface="华文宋体" panose="02010600040101010101" charset="-122"/>
                <a:cs typeface="Times New Roman Regular" panose="02020603050405020304" charset="0"/>
              </a:rPr>
              <a:t>根香蕉</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spcBef>
                <a:spcPts val="0"/>
              </a:spcBef>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买</a:t>
            </a:r>
            <a:r>
              <a:rPr kumimoji="1" lang="en-US" altLang="zh-CN" sz="1800" b="1">
                <a:latin typeface="Times New Roman Regular" panose="02020603050405020304" charset="0"/>
                <a:ea typeface="华文宋体" panose="02010600040101010101" charset="-122"/>
                <a:cs typeface="Times New Roman Regular" panose="02020603050405020304" charset="0"/>
              </a:rPr>
              <a:t> 3 </a:t>
            </a:r>
            <a:r>
              <a:rPr kumimoji="1" lang="zh-CN" altLang="en-US" sz="1800" b="1">
                <a:latin typeface="Times New Roman Regular" panose="02020603050405020304" charset="0"/>
                <a:ea typeface="华文宋体" panose="02010600040101010101" charset="-122"/>
                <a:cs typeface="Times New Roman Regular" panose="02020603050405020304" charset="0"/>
              </a:rPr>
              <a:t>次，一次买</a:t>
            </a:r>
            <a:r>
              <a:rPr kumimoji="1" lang="en-US" altLang="zh-CN" sz="1800" b="1">
                <a:latin typeface="Times New Roman Regular" panose="02020603050405020304" charset="0"/>
                <a:ea typeface="华文宋体" panose="02010600040101010101" charset="-122"/>
                <a:cs typeface="Times New Roman Regular" panose="02020603050405020304" charset="0"/>
              </a:rPr>
              <a:t> 1 </a:t>
            </a:r>
            <a:r>
              <a:rPr kumimoji="1" lang="zh-CN" altLang="en-US" sz="1800" b="1">
                <a:latin typeface="Times New Roman Regular" panose="02020603050405020304" charset="0"/>
                <a:ea typeface="华文宋体" panose="02010600040101010101" charset="-122"/>
                <a:cs typeface="Times New Roman Regular" panose="02020603050405020304" charset="0"/>
              </a:rPr>
              <a:t>根的方法就叫做</a:t>
            </a:r>
            <a:r>
              <a:rPr kumimoji="1" lang="zh-CN" altLang="en-US" sz="1800" b="1">
                <a:solidFill>
                  <a:srgbClr val="C00000"/>
                </a:solidFill>
                <a:latin typeface="Times New Roman Regular" panose="02020603050405020304" charset="0"/>
                <a:ea typeface="华文宋体" panose="02010600040101010101" charset="-122"/>
                <a:cs typeface="Times New Roman Regular" panose="02020603050405020304" charset="0"/>
              </a:rPr>
              <a:t>套利（</a:t>
            </a:r>
            <a:r>
              <a:rPr kumimoji="1" lang="en-US" altLang="zh-CN" sz="1800" b="1">
                <a:solidFill>
                  <a:srgbClr val="C00000"/>
                </a:solidFill>
                <a:latin typeface="Times New Roman Regular" panose="02020603050405020304" charset="0"/>
                <a:ea typeface="华文宋体" panose="02010600040101010101" charset="-122"/>
                <a:cs typeface="Times New Roman Regular" panose="02020603050405020304" charset="0"/>
              </a:rPr>
              <a:t>arbitrage</a:t>
            </a:r>
            <a:r>
              <a:rPr kumimoji="1" lang="zh-CN" altLang="en-US" sz="1800" b="1">
                <a:solidFill>
                  <a:srgbClr val="C00000"/>
                </a:solidFill>
                <a:latin typeface="Times New Roman Regular" panose="02020603050405020304" charset="0"/>
                <a:ea typeface="华文宋体" panose="02010600040101010101" charset="-122"/>
                <a:cs typeface="Times New Roman Regular" panose="02020603050405020304" charset="0"/>
              </a:rPr>
              <a:t>）</a:t>
            </a:r>
            <a:endParaRPr kumimoji="1" lang="zh-CN" altLang="en-US" sz="1800" b="1">
              <a:solidFill>
                <a:schemeClr val="tx1"/>
              </a:solidFill>
              <a:latin typeface="Times New Roman Regular" panose="02020603050405020304" charset="0"/>
              <a:ea typeface="华文宋体" panose="02010600040101010101" charset="-122"/>
              <a:cs typeface="Times New Roman Regular" panose="02020603050405020304"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
        <p:nvSpPr>
          <p:cNvPr id="3" name="文本框 2"/>
          <p:cNvSpPr txBox="1"/>
          <p:nvPr>
            <p:custDataLst>
              <p:tags r:id="rId1"/>
            </p:custDataLst>
          </p:nvPr>
        </p:nvSpPr>
        <p:spPr>
          <a:xfrm>
            <a:off x="602615" y="1061085"/>
            <a:ext cx="3942715" cy="622935"/>
          </a:xfrm>
          <a:prstGeom prst="rect">
            <a:avLst/>
          </a:prstGeom>
          <a:noFill/>
        </p:spPr>
        <p:txBody>
          <a:bodyPr wrap="square" rtlCol="0" anchor="t">
            <a:noAutofit/>
          </a:bodyPr>
          <a:lstStyle/>
          <a:p>
            <a:pPr marL="0" indent="0">
              <a:lnSpc>
                <a:spcPct val="150000"/>
              </a:lnSpc>
              <a:buFont typeface="Arial" panose="020B0604020202090204" pitchFamily="34" charset="0"/>
              <a:buNone/>
            </a:pPr>
            <a:r>
              <a:rPr kumimoji="1" lang="zh-CN" altLang="en-US" sz="2000" b="1">
                <a:latin typeface="Times New Roman Regular" panose="02020603050405020304" charset="0"/>
                <a:ea typeface="黑体" charset="0"/>
                <a:cs typeface="Times New Roman Regular" panose="02020603050405020304" charset="0"/>
                <a:sym typeface="+mn-ea"/>
              </a:rPr>
              <a:t>但是版本化可能带来下面的问题</a:t>
            </a:r>
            <a:endParaRPr kumimoji="1" lang="zh-CN" altLang="en-US" sz="2000" b="1">
              <a:latin typeface="Times New Roman Regular" panose="02020603050405020304" charset="0"/>
              <a:ea typeface="黑体" charset="0"/>
              <a:cs typeface="Times New Roman Regular" panose="02020603050405020304" charset="0"/>
              <a:sym typeface="+mn-ea"/>
            </a:endParaRPr>
          </a:p>
        </p:txBody>
      </p:sp>
      <p:pic>
        <p:nvPicPr>
          <p:cNvPr id="4" name="Picture 2" descr="yellow bananas PNG image"/>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7086915" y="1848736"/>
            <a:ext cx="2213429" cy="195302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banana PNG image"/>
          <p:cNvSpPr>
            <a:spLocks noChangeAspect="1" noChangeArrowheads="1"/>
          </p:cNvSpPr>
          <p:nvPr>
            <p:custDataLst>
              <p:tags r:id="rId4"/>
            </p:custDataLst>
          </p:nvPr>
        </p:nvSpPr>
        <p:spPr bwMode="auto">
          <a:xfrm>
            <a:off x="5940287" y="349675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600">
              <a:latin typeface="Times New Roman Regular" panose="02020603050405020304" charset="0"/>
              <a:cs typeface="Times New Roman Regular" panose="02020603050405020304" charset="0"/>
            </a:endParaRPr>
          </a:p>
        </p:txBody>
      </p:sp>
      <p:pic>
        <p:nvPicPr>
          <p:cNvPr id="8" name="Picture 6" descr="banana PNG image"/>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2518546" y="1848735"/>
            <a:ext cx="2213429" cy="1800416"/>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custDataLst>
              <p:tags r:id="rId7"/>
            </p:custDataLst>
          </p:nvPr>
        </p:nvSpPr>
        <p:spPr>
          <a:xfrm>
            <a:off x="3260589" y="4022502"/>
            <a:ext cx="729343" cy="460375"/>
          </a:xfrm>
          <a:prstGeom prst="rect">
            <a:avLst/>
          </a:prstGeom>
          <a:noFill/>
        </p:spPr>
        <p:txBody>
          <a:bodyPr wrap="square" rtlCol="0">
            <a:spAutoFit/>
          </a:bodyPr>
          <a:lstStyle/>
          <a:p>
            <a:r>
              <a:rPr kumimoji="1" lang="en-US" altLang="zh-CN" sz="2400" b="1" dirty="0">
                <a:solidFill>
                  <a:srgbClr val="C00000"/>
                </a:solidFill>
                <a:latin typeface="Times New Roman Regular" panose="02020603050405020304" charset="0"/>
                <a:cs typeface="Times New Roman Regular" panose="02020603050405020304" charset="0"/>
              </a:rPr>
              <a:t>$3</a:t>
            </a:r>
            <a:endParaRPr kumimoji="1" lang="en-US" altLang="zh-CN" sz="2400" b="1" dirty="0">
              <a:solidFill>
                <a:srgbClr val="C00000"/>
              </a:solidFill>
              <a:latin typeface="Times New Roman Regular" panose="02020603050405020304" charset="0"/>
              <a:cs typeface="Times New Roman Regular" panose="02020603050405020304" charset="0"/>
            </a:endParaRPr>
          </a:p>
        </p:txBody>
      </p:sp>
      <p:sp>
        <p:nvSpPr>
          <p:cNvPr id="10" name="文本框 9"/>
          <p:cNvSpPr txBox="1"/>
          <p:nvPr>
            <p:custDataLst>
              <p:tags r:id="rId8"/>
            </p:custDataLst>
          </p:nvPr>
        </p:nvSpPr>
        <p:spPr>
          <a:xfrm>
            <a:off x="7828958" y="4022502"/>
            <a:ext cx="729343" cy="460375"/>
          </a:xfrm>
          <a:prstGeom prst="rect">
            <a:avLst/>
          </a:prstGeom>
          <a:noFill/>
        </p:spPr>
        <p:txBody>
          <a:bodyPr wrap="square" rtlCol="0">
            <a:spAutoFit/>
          </a:bodyPr>
          <a:lstStyle/>
          <a:p>
            <a:r>
              <a:rPr kumimoji="1" lang="en-US" altLang="zh-CN" sz="2400" b="1" dirty="0">
                <a:solidFill>
                  <a:srgbClr val="C00000"/>
                </a:solidFill>
                <a:latin typeface="Times New Roman Regular" panose="02020603050405020304" charset="0"/>
                <a:cs typeface="Times New Roman Regular" panose="02020603050405020304" charset="0"/>
              </a:rPr>
              <a:t>$10</a:t>
            </a:r>
            <a:r>
              <a:rPr kumimoji="1" lang="zh-CN" altLang="en-US" sz="2400" b="1" dirty="0">
                <a:solidFill>
                  <a:srgbClr val="C00000"/>
                </a:solidFill>
                <a:latin typeface="Times New Roman Regular" panose="02020603050405020304" charset="0"/>
                <a:cs typeface="Times New Roman Regular" panose="02020603050405020304" charset="0"/>
              </a:rPr>
              <a:t> </a:t>
            </a:r>
            <a:r>
              <a:rPr kumimoji="1" lang="en-US" altLang="zh-CN" sz="2400" b="1" dirty="0">
                <a:latin typeface="Times New Roman Regular" panose="02020603050405020304" charset="0"/>
                <a:cs typeface="Times New Roman Regular" panose="02020603050405020304" charset="0"/>
              </a:rPr>
              <a:t>?</a:t>
            </a:r>
            <a:endParaRPr kumimoji="1" lang="en-US" altLang="zh-CN" sz="2400" b="1" dirty="0">
              <a:latin typeface="Times New Roman Regular" panose="02020603050405020304" charset="0"/>
              <a:cs typeface="Times New Roman Regular" panose="02020603050405020304" charset="0"/>
            </a:endParaRPr>
          </a:p>
        </p:txBody>
      </p:sp>
      <p:sp>
        <p:nvSpPr>
          <p:cNvPr id="11" name="文本框 10"/>
          <p:cNvSpPr txBox="1"/>
          <p:nvPr>
            <p:custDataLst>
              <p:tags r:id="rId9"/>
            </p:custDataLst>
          </p:nvPr>
        </p:nvSpPr>
        <p:spPr>
          <a:xfrm>
            <a:off x="7828915" y="3684905"/>
            <a:ext cx="796925" cy="949960"/>
          </a:xfrm>
          <a:prstGeom prst="rect">
            <a:avLst/>
          </a:prstGeom>
          <a:noFill/>
        </p:spPr>
        <p:txBody>
          <a:bodyPr wrap="square" rtlCol="0">
            <a:noAutofit/>
          </a:bodyPr>
          <a:lstStyle/>
          <a:p>
            <a:r>
              <a:rPr kumimoji="1" lang="en-US" altLang="zh-CN" sz="7200" dirty="0"/>
              <a:t>X</a:t>
            </a:r>
            <a:endParaRPr kumimoji="1" lang="zh-CN" altLang="en-US" sz="72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900" y="328295"/>
            <a:ext cx="5256530" cy="71374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版本化带来的问题：套利的可能</a:t>
            </a:r>
            <a:endParaRPr lang="zh-CN" altLang="en-US" sz="2800" b="1">
              <a:latin typeface="黑体" charset="0"/>
              <a:ea typeface="黑体" charset="0"/>
            </a:endParaRPr>
          </a:p>
        </p:txBody>
      </p:sp>
      <p:sp>
        <p:nvSpPr>
          <p:cNvPr id="5" name="内容占位符 2"/>
          <p:cNvSpPr txBox="1"/>
          <p:nvPr/>
        </p:nvSpPr>
        <p:spPr>
          <a:xfrm>
            <a:off x="602615" y="1483995"/>
            <a:ext cx="10986770" cy="4420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套利的严格定义</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套利这一名词来源于金融学，是指利用</a:t>
            </a:r>
            <a:r>
              <a:rPr kumimoji="1" lang="zh-CN" altLang="en-US" sz="1800" b="1">
                <a:solidFill>
                  <a:srgbClr val="C00000"/>
                </a:solidFill>
                <a:latin typeface="Times New Roman Regular" panose="02020603050405020304" charset="0"/>
                <a:ea typeface="华文宋体" panose="02010600040101010101" charset="-122"/>
                <a:cs typeface="Times New Roman Regular" panose="02020603050405020304" charset="0"/>
              </a:rPr>
              <a:t>一个或多个市场</a:t>
            </a:r>
            <a:r>
              <a:rPr kumimoji="1" lang="zh-CN" altLang="en-US" sz="1800" b="1">
                <a:latin typeface="Times New Roman Regular" panose="02020603050405020304" charset="0"/>
                <a:ea typeface="华文宋体" panose="02010600040101010101" charset="-122"/>
                <a:cs typeface="Times New Roman Regular" panose="02020603050405020304" charset="0"/>
              </a:rPr>
              <a:t>存在的各种</a:t>
            </a:r>
            <a:r>
              <a:rPr kumimoji="1" lang="zh-CN" altLang="en-US" sz="1800" b="1">
                <a:solidFill>
                  <a:srgbClr val="C00000"/>
                </a:solidFill>
                <a:latin typeface="Times New Roman Regular" panose="02020603050405020304" charset="0"/>
                <a:ea typeface="华文宋体" panose="02010600040101010101" charset="-122"/>
                <a:cs typeface="Times New Roman Regular" panose="02020603050405020304" charset="0"/>
              </a:rPr>
              <a:t>价格差异</a:t>
            </a:r>
            <a:r>
              <a:rPr kumimoji="1" lang="zh-CN" altLang="en-US" sz="1800" b="1">
                <a:latin typeface="Times New Roman Regular" panose="02020603050405020304" charset="0"/>
                <a:ea typeface="华文宋体" panose="02010600040101010101" charset="-122"/>
                <a:cs typeface="Times New Roman Regular" panose="02020603050405020304" charset="0"/>
              </a:rPr>
              <a:t>，在</a:t>
            </a:r>
            <a:r>
              <a:rPr kumimoji="1" lang="zh-CN" altLang="en-US" sz="1800" b="1">
                <a:solidFill>
                  <a:srgbClr val="C00000"/>
                </a:solidFill>
                <a:latin typeface="Times New Roman Regular" panose="02020603050405020304" charset="0"/>
                <a:ea typeface="华文宋体" panose="02010600040101010101" charset="-122"/>
                <a:cs typeface="Times New Roman Regular" panose="02020603050405020304" charset="0"/>
              </a:rPr>
              <a:t>不冒任何损失风险</a:t>
            </a:r>
            <a:r>
              <a:rPr kumimoji="1" lang="zh-CN" altLang="en-US" sz="1800" b="1">
                <a:latin typeface="Times New Roman Regular" panose="02020603050405020304" charset="0"/>
                <a:ea typeface="华文宋体" panose="02010600040101010101" charset="-122"/>
                <a:cs typeface="Times New Roman Regular" panose="02020603050405020304" charset="0"/>
              </a:rPr>
              <a:t>且</a:t>
            </a:r>
            <a:r>
              <a:rPr kumimoji="1" lang="zh-CN" altLang="en-US" sz="1800" b="1">
                <a:solidFill>
                  <a:srgbClr val="C00000"/>
                </a:solidFill>
                <a:latin typeface="Times New Roman Regular" panose="02020603050405020304" charset="0"/>
                <a:ea typeface="华文宋体" panose="02010600040101010101" charset="-122"/>
                <a:cs typeface="Times New Roman Regular" panose="02020603050405020304" charset="0"/>
              </a:rPr>
              <a:t>无需投资者自有资金</a:t>
            </a:r>
            <a:r>
              <a:rPr kumimoji="1" lang="zh-CN" altLang="en-US" sz="1800" b="1">
                <a:latin typeface="Times New Roman Regular" panose="02020603050405020304" charset="0"/>
                <a:ea typeface="华文宋体" panose="02010600040101010101" charset="-122"/>
                <a:cs typeface="Times New Roman Regular" panose="02020603050405020304" charset="0"/>
              </a:rPr>
              <a:t>的情况下</a:t>
            </a:r>
            <a:r>
              <a:rPr kumimoji="1" lang="zh-CN" altLang="en-US" sz="1800" b="1">
                <a:solidFill>
                  <a:srgbClr val="C00000"/>
                </a:solidFill>
                <a:latin typeface="Times New Roman Regular" panose="02020603050405020304" charset="0"/>
                <a:ea typeface="华文宋体" panose="02010600040101010101" charset="-122"/>
                <a:cs typeface="Times New Roman Regular" panose="02020603050405020304" charset="0"/>
              </a:rPr>
              <a:t>有可能赚取利润</a:t>
            </a:r>
            <a:r>
              <a:rPr kumimoji="1" lang="zh-CN" altLang="en-US" sz="1800" b="1">
                <a:latin typeface="Times New Roman Regular" panose="02020603050405020304" charset="0"/>
                <a:ea typeface="华文宋体" panose="02010600040101010101" charset="-122"/>
                <a:cs typeface="Times New Roman Regular" panose="02020603050405020304" charset="0"/>
              </a:rPr>
              <a:t>的交易策略（或行为）</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前面买香蕉的例子可以匹配上面的定义：我们现从卖家手中分三次借到三根香蕉，然后将这三根香蕉捆绑以</a:t>
            </a:r>
            <a:r>
              <a:rPr kumimoji="1" lang="en-US" altLang="zh-CN" sz="1800" b="1">
                <a:latin typeface="Times New Roman Regular" panose="02020603050405020304" charset="0"/>
                <a:ea typeface="华文宋体" panose="02010600040101010101" charset="-122"/>
                <a:cs typeface="Times New Roman Regular" panose="02020603050405020304" charset="0"/>
              </a:rPr>
              <a:t> 10 </a:t>
            </a:r>
            <a:r>
              <a:rPr kumimoji="1" lang="zh-CN" altLang="en-US" sz="1800" b="1">
                <a:latin typeface="Times New Roman Regular" panose="02020603050405020304" charset="0"/>
                <a:ea typeface="华文宋体" panose="02010600040101010101" charset="-122"/>
                <a:cs typeface="Times New Roman Regular" panose="02020603050405020304" charset="0"/>
              </a:rPr>
              <a:t>元出售，最后分三次还</a:t>
            </a:r>
            <a:r>
              <a:rPr kumimoji="1" lang="en-US" altLang="zh-CN" sz="1800" b="1">
                <a:latin typeface="Times New Roman Regular" panose="02020603050405020304" charset="0"/>
                <a:ea typeface="华文宋体" panose="02010600040101010101" charset="-122"/>
                <a:cs typeface="Times New Roman Regular" panose="02020603050405020304" charset="0"/>
              </a:rPr>
              <a:t> 9 </a:t>
            </a:r>
            <a:r>
              <a:rPr kumimoji="1" lang="zh-CN" altLang="en-US" sz="1800" b="1">
                <a:latin typeface="Times New Roman Regular" panose="02020603050405020304" charset="0"/>
                <a:ea typeface="华文宋体" panose="02010600040101010101" charset="-122"/>
                <a:cs typeface="Times New Roman Regular" panose="02020603050405020304" charset="0"/>
              </a:rPr>
              <a:t>元给卖家，这样可以无风险地“空手套白狼”</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在金融学中，这叫先</a:t>
            </a:r>
            <a:r>
              <a:rPr kumimoji="1" lang="zh-CN" altLang="en-US" sz="1800" b="1">
                <a:solidFill>
                  <a:srgbClr val="C00000"/>
                </a:solidFill>
                <a:latin typeface="Times New Roman Regular" panose="02020603050405020304" charset="0"/>
                <a:ea typeface="华文宋体" panose="02010600040101010101" charset="-122"/>
                <a:cs typeface="Times New Roman Regular" panose="02020603050405020304" charset="0"/>
              </a:rPr>
              <a:t>“做空”</a:t>
            </a:r>
            <a:r>
              <a:rPr kumimoji="1" lang="zh-CN" altLang="en-US" sz="1800" b="1">
                <a:latin typeface="Times New Roman Regular" panose="02020603050405020304" charset="0"/>
                <a:ea typeface="华文宋体" panose="02010600040101010101" charset="-122"/>
                <a:cs typeface="Times New Roman Regular" panose="02020603050405020304" charset="0"/>
              </a:rPr>
              <a:t>三根香蕉，然后卖出，获得的收益比要还的钱多，从而盈利</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数据市场的研究中没有使用这么严谨的定义，事实上你先分三次买入三根香蕉然后捆绑卖出就是一次套利行为，也即市场中存在套利机会</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solidFill>
                  <a:srgbClr val="C00000"/>
                </a:solidFill>
                <a:latin typeface="Times New Roman Regular" panose="02020603050405020304" charset="0"/>
                <a:ea typeface="华文宋体" panose="02010600040101010101" charset="-122"/>
                <a:cs typeface="Times New Roman Regular" panose="02020603050405020304" charset="0"/>
              </a:rPr>
              <a:t>套利行为的存在可能导致非预期的行为</a:t>
            </a:r>
            <a:r>
              <a:rPr kumimoji="1" lang="zh-CN" altLang="en-US" sz="1800" b="1">
                <a:latin typeface="Times New Roman Regular" panose="02020603050405020304" charset="0"/>
                <a:ea typeface="华文宋体" panose="02010600040101010101" charset="-122"/>
                <a:cs typeface="Times New Roman Regular" panose="02020603050405020304" charset="0"/>
              </a:rPr>
              <a:t>，金融学理论研究的重要基石就是无套利原则</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无套利原则（</a:t>
            </a:r>
            <a:r>
              <a:rPr kumimoji="1" lang="en-US" altLang="zh-CN" sz="2000" b="1">
                <a:latin typeface="Times New Roman Regular" panose="02020603050405020304" charset="0"/>
                <a:ea typeface="华文宋体" panose="02010600040101010101" charset="-122"/>
                <a:cs typeface="Times New Roman Regular" panose="02020603050405020304" charset="0"/>
              </a:rPr>
              <a:t>arbitrage freeness</a:t>
            </a:r>
            <a:r>
              <a:rPr kumimoji="1" lang="zh-CN" altLang="en-US" sz="2000" b="1">
                <a:latin typeface="Times New Roman Regular" panose="02020603050405020304" charset="0"/>
                <a:ea typeface="华文宋体" panose="02010600040101010101" charset="-122"/>
                <a:cs typeface="Times New Roman Regular" panose="02020603050405020304" charset="0"/>
              </a:rPr>
              <a:t>）</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即市场中不允许出现如上的套利机会</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无套利原则在不同的数据类型上有相同的本质，但内涵略有差异的定义</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接下来我们分别介绍查询数据和机器学习模型的无套利定价</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722" y="327987"/>
            <a:ext cx="1018582" cy="713696"/>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目录</a:t>
            </a:r>
            <a:endParaRPr lang="zh-CN" altLang="en-US" sz="2400" b="1">
              <a:latin typeface="黑体" charset="0"/>
              <a:ea typeface="黑体" charset="0"/>
            </a:endParaRPr>
          </a:p>
        </p:txBody>
      </p:sp>
      <p:sp>
        <p:nvSpPr>
          <p:cNvPr id="5" name="内容占位符 2"/>
          <p:cNvSpPr txBox="1"/>
          <p:nvPr/>
        </p:nvSpPr>
        <p:spPr>
          <a:xfrm>
            <a:off x="602615" y="1684020"/>
            <a:ext cx="10986770" cy="40201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从传统商品定价到数据定价</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数据交易的基本框架与数据定价的要求</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数据的版本化与无套利原则</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solidFill>
                  <a:srgbClr val="C00000"/>
                </a:solidFill>
                <a:latin typeface="华文宋体" panose="02010600040101010101" charset="-122"/>
                <a:ea typeface="华文宋体" panose="02010600040101010101" charset="-122"/>
              </a:rPr>
              <a:t>查询数据的版本化与无套利定价</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机器学习模型的版本化与无套利定价</a:t>
            </a:r>
            <a:endParaRPr kumimoji="1" lang="zh-CN" altLang="en-US" b="1">
              <a:latin typeface="华文宋体" panose="02010600040101010101" charset="-122"/>
              <a:ea typeface="华文宋体" panose="02010600040101010101" charset="-122"/>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722" y="327987"/>
            <a:ext cx="1018582" cy="713696"/>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目录</a:t>
            </a:r>
            <a:endParaRPr lang="zh-CN" altLang="en-US" sz="2400" b="1">
              <a:latin typeface="黑体" charset="0"/>
              <a:ea typeface="黑体" charset="0"/>
            </a:endParaRPr>
          </a:p>
        </p:txBody>
      </p:sp>
      <p:sp>
        <p:nvSpPr>
          <p:cNvPr id="5" name="内容占位符 2"/>
          <p:cNvSpPr txBox="1"/>
          <p:nvPr/>
        </p:nvSpPr>
        <p:spPr>
          <a:xfrm>
            <a:off x="602615" y="1684020"/>
            <a:ext cx="10986770" cy="40201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50000"/>
              </a:lnSpc>
              <a:buFont typeface="Arial" panose="020B0604020202090204" pitchFamily="34" charset="0"/>
              <a:buChar char="•"/>
            </a:pPr>
            <a:r>
              <a:rPr kumimoji="1" lang="zh-CN" altLang="en-US" b="1">
                <a:solidFill>
                  <a:srgbClr val="C00000"/>
                </a:solidFill>
                <a:latin typeface="Times New Roman Regular" panose="02020603050405020304" charset="0"/>
                <a:ea typeface="华文宋体" panose="02010600040101010101" charset="-122"/>
                <a:cs typeface="Times New Roman Regular" panose="02020603050405020304" charset="0"/>
              </a:rPr>
              <a:t>从传统商品定价到数据定价（见</a:t>
            </a:r>
            <a:r>
              <a:rPr kumimoji="1" lang="en-US" altLang="zh-CN" b="1">
                <a:solidFill>
                  <a:srgbClr val="C00000"/>
                </a:solidFill>
                <a:latin typeface="Times New Roman Regular" panose="02020603050405020304" charset="0"/>
                <a:ea typeface="华文宋体" panose="02010600040101010101" charset="-122"/>
                <a:cs typeface="Times New Roman Regular" panose="02020603050405020304" charset="0"/>
              </a:rPr>
              <a:t> latex </a:t>
            </a:r>
            <a:r>
              <a:rPr kumimoji="1" lang="zh-CN" altLang="en-US" b="1">
                <a:solidFill>
                  <a:srgbClr val="C00000"/>
                </a:solidFill>
                <a:latin typeface="Times New Roman Regular" panose="02020603050405020304" charset="0"/>
                <a:ea typeface="华文宋体" panose="02010600040101010101" charset="-122"/>
                <a:cs typeface="Times New Roman Regular" panose="02020603050405020304" charset="0"/>
              </a:rPr>
              <a:t>版本</a:t>
            </a:r>
            <a:r>
              <a:rPr kumimoji="1" lang="en-US" altLang="zh-CN" b="1">
                <a:solidFill>
                  <a:srgbClr val="C00000"/>
                </a:solidFill>
                <a:latin typeface="Times New Roman Regular" panose="02020603050405020304" charset="0"/>
                <a:ea typeface="华文宋体" panose="02010600040101010101" charset="-122"/>
                <a:cs typeface="Times New Roman Regular" panose="02020603050405020304" charset="0"/>
              </a:rPr>
              <a:t> PPT</a:t>
            </a:r>
            <a:r>
              <a:rPr kumimoji="1" lang="zh-CN" altLang="en-US" b="1">
                <a:solidFill>
                  <a:srgbClr val="C00000"/>
                </a:solidFill>
                <a:latin typeface="Times New Roman Regular" panose="02020603050405020304" charset="0"/>
                <a:ea typeface="华文宋体" panose="02010600040101010101" charset="-122"/>
                <a:cs typeface="Times New Roman Regular" panose="02020603050405020304" charset="0"/>
              </a:rPr>
              <a:t>）</a:t>
            </a:r>
            <a:endParaRPr kumimoji="1" lang="zh-CN" altLang="en-US" b="1">
              <a:latin typeface="Times New Roman Regular" panose="02020603050405020304" charset="0"/>
              <a:ea typeface="华文宋体" panose="02010600040101010101" charset="-122"/>
              <a:cs typeface="Times New Roman Regular" panose="02020603050405020304" charset="0"/>
            </a:endParaRPr>
          </a:p>
          <a:p>
            <a:pPr>
              <a:lnSpc>
                <a:spcPct val="150000"/>
              </a:lnSpc>
              <a:buFont typeface="Arial" panose="020B0604020202090204" pitchFamily="34" charset="0"/>
              <a:buChar char="•"/>
            </a:pPr>
            <a:r>
              <a:rPr kumimoji="1" lang="zh-CN" altLang="en-US" b="1">
                <a:latin typeface="Times New Roman Regular" panose="02020603050405020304" charset="0"/>
                <a:ea typeface="华文宋体" panose="02010600040101010101" charset="-122"/>
                <a:cs typeface="Times New Roman Regular" panose="02020603050405020304" charset="0"/>
              </a:rPr>
              <a:t>数据交易的基本框架与数据定价的要求</a:t>
            </a:r>
            <a:endParaRPr kumimoji="1" lang="zh-CN" altLang="en-US" b="1">
              <a:latin typeface="Times New Roman Regular" panose="02020603050405020304" charset="0"/>
              <a:ea typeface="华文宋体" panose="02010600040101010101" charset="-122"/>
              <a:cs typeface="Times New Roman Regular" panose="02020603050405020304" charset="0"/>
            </a:endParaRPr>
          </a:p>
          <a:p>
            <a:pPr>
              <a:lnSpc>
                <a:spcPct val="150000"/>
              </a:lnSpc>
              <a:buFont typeface="Arial" panose="020B0604020202090204" pitchFamily="34" charset="0"/>
              <a:buChar char="•"/>
            </a:pPr>
            <a:r>
              <a:rPr kumimoji="1" lang="zh-CN" altLang="en-US" b="1">
                <a:latin typeface="Times New Roman Regular" panose="02020603050405020304" charset="0"/>
                <a:ea typeface="华文宋体" panose="02010600040101010101" charset="-122"/>
                <a:cs typeface="Times New Roman Regular" panose="02020603050405020304" charset="0"/>
              </a:rPr>
              <a:t>数据的版本化与无套利原则</a:t>
            </a:r>
            <a:endParaRPr kumimoji="1" lang="zh-CN" altLang="en-US" b="1">
              <a:latin typeface="Times New Roman Regular" panose="02020603050405020304" charset="0"/>
              <a:ea typeface="华文宋体" panose="02010600040101010101" charset="-122"/>
              <a:cs typeface="Times New Roman Regular" panose="02020603050405020304" charset="0"/>
            </a:endParaRPr>
          </a:p>
          <a:p>
            <a:pPr>
              <a:lnSpc>
                <a:spcPct val="150000"/>
              </a:lnSpc>
              <a:buFont typeface="Arial" panose="020B0604020202090204" pitchFamily="34" charset="0"/>
              <a:buChar char="•"/>
            </a:pPr>
            <a:r>
              <a:rPr kumimoji="1" lang="zh-CN" altLang="en-US" b="1">
                <a:latin typeface="Times New Roman Regular" panose="02020603050405020304" charset="0"/>
                <a:ea typeface="华文宋体" panose="02010600040101010101" charset="-122"/>
                <a:cs typeface="Times New Roman Regular" panose="02020603050405020304" charset="0"/>
              </a:rPr>
              <a:t>查询数据的版本化与无套利定价</a:t>
            </a:r>
            <a:endParaRPr kumimoji="1" lang="zh-CN" altLang="en-US" b="1">
              <a:latin typeface="Times New Roman Regular" panose="02020603050405020304" charset="0"/>
              <a:ea typeface="华文宋体" panose="02010600040101010101" charset="-122"/>
              <a:cs typeface="Times New Roman Regular" panose="02020603050405020304" charset="0"/>
            </a:endParaRPr>
          </a:p>
          <a:p>
            <a:pPr>
              <a:lnSpc>
                <a:spcPct val="150000"/>
              </a:lnSpc>
              <a:buFont typeface="Arial" panose="020B0604020202090204" pitchFamily="34" charset="0"/>
              <a:buChar char="•"/>
            </a:pPr>
            <a:r>
              <a:rPr kumimoji="1" lang="zh-CN" altLang="en-US" b="1">
                <a:latin typeface="Times New Roman Regular" panose="02020603050405020304" charset="0"/>
                <a:ea typeface="华文宋体" panose="02010600040101010101" charset="-122"/>
                <a:cs typeface="Times New Roman Regular" panose="02020603050405020304" charset="0"/>
              </a:rPr>
              <a:t>机器学习模型的版本化与无套利定价</a:t>
            </a:r>
            <a:endParaRPr kumimoji="1" lang="zh-CN" altLang="en-US" b="1">
              <a:latin typeface="Times New Roman Regular" panose="02020603050405020304" charset="0"/>
              <a:ea typeface="华文宋体" panose="02010600040101010101" charset="-122"/>
              <a:cs typeface="Times New Roman Regular" panose="02020603050405020304"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06120" y="302260"/>
            <a:ext cx="2891790" cy="44386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Times New Roman Regular" panose="02020603050405020304" charset="0"/>
                <a:ea typeface="黑体" charset="0"/>
              </a:rPr>
              <a:t>数据库基础知识</a:t>
            </a:r>
            <a:endParaRPr lang="zh-CN" altLang="en-US" sz="2800" b="1">
              <a:latin typeface="Times New Roman Regular" panose="02020603050405020304" charset="0"/>
              <a:ea typeface="黑体"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
        <p:nvSpPr>
          <p:cNvPr id="5" name="文本框 4"/>
          <p:cNvSpPr txBox="1"/>
          <p:nvPr/>
        </p:nvSpPr>
        <p:spPr>
          <a:xfrm>
            <a:off x="635635" y="1141095"/>
            <a:ext cx="10767060" cy="365760"/>
          </a:xfrm>
          <a:prstGeom prst="rect">
            <a:avLst/>
          </a:prstGeom>
          <a:noFill/>
        </p:spPr>
        <p:txBody>
          <a:bodyPr wrap="square" rtlCol="0" anchor="t">
            <a:noAutofit/>
          </a:bodyPr>
          <a:lstStyle/>
          <a:p>
            <a:r>
              <a:rPr lang="zh-CN" altLang="en-US">
                <a:latin typeface="Times New Roman Regular" panose="02020603050405020304" charset="0"/>
                <a:ea typeface="华文仿宋" panose="02010600040101010101" charset="-122"/>
                <a:cs typeface="Times New Roman Bold" panose="02020603050405020304" charset="0"/>
              </a:rPr>
              <a:t>注：以下基础知识部分参考孙建伶老师《数据库系统》课程</a:t>
            </a:r>
            <a:r>
              <a:rPr lang="en-US" altLang="zh-CN">
                <a:latin typeface="Times New Roman Regular" panose="02020603050405020304" charset="0"/>
                <a:ea typeface="华文仿宋" panose="02010600040101010101" charset="-122"/>
                <a:cs typeface="Times New Roman Bold" panose="02020603050405020304" charset="0"/>
              </a:rPr>
              <a:t> PPT</a:t>
            </a:r>
            <a:endParaRPr lang="en-US" altLang="zh-CN">
              <a:latin typeface="Times New Roman Regular" panose="02020603050405020304" charset="0"/>
              <a:ea typeface="华文仿宋" panose="02010600040101010101" charset="-122"/>
              <a:cs typeface="Times New Roman Bold" panose="02020603050405020304" charset="0"/>
            </a:endParaRPr>
          </a:p>
        </p:txBody>
      </p:sp>
      <p:pic>
        <p:nvPicPr>
          <p:cNvPr id="7171" name="Picture 3" descr="2"/>
          <p:cNvPicPr>
            <a:picLocks noChangeAspect="1"/>
          </p:cNvPicPr>
          <p:nvPr>
            <p:custDataLst>
              <p:tags r:id="rId1"/>
            </p:custDataLst>
          </p:nvPr>
        </p:nvPicPr>
        <p:blipFill>
          <a:blip r:embed="rId2"/>
          <a:stretch>
            <a:fillRect/>
          </a:stretch>
        </p:blipFill>
        <p:spPr>
          <a:xfrm>
            <a:off x="700405" y="2201545"/>
            <a:ext cx="4808220" cy="3612515"/>
          </a:xfrm>
          <a:prstGeom prst="rect">
            <a:avLst/>
          </a:prstGeom>
          <a:noFill/>
          <a:ln w="9525">
            <a:noFill/>
          </a:ln>
        </p:spPr>
      </p:pic>
      <p:sp>
        <p:nvSpPr>
          <p:cNvPr id="7172" name="Text Box 4"/>
          <p:cNvSpPr txBox="1"/>
          <p:nvPr>
            <p:custDataLst>
              <p:tags r:id="rId3"/>
            </p:custDataLst>
          </p:nvPr>
        </p:nvSpPr>
        <p:spPr>
          <a:xfrm>
            <a:off x="5247958" y="1607820"/>
            <a:ext cx="1357630" cy="645160"/>
          </a:xfrm>
          <a:prstGeom prst="rect">
            <a:avLst/>
          </a:prstGeom>
          <a:noFill/>
          <a:ln w="9525">
            <a:noFill/>
          </a:ln>
        </p:spPr>
        <p:txBody>
          <a:bodyPr wrap="none">
            <a:spAutoFit/>
          </a:bodyPr>
          <a:lstStyle>
            <a:lvl1pPr marL="342900" indent="-342900" algn="l" rtl="0" eaLnBrk="0" fontAlgn="base" hangingPunct="0">
              <a:spcBef>
                <a:spcPct val="35000"/>
              </a:spcBef>
              <a:spcAft>
                <a:spcPct val="0"/>
              </a:spcAft>
              <a:buClr>
                <a:schemeClr val="tx2"/>
              </a:buClr>
              <a:buSzPct val="90000"/>
              <a:buFont typeface="Monotype Sorts" pitchFamily="2" charset="2"/>
              <a:buChar char="n"/>
              <a:defRPr kumimoji="1">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Clr>
                <a:schemeClr val="folHlink"/>
              </a:buClr>
              <a:buSzPct val="80000"/>
              <a:buFont typeface="Monotype Sorts" pitchFamily="2" charset="2"/>
              <a:buChar char="l"/>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33CC33"/>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Font typeface="Times New Roman" panose="02020603050405020304" pitchFamily="18" charset="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chemeClr val="tx2"/>
              </a:buClr>
              <a:buSzPct val="75000"/>
              <a:buChar char="»"/>
              <a:defRPr kumimoji="1">
                <a:solidFill>
                  <a:schemeClr val="tx1"/>
                </a:solidFill>
                <a:latin typeface="+mn-lt"/>
                <a:ea typeface="MS PGothic" pitchFamily="34" charset="-128"/>
              </a:defRPr>
            </a:lvl5pPr>
          </a:lstStyle>
          <a:p>
            <a:pPr marL="0" lvl="0" indent="0" algn="ctr">
              <a:spcBef>
                <a:spcPct val="0"/>
              </a:spcBef>
              <a:buClrTx/>
              <a:buSzTx/>
              <a:buFontTx/>
              <a:buNone/>
            </a:pPr>
            <a:r>
              <a:rPr lang="en-US" altLang="zh-CN" dirty="0">
                <a:latin typeface="Times New Roman Regular" panose="02020603050405020304" charset="0"/>
                <a:cs typeface="Times New Roman Regular" panose="02020603050405020304" charset="0"/>
              </a:rPr>
              <a:t>attributes</a:t>
            </a:r>
            <a:endParaRPr lang="en-US" altLang="zh-CN" dirty="0">
              <a:latin typeface="Times New Roman Regular" panose="02020603050405020304" charset="0"/>
              <a:cs typeface="Times New Roman Regular" panose="02020603050405020304" charset="0"/>
            </a:endParaRPr>
          </a:p>
          <a:p>
            <a:pPr marL="0" lvl="0" indent="0" algn="ctr">
              <a:spcBef>
                <a:spcPct val="0"/>
              </a:spcBef>
              <a:buClrTx/>
              <a:buSzTx/>
              <a:buFontTx/>
              <a:buNone/>
            </a:pPr>
            <a:r>
              <a:rPr lang="en-US" altLang="zh-CN" dirty="0">
                <a:latin typeface="Times New Roman Regular" panose="02020603050405020304" charset="0"/>
                <a:cs typeface="Times New Roman Regular" panose="02020603050405020304" charset="0"/>
              </a:rPr>
              <a:t>(or columns)</a:t>
            </a:r>
            <a:endParaRPr lang="en-US" altLang="zh-CN" sz="1600" dirty="0">
              <a:latin typeface="Times New Roman Regular" panose="02020603050405020304" charset="0"/>
              <a:cs typeface="Times New Roman Regular" panose="02020603050405020304" charset="0"/>
            </a:endParaRPr>
          </a:p>
        </p:txBody>
      </p:sp>
      <p:sp>
        <p:nvSpPr>
          <p:cNvPr id="7173" name="Line 5"/>
          <p:cNvSpPr/>
          <p:nvPr>
            <p:custDataLst>
              <p:tags r:id="rId4"/>
            </p:custDataLst>
          </p:nvPr>
        </p:nvSpPr>
        <p:spPr>
          <a:xfrm flipH="1">
            <a:off x="2358390" y="1812925"/>
            <a:ext cx="3008630" cy="377825"/>
          </a:xfrm>
          <a:prstGeom prst="line">
            <a:avLst/>
          </a:prstGeom>
          <a:ln w="9525" cap="flat" cmpd="sng">
            <a:solidFill>
              <a:schemeClr val="tx1"/>
            </a:solidFill>
            <a:prstDash val="solid"/>
            <a:headEnd type="none" w="med" len="med"/>
            <a:tailEnd type="triangle" w="med" len="med"/>
          </a:ln>
        </p:spPr>
      </p:sp>
      <p:sp>
        <p:nvSpPr>
          <p:cNvPr id="7174" name="Line 6"/>
          <p:cNvSpPr/>
          <p:nvPr>
            <p:custDataLst>
              <p:tags r:id="rId5"/>
            </p:custDataLst>
          </p:nvPr>
        </p:nvSpPr>
        <p:spPr>
          <a:xfrm flipH="1">
            <a:off x="3728720" y="1866900"/>
            <a:ext cx="1637665" cy="323850"/>
          </a:xfrm>
          <a:prstGeom prst="line">
            <a:avLst/>
          </a:prstGeom>
          <a:ln w="9525" cap="flat" cmpd="sng">
            <a:solidFill>
              <a:schemeClr val="tx1"/>
            </a:solidFill>
            <a:prstDash val="solid"/>
            <a:headEnd type="none" w="med" len="med"/>
            <a:tailEnd type="triangle" w="med" len="med"/>
          </a:ln>
        </p:spPr>
      </p:sp>
      <p:sp>
        <p:nvSpPr>
          <p:cNvPr id="7175" name="Line 7"/>
          <p:cNvSpPr/>
          <p:nvPr>
            <p:custDataLst>
              <p:tags r:id="rId6"/>
            </p:custDataLst>
          </p:nvPr>
        </p:nvSpPr>
        <p:spPr>
          <a:xfrm flipH="1">
            <a:off x="4939665" y="1839595"/>
            <a:ext cx="426720" cy="360680"/>
          </a:xfrm>
          <a:prstGeom prst="line">
            <a:avLst/>
          </a:prstGeom>
          <a:ln w="9525" cap="flat" cmpd="sng">
            <a:solidFill>
              <a:schemeClr val="tx1"/>
            </a:solidFill>
            <a:prstDash val="solid"/>
            <a:headEnd type="none" w="med" len="med"/>
            <a:tailEnd type="triangle" w="med" len="med"/>
          </a:ln>
        </p:spPr>
      </p:sp>
      <p:sp>
        <p:nvSpPr>
          <p:cNvPr id="7176" name="Text Box 8"/>
          <p:cNvSpPr txBox="1"/>
          <p:nvPr>
            <p:custDataLst>
              <p:tags r:id="rId7"/>
            </p:custDataLst>
          </p:nvPr>
        </p:nvSpPr>
        <p:spPr>
          <a:xfrm>
            <a:off x="5776595" y="2796858"/>
            <a:ext cx="1085850" cy="641350"/>
          </a:xfrm>
          <a:prstGeom prst="rect">
            <a:avLst/>
          </a:prstGeom>
          <a:noFill/>
          <a:ln w="9525">
            <a:noFill/>
          </a:ln>
        </p:spPr>
        <p:txBody>
          <a:bodyPr wrap="none">
            <a:spAutoFit/>
          </a:bodyPr>
          <a:lstStyle>
            <a:lvl1pPr marL="342900" indent="-342900" algn="l" rtl="0" eaLnBrk="0" fontAlgn="base" hangingPunct="0">
              <a:spcBef>
                <a:spcPct val="35000"/>
              </a:spcBef>
              <a:spcAft>
                <a:spcPct val="0"/>
              </a:spcAft>
              <a:buClr>
                <a:schemeClr val="tx2"/>
              </a:buClr>
              <a:buSzPct val="90000"/>
              <a:buFont typeface="Monotype Sorts" pitchFamily="2" charset="2"/>
              <a:buChar char="n"/>
              <a:defRPr kumimoji="1">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Clr>
                <a:schemeClr val="folHlink"/>
              </a:buClr>
              <a:buSzPct val="80000"/>
              <a:buFont typeface="Monotype Sorts" pitchFamily="2" charset="2"/>
              <a:buChar char="l"/>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33CC33"/>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Font typeface="Times New Roman" panose="02020603050405020304" pitchFamily="18" charset="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chemeClr val="tx2"/>
              </a:buClr>
              <a:buSzPct val="75000"/>
              <a:buChar char="»"/>
              <a:defRPr kumimoji="1">
                <a:solidFill>
                  <a:schemeClr val="tx1"/>
                </a:solidFill>
                <a:latin typeface="+mn-lt"/>
                <a:ea typeface="MS PGothic" pitchFamily="34" charset="-128"/>
              </a:defRPr>
            </a:lvl5pPr>
          </a:lstStyle>
          <a:p>
            <a:pPr marL="0" lvl="0" indent="0" algn="ctr">
              <a:spcBef>
                <a:spcPct val="0"/>
              </a:spcBef>
              <a:buClrTx/>
              <a:buSzTx/>
              <a:buFontTx/>
              <a:buNone/>
            </a:pPr>
            <a:r>
              <a:rPr lang="en-US" altLang="zh-CN" dirty="0">
                <a:latin typeface="Times New Roman Regular" panose="02020603050405020304" charset="0"/>
                <a:cs typeface="Times New Roman Regular" panose="02020603050405020304" charset="0"/>
              </a:rPr>
              <a:t>tuples</a:t>
            </a:r>
            <a:endParaRPr lang="en-US" altLang="zh-CN" dirty="0">
              <a:latin typeface="Times New Roman Regular" panose="02020603050405020304" charset="0"/>
              <a:cs typeface="Times New Roman Regular" panose="02020603050405020304" charset="0"/>
            </a:endParaRPr>
          </a:p>
          <a:p>
            <a:pPr marL="0" lvl="0" indent="0" algn="ctr">
              <a:spcBef>
                <a:spcPct val="0"/>
              </a:spcBef>
              <a:buClrTx/>
              <a:buSzTx/>
              <a:buFontTx/>
              <a:buNone/>
            </a:pPr>
            <a:r>
              <a:rPr lang="en-US" altLang="zh-CN" dirty="0">
                <a:latin typeface="Times New Roman Regular" panose="02020603050405020304" charset="0"/>
                <a:cs typeface="Times New Roman Regular" panose="02020603050405020304" charset="0"/>
              </a:rPr>
              <a:t>(or rows)</a:t>
            </a:r>
            <a:endParaRPr lang="en-US" altLang="zh-CN" sz="1600" dirty="0">
              <a:latin typeface="Times New Roman Regular" panose="02020603050405020304" charset="0"/>
              <a:cs typeface="Times New Roman Regular" panose="02020603050405020304" charset="0"/>
            </a:endParaRPr>
          </a:p>
        </p:txBody>
      </p:sp>
      <p:sp>
        <p:nvSpPr>
          <p:cNvPr id="7177" name="Line 9"/>
          <p:cNvSpPr/>
          <p:nvPr>
            <p:custDataLst>
              <p:tags r:id="rId8"/>
            </p:custDataLst>
          </p:nvPr>
        </p:nvSpPr>
        <p:spPr>
          <a:xfrm flipH="1" flipV="1">
            <a:off x="5530533" y="2761933"/>
            <a:ext cx="369887" cy="220662"/>
          </a:xfrm>
          <a:prstGeom prst="line">
            <a:avLst/>
          </a:prstGeom>
          <a:ln w="9525" cap="flat" cmpd="sng">
            <a:solidFill>
              <a:schemeClr val="tx1"/>
            </a:solidFill>
            <a:prstDash val="solid"/>
            <a:headEnd type="none" w="med" len="med"/>
            <a:tailEnd type="triangle" w="med" len="med"/>
          </a:ln>
        </p:spPr>
      </p:sp>
      <p:sp>
        <p:nvSpPr>
          <p:cNvPr id="7178" name="Line 10"/>
          <p:cNvSpPr/>
          <p:nvPr>
            <p:custDataLst>
              <p:tags r:id="rId9"/>
            </p:custDataLst>
          </p:nvPr>
        </p:nvSpPr>
        <p:spPr>
          <a:xfrm flipH="1">
            <a:off x="5517833" y="2981008"/>
            <a:ext cx="369887" cy="11112"/>
          </a:xfrm>
          <a:prstGeom prst="line">
            <a:avLst/>
          </a:prstGeom>
          <a:ln w="9525" cap="flat" cmpd="sng">
            <a:solidFill>
              <a:schemeClr val="tx1"/>
            </a:solidFill>
            <a:prstDash val="solid"/>
            <a:headEnd type="none" w="med" len="med"/>
            <a:tailEnd type="triangle" w="med" len="med"/>
          </a:ln>
        </p:spPr>
      </p:sp>
      <p:sp>
        <p:nvSpPr>
          <p:cNvPr id="7179" name="Line 11"/>
          <p:cNvSpPr/>
          <p:nvPr>
            <p:custDataLst>
              <p:tags r:id="rId10"/>
            </p:custDataLst>
          </p:nvPr>
        </p:nvSpPr>
        <p:spPr>
          <a:xfrm flipH="1">
            <a:off x="5506720" y="2992120"/>
            <a:ext cx="392113" cy="312738"/>
          </a:xfrm>
          <a:prstGeom prst="line">
            <a:avLst/>
          </a:prstGeom>
          <a:ln w="9525" cap="flat" cmpd="sng">
            <a:solidFill>
              <a:schemeClr val="tx1"/>
            </a:solidFill>
            <a:prstDash val="solid"/>
            <a:headEnd type="none" w="med" len="med"/>
            <a:tailEnd type="triangle" w="med" len="med"/>
          </a:ln>
        </p:spPr>
      </p:sp>
      <p:sp>
        <p:nvSpPr>
          <p:cNvPr id="7180" name="Line 12"/>
          <p:cNvSpPr/>
          <p:nvPr>
            <p:custDataLst>
              <p:tags r:id="rId11"/>
            </p:custDataLst>
          </p:nvPr>
        </p:nvSpPr>
        <p:spPr>
          <a:xfrm flipH="1">
            <a:off x="5517833" y="3001645"/>
            <a:ext cx="381000" cy="555625"/>
          </a:xfrm>
          <a:prstGeom prst="line">
            <a:avLst/>
          </a:prstGeom>
          <a:ln w="9525" cap="flat" cmpd="sng">
            <a:solidFill>
              <a:schemeClr val="tx1"/>
            </a:solidFill>
            <a:prstDash val="solid"/>
            <a:headEnd type="none" w="med" len="med"/>
            <a:tailEnd type="triangle" w="med" len="med"/>
          </a:ln>
        </p:spPr>
      </p:sp>
      <mc:AlternateContent xmlns:mc="http://schemas.openxmlformats.org/markup-compatibility/2006">
        <mc:Choice xmlns:a14="http://schemas.microsoft.com/office/drawing/2010/main" Requires="a14">
          <p:sp>
            <p:nvSpPr>
              <p:cNvPr id="9219" name="Rectangle 3"/>
              <p:cNvSpPr>
                <a:spLocks noGrp="1"/>
              </p:cNvSpPr>
              <p:nvPr>
                <p:ph idx="1"/>
                <p:custDataLst>
                  <p:tags r:id="rId12"/>
                </p:custDataLst>
              </p:nvPr>
            </p:nvSpPr>
            <p:spPr>
              <a:xfrm>
                <a:off x="6862445" y="1607820"/>
                <a:ext cx="4808220" cy="4899660"/>
              </a:xfrm>
            </p:spPr>
            <p:txBody>
              <a:bodyPr vert="horz" wrap="square" lIns="91440" tIns="45720" rIns="91440" bIns="45720" anchor="t" anchorCtr="0">
                <a:normAutofit fontScale="72500" lnSpcReduction="10000"/>
              </a:bodyPr>
              <a:lstStyle/>
              <a:p>
                <a:pPr marL="0" indent="0" fontAlgn="auto">
                  <a:lnSpc>
                    <a:spcPct val="100000"/>
                  </a:lnSpc>
                  <a:spcBef>
                    <a:spcPts val="0"/>
                  </a:spcBef>
                  <a:buNone/>
                </a:pPr>
                <a:r>
                  <a:rPr lang="zh-CN" altLang="en-US" dirty="0">
                    <a:latin typeface="Times New Roman Regular" panose="02020603050405020304" charset="0"/>
                    <a:ea typeface="宋体" pitchFamily="2" charset="-122"/>
                    <a:cs typeface="Times New Roman Regular" panose="02020603050405020304" charset="0"/>
                  </a:rPr>
                  <a:t>正式地，给定属性集合</a:t>
                </a:r>
                <a:r>
                  <a:rPr lang="en-US" altLang="zh-CN" dirty="0">
                    <a:latin typeface="Times New Roman Regular" panose="02020603050405020304" charset="0"/>
                    <a:ea typeface="宋体" pitchFamily="2" charset="-122"/>
                    <a:cs typeface="Times New Roman Regular" panose="02020603050405020304" charset="0"/>
                  </a:rPr>
                  <a:t> </a:t>
                </a:r>
                <a:r>
                  <a:rPr lang="en-US" altLang="zh-CN" i="1" dirty="0">
                    <a:latin typeface="Times New Roman Italic" panose="02020603050405020304" charset="0"/>
                    <a:ea typeface="宋体" pitchFamily="2" charset="-122"/>
                    <a:cs typeface="Times New Roman Italic" panose="02020603050405020304" charset="0"/>
                  </a:rPr>
                  <a:t>D</a:t>
                </a:r>
                <a:r>
                  <a:rPr lang="en-US" altLang="zh-CN" baseline="-25000" dirty="0">
                    <a:latin typeface="Times New Roman Regular" panose="02020603050405020304" charset="0"/>
                    <a:ea typeface="宋体" pitchFamily="2" charset="-122"/>
                    <a:cs typeface="Times New Roman Regular" panose="02020603050405020304" charset="0"/>
                  </a:rPr>
                  <a:t>1</a:t>
                </a:r>
                <a:r>
                  <a:rPr lang="en-US" altLang="zh-CN" dirty="0">
                    <a:latin typeface="Times New Roman Regular" panose="02020603050405020304" charset="0"/>
                    <a:ea typeface="宋体" pitchFamily="2" charset="-122"/>
                    <a:cs typeface="Times New Roman Regular" panose="02020603050405020304" charset="0"/>
                  </a:rPr>
                  <a:t>, </a:t>
                </a:r>
                <a:r>
                  <a:rPr lang="en-US" altLang="zh-CN" i="1" dirty="0">
                    <a:latin typeface="Times New Roman Italic" panose="02020603050405020304" charset="0"/>
                    <a:ea typeface="宋体" pitchFamily="2" charset="-122"/>
                    <a:cs typeface="Times New Roman Italic" panose="02020603050405020304" charset="0"/>
                  </a:rPr>
                  <a:t>D</a:t>
                </a:r>
                <a:r>
                  <a:rPr lang="en-US" altLang="zh-CN" baseline="-25000" dirty="0">
                    <a:latin typeface="Times New Roman Regular" panose="02020603050405020304" charset="0"/>
                    <a:ea typeface="宋体" pitchFamily="2" charset="-122"/>
                    <a:cs typeface="Times New Roman Regular" panose="02020603050405020304" charset="0"/>
                  </a:rPr>
                  <a:t>2</a:t>
                </a:r>
                <a:r>
                  <a:rPr lang="en-US" altLang="zh-CN" dirty="0">
                    <a:latin typeface="Times New Roman Regular" panose="02020603050405020304" charset="0"/>
                    <a:ea typeface="宋体" pitchFamily="2" charset="-122"/>
                    <a:cs typeface="Times New Roman Regular" panose="02020603050405020304" charset="0"/>
                  </a:rPr>
                  <a:t>, …. , </a:t>
                </a:r>
                <a:r>
                  <a:rPr lang="en-US" altLang="zh-CN" i="1" dirty="0">
                    <a:latin typeface="Times New Roman Italic" panose="02020603050405020304" charset="0"/>
                    <a:ea typeface="宋体" pitchFamily="2" charset="-122"/>
                    <a:cs typeface="Times New Roman Italic" panose="02020603050405020304" charset="0"/>
                  </a:rPr>
                  <a:t>D</a:t>
                </a:r>
                <a:r>
                  <a:rPr lang="en-US" altLang="zh-CN" i="1" baseline="-25000" dirty="0">
                    <a:latin typeface="Times New Roman Italic" panose="02020603050405020304" charset="0"/>
                    <a:ea typeface="宋体" pitchFamily="2" charset="-122"/>
                    <a:cs typeface="Times New Roman Italic" panose="02020603050405020304" charset="0"/>
                  </a:rPr>
                  <a:t>n</a:t>
                </a:r>
                <a:r>
                  <a:rPr lang="zh-CN" altLang="en-US" dirty="0">
                    <a:latin typeface="Times New Roman Regular" panose="02020603050405020304" charset="0"/>
                    <a:ea typeface="宋体" pitchFamily="2" charset="-122"/>
                    <a:cs typeface="Times New Roman Regular" panose="02020603050405020304" charset="0"/>
                  </a:rPr>
                  <a:t>，一个关系</a:t>
                </a:r>
                <a:r>
                  <a:rPr lang="en-US" altLang="zh-CN" dirty="0">
                    <a:latin typeface="Times New Roman Regular" panose="02020603050405020304" charset="0"/>
                    <a:ea typeface="宋体" pitchFamily="2" charset="-122"/>
                    <a:cs typeface="Times New Roman Regular" panose="02020603050405020304" charset="0"/>
                  </a:rPr>
                  <a:t> </a:t>
                </a:r>
                <a:r>
                  <a:rPr lang="en-US" altLang="zh-CN" i="1" dirty="0">
                    <a:latin typeface="Times New Roman Italic" panose="02020603050405020304" charset="0"/>
                    <a:ea typeface="宋体" pitchFamily="2" charset="-122"/>
                    <a:cs typeface="Times New Roman Italic" panose="02020603050405020304" charset="0"/>
                  </a:rPr>
                  <a:t>r</a:t>
                </a:r>
                <a:r>
                  <a:rPr lang="en-US" altLang="zh-CN" dirty="0">
                    <a:latin typeface="Times New Roman Regular" panose="02020603050405020304" charset="0"/>
                    <a:ea typeface="宋体" pitchFamily="2" charset="-122"/>
                    <a:cs typeface="Times New Roman Regular" panose="02020603050405020304" charset="0"/>
                  </a:rPr>
                  <a:t> </a:t>
                </a:r>
                <a:r>
                  <a:rPr lang="zh-CN" altLang="en-US" dirty="0">
                    <a:latin typeface="Times New Roman Regular" panose="02020603050405020304" charset="0"/>
                    <a:ea typeface="宋体" pitchFamily="2" charset="-122"/>
                    <a:cs typeface="Times New Roman Regular" panose="02020603050405020304" charset="0"/>
                  </a:rPr>
                  <a:t>是</a:t>
                </a:r>
                <a:r>
                  <a:rPr lang="en-US" altLang="zh-CN" dirty="0">
                    <a:latin typeface="Times New Roman Regular" panose="02020603050405020304" charset="0"/>
                    <a:ea typeface="宋体" pitchFamily="2" charset="-122"/>
                    <a:cs typeface="Times New Roman Regular" panose="02020603050405020304" charset="0"/>
                  </a:rPr>
                  <a:t> </a:t>
                </a:r>
                <a:r>
                  <a:rPr lang="en-US" altLang="zh-CN" i="1" dirty="0">
                    <a:latin typeface="Times New Roman Italic" panose="02020603050405020304" charset="0"/>
                    <a:ea typeface="宋体" pitchFamily="2" charset="-122"/>
                    <a:cs typeface="Times New Roman Italic" panose="02020603050405020304" charset="0"/>
                  </a:rPr>
                  <a:t>D</a:t>
                </a:r>
                <a:r>
                  <a:rPr lang="en-US" altLang="zh-CN" baseline="-25000" dirty="0">
                    <a:latin typeface="Times New Roman Regular" panose="02020603050405020304" charset="0"/>
                    <a:ea typeface="宋体" pitchFamily="2" charset="-122"/>
                    <a:cs typeface="Times New Roman Regular" panose="02020603050405020304" charset="0"/>
                  </a:rPr>
                  <a:t>1</a:t>
                </a:r>
                <a14:m>
                  <m:oMath xmlns:m="http://schemas.openxmlformats.org/officeDocument/2006/math">
                    <m:r>
                      <a:rPr lang="en-US" altLang="zh-CN" i="1" dirty="0">
                        <a:latin typeface="Cambria Math" panose="02040503050406030204" pitchFamily="18" charset="0"/>
                        <a:ea typeface="宋体" pitchFamily="2" charset="-122"/>
                        <a:cs typeface="DejaVu Math TeX Gyre" panose="02000503000000000000" charset="0"/>
                      </a:rPr>
                      <m:t>×</m:t>
                    </m:r>
                  </m:oMath>
                </a14:m>
                <a:r>
                  <a:rPr lang="en-US" altLang="zh-CN" i="1" dirty="0">
                    <a:latin typeface="Times New Roman Italic" panose="02020603050405020304" charset="0"/>
                    <a:ea typeface="宋体" pitchFamily="2" charset="-122"/>
                    <a:cs typeface="Times New Roman Italic" panose="02020603050405020304" charset="0"/>
                  </a:rPr>
                  <a:t>D</a:t>
                </a:r>
                <a:r>
                  <a:rPr lang="en-US" altLang="zh-CN" baseline="-25000" dirty="0">
                    <a:latin typeface="Times New Roman Regular" panose="02020603050405020304" charset="0"/>
                    <a:ea typeface="宋体" pitchFamily="2" charset="-122"/>
                    <a:cs typeface="Times New Roman Regular" panose="02020603050405020304" charset="0"/>
                  </a:rPr>
                  <a:t>2</a:t>
                </a:r>
                <a14:m>
                  <m:oMath xmlns:m="http://schemas.openxmlformats.org/officeDocument/2006/math">
                    <m:r>
                      <a:rPr lang="en-US" altLang="zh-CN" i="1" dirty="0">
                        <a:latin typeface="Cambria Math" panose="02040503050406030204" pitchFamily="18" charset="0"/>
                        <a:ea typeface="宋体" pitchFamily="2" charset="-122"/>
                        <a:cs typeface="DejaVu Math TeX Gyre" panose="02000503000000000000" charset="0"/>
                      </a:rPr>
                      <m:t>×</m:t>
                    </m:r>
                  </m:oMath>
                </a14:m>
                <a:r>
                  <a:rPr lang="en-US" altLang="zh-CN" dirty="0">
                    <a:latin typeface="Times New Roman Regular" panose="02020603050405020304" charset="0"/>
                    <a:ea typeface="宋体" pitchFamily="2" charset="-122"/>
                    <a:cs typeface="Times New Roman Regular" panose="02020603050405020304" charset="0"/>
                  </a:rPr>
                  <a:t>…</a:t>
                </a:r>
                <a14:m>
                  <m:oMath xmlns:m="http://schemas.openxmlformats.org/officeDocument/2006/math">
                    <m:r>
                      <a:rPr lang="en-US" altLang="zh-CN" i="1" dirty="0">
                        <a:latin typeface="Cambria Math" panose="02040503050406030204" pitchFamily="18" charset="0"/>
                        <a:ea typeface="宋体" pitchFamily="2" charset="-122"/>
                        <a:cs typeface="DejaVu Math TeX Gyre" panose="02000503000000000000" charset="0"/>
                      </a:rPr>
                      <m:t>×</m:t>
                    </m:r>
                  </m:oMath>
                </a14:m>
                <a:r>
                  <a:rPr lang="en-US" altLang="zh-CN" i="1" dirty="0">
                    <a:latin typeface="Times New Roman Italic" panose="02020603050405020304" charset="0"/>
                    <a:ea typeface="宋体" pitchFamily="2" charset="-122"/>
                    <a:cs typeface="Times New Roman Italic" panose="02020603050405020304" charset="0"/>
                  </a:rPr>
                  <a:t>D</a:t>
                </a:r>
                <a:r>
                  <a:rPr lang="en-US" altLang="zh-CN" i="1" baseline="-25000" dirty="0">
                    <a:latin typeface="Times New Roman Italic" panose="02020603050405020304" charset="0"/>
                    <a:ea typeface="宋体" pitchFamily="2" charset="-122"/>
                    <a:cs typeface="Times New Roman Italic" panose="02020603050405020304" charset="0"/>
                  </a:rPr>
                  <a:t>n</a:t>
                </a:r>
                <a:r>
                  <a:rPr lang="en-US" altLang="zh-CN" dirty="0">
                    <a:latin typeface="Times New Roman Bold" panose="02020603050405020304" charset="0"/>
                    <a:ea typeface="宋体" pitchFamily="2" charset="-122"/>
                    <a:cs typeface="Times New Roman Bold" panose="02020603050405020304" charset="0"/>
                  </a:rPr>
                  <a:t> </a:t>
                </a:r>
                <a:r>
                  <a:rPr lang="zh-CN" altLang="en-US" dirty="0">
                    <a:latin typeface="Times New Roman Bold" panose="02020603050405020304" charset="0"/>
                    <a:ea typeface="宋体" pitchFamily="2" charset="-122"/>
                    <a:cs typeface="Times New Roman Bold" panose="02020603050405020304" charset="0"/>
                  </a:rPr>
                  <a:t>的子集。</a:t>
                </a:r>
                <a:r>
                  <a:rPr lang="zh-CN" altLang="en-US" dirty="0">
                    <a:latin typeface="Times New Roman Regular" panose="02020603050405020304" charset="0"/>
                    <a:ea typeface="宋体" pitchFamily="2" charset="-122"/>
                    <a:cs typeface="Times New Roman Regular" panose="02020603050405020304" charset="0"/>
                  </a:rPr>
                  <a:t>因此一个关系（表格）是</a:t>
                </a:r>
                <a:r>
                  <a:rPr lang="en-US" altLang="zh-CN" dirty="0">
                    <a:latin typeface="Times New Roman Regular" panose="02020603050405020304" charset="0"/>
                    <a:ea typeface="宋体" pitchFamily="2" charset="-122"/>
                    <a:cs typeface="Times New Roman Regular" panose="02020603050405020304" charset="0"/>
                  </a:rPr>
                  <a:t> </a:t>
                </a:r>
                <a:r>
                  <a:rPr lang="en-US" altLang="zh-CN" i="1" dirty="0">
                    <a:latin typeface="Times New Roman Bold Italic" panose="02020603050405020304" charset="0"/>
                    <a:ea typeface="宋体" pitchFamily="2" charset="-122"/>
                    <a:cs typeface="Times New Roman Bold Italic" panose="02020603050405020304" charset="0"/>
                  </a:rPr>
                  <a:t>n</a:t>
                </a:r>
                <a:r>
                  <a:rPr lang="en-US" altLang="zh-CN" dirty="0">
                    <a:latin typeface="Times New Roman Bold Italic" panose="02020603050405020304" charset="0"/>
                    <a:ea typeface="宋体" pitchFamily="2" charset="-122"/>
                    <a:cs typeface="Times New Roman Bold Italic" panose="02020603050405020304" charset="0"/>
                  </a:rPr>
                  <a:t> </a:t>
                </a:r>
                <a:r>
                  <a:rPr lang="zh-CN" altLang="en-US" dirty="0">
                    <a:latin typeface="Times New Roman Bold Italic" panose="02020603050405020304" charset="0"/>
                    <a:ea typeface="宋体" pitchFamily="2" charset="-122"/>
                    <a:cs typeface="Times New Roman Bold Italic" panose="02020603050405020304" charset="0"/>
                  </a:rPr>
                  <a:t>元组</a:t>
                </a:r>
                <a:r>
                  <a:rPr lang="en-US" altLang="zh-CN" dirty="0">
                    <a:latin typeface="Times New Roman Bold Italic" panose="02020603050405020304" charset="0"/>
                    <a:ea typeface="宋体" pitchFamily="2" charset="-122"/>
                    <a:cs typeface="Times New Roman Bold Italic" panose="02020603050405020304" charset="0"/>
                  </a:rPr>
                  <a:t> </a:t>
                </a:r>
                <a:r>
                  <a:rPr lang="en-US" altLang="zh-CN" dirty="0">
                    <a:latin typeface="Times New Roman Regular" panose="02020603050405020304" charset="0"/>
                    <a:ea typeface="宋体" pitchFamily="2" charset="-122"/>
                    <a:cs typeface="Times New Roman Regular" panose="02020603050405020304" charset="0"/>
                    <a:sym typeface="+mn-ea"/>
                  </a:rPr>
                  <a:t>(</a:t>
                </a:r>
                <a:r>
                  <a:rPr lang="en-US" altLang="zh-CN" i="1" dirty="0">
                    <a:latin typeface="Times New Roman Bold Italic" panose="02020603050405020304" charset="0"/>
                    <a:ea typeface="宋体" pitchFamily="2" charset="-122"/>
                    <a:cs typeface="Times New Roman Bold Italic" panose="02020603050405020304" charset="0"/>
                    <a:sym typeface="+mn-ea"/>
                  </a:rPr>
                  <a:t>a</a:t>
                </a:r>
                <a:r>
                  <a:rPr lang="en-US" altLang="zh-CN" baseline="-25000" dirty="0">
                    <a:latin typeface="Times New Roman Regular" panose="02020603050405020304" charset="0"/>
                    <a:ea typeface="宋体" pitchFamily="2" charset="-122"/>
                    <a:cs typeface="Times New Roman Regular" panose="02020603050405020304" charset="0"/>
                    <a:sym typeface="+mn-ea"/>
                  </a:rPr>
                  <a:t>1</a:t>
                </a:r>
                <a:r>
                  <a:rPr lang="en-US" altLang="zh-CN" dirty="0">
                    <a:latin typeface="Times New Roman Regular" panose="02020603050405020304" charset="0"/>
                    <a:ea typeface="宋体" pitchFamily="2" charset="-122"/>
                    <a:cs typeface="Times New Roman Regular" panose="02020603050405020304" charset="0"/>
                    <a:sym typeface="+mn-ea"/>
                  </a:rPr>
                  <a:t>, </a:t>
                </a:r>
                <a:r>
                  <a:rPr lang="en-US" altLang="zh-CN" i="1" dirty="0">
                    <a:latin typeface="Times New Roman Bold Italic" panose="02020603050405020304" charset="0"/>
                    <a:ea typeface="宋体" pitchFamily="2" charset="-122"/>
                    <a:cs typeface="Times New Roman Bold Italic" panose="02020603050405020304" charset="0"/>
                    <a:sym typeface="+mn-ea"/>
                  </a:rPr>
                  <a:t>a</a:t>
                </a:r>
                <a:r>
                  <a:rPr lang="en-US" altLang="zh-CN" baseline="-25000" dirty="0">
                    <a:latin typeface="Times New Roman Regular" panose="02020603050405020304" charset="0"/>
                    <a:ea typeface="宋体" pitchFamily="2" charset="-122"/>
                    <a:cs typeface="Times New Roman Regular" panose="02020603050405020304" charset="0"/>
                    <a:sym typeface="+mn-ea"/>
                  </a:rPr>
                  <a:t>2</a:t>
                </a:r>
                <a:r>
                  <a:rPr lang="en-US" altLang="zh-CN" dirty="0">
                    <a:latin typeface="Times New Roman Regular" panose="02020603050405020304" charset="0"/>
                    <a:ea typeface="宋体" pitchFamily="2" charset="-122"/>
                    <a:cs typeface="Times New Roman Regular" panose="02020603050405020304" charset="0"/>
                    <a:sym typeface="+mn-ea"/>
                  </a:rPr>
                  <a:t>, …, </a:t>
                </a:r>
                <a:r>
                  <a:rPr lang="en-US" altLang="zh-CN" i="1" dirty="0">
                    <a:latin typeface="Times New Roman Bold Italic" panose="02020603050405020304" charset="0"/>
                    <a:ea typeface="宋体" pitchFamily="2" charset="-122"/>
                    <a:cs typeface="Times New Roman Bold Italic" panose="02020603050405020304" charset="0"/>
                    <a:sym typeface="+mn-ea"/>
                  </a:rPr>
                  <a:t>a</a:t>
                </a:r>
                <a:r>
                  <a:rPr lang="en-US" altLang="zh-CN" i="1" baseline="-25000" dirty="0">
                    <a:latin typeface="Times New Roman Bold Italic" panose="02020603050405020304" charset="0"/>
                    <a:ea typeface="宋体" pitchFamily="2" charset="-122"/>
                    <a:cs typeface="Times New Roman Bold Italic" panose="02020603050405020304" charset="0"/>
                    <a:sym typeface="+mn-ea"/>
                  </a:rPr>
                  <a:t>n</a:t>
                </a:r>
                <a:r>
                  <a:rPr lang="en-US" altLang="zh-CN" dirty="0">
                    <a:latin typeface="Times New Roman Regular" panose="02020603050405020304" charset="0"/>
                    <a:ea typeface="宋体" pitchFamily="2" charset="-122"/>
                    <a:cs typeface="Times New Roman Regular" panose="02020603050405020304" charset="0"/>
                    <a:sym typeface="+mn-ea"/>
                  </a:rPr>
                  <a:t>)  </a:t>
                </a:r>
                <a:r>
                  <a:rPr lang="zh-CN" altLang="en-US" dirty="0">
                    <a:latin typeface="Times New Roman Bold Italic" panose="02020603050405020304" charset="0"/>
                    <a:ea typeface="宋体" pitchFamily="2" charset="-122"/>
                    <a:cs typeface="Times New Roman Bold Italic" panose="02020603050405020304" charset="0"/>
                  </a:rPr>
                  <a:t>的集合，其中</a:t>
                </a:r>
                <a:r>
                  <a:rPr lang="zh-CN" altLang="en-US" dirty="0">
                    <a:latin typeface="Times New Roman Regular" panose="02020603050405020304" charset="0"/>
                    <a:ea typeface="宋体" pitchFamily="2" charset="-122"/>
                    <a:cs typeface="Times New Roman Regular" panose="02020603050405020304" charset="0"/>
                  </a:rPr>
                  <a:t>每个</a:t>
                </a:r>
                <a:r>
                  <a:rPr lang="en-US" altLang="zh-CN" dirty="0">
                    <a:latin typeface="Times New Roman Regular" panose="02020603050405020304" charset="0"/>
                    <a:ea typeface="宋体" pitchFamily="2" charset="-122"/>
                    <a:cs typeface="Times New Roman Regular" panose="02020603050405020304" charset="0"/>
                  </a:rPr>
                  <a:t> </a:t>
                </a:r>
                <a:r>
                  <a:rPr lang="en-US" altLang="zh-CN" i="1" dirty="0">
                    <a:latin typeface="Times New Roman Bold Italic" panose="02020603050405020304" charset="0"/>
                    <a:ea typeface="宋体" pitchFamily="2" charset="-122"/>
                    <a:cs typeface="Times New Roman Bold Italic" panose="02020603050405020304" charset="0"/>
                  </a:rPr>
                  <a:t>a</a:t>
                </a:r>
                <a:r>
                  <a:rPr lang="en-US" altLang="zh-CN" i="1" baseline="-25000" dirty="0">
                    <a:latin typeface="Times New Roman Bold Italic" panose="02020603050405020304" charset="0"/>
                    <a:ea typeface="宋体" pitchFamily="2" charset="-122"/>
                    <a:cs typeface="Times New Roman Bold Italic" panose="02020603050405020304" charset="0"/>
                  </a:rPr>
                  <a:t>i</a:t>
                </a:r>
                <a:r>
                  <a:rPr lang="en-US" altLang="zh-CN" dirty="0">
                    <a:latin typeface="Times New Roman Regular" panose="02020603050405020304" charset="0"/>
                    <a:ea typeface="宋体" pitchFamily="2" charset="-122"/>
                    <a:cs typeface="Times New Roman Regular" panose="02020603050405020304" charset="0"/>
                  </a:rPr>
                  <a:t> </a:t>
                </a:r>
                <a:r>
                  <a:rPr lang="en-US" altLang="zh-CN" dirty="0">
                    <a:latin typeface="Times New Roman Regular" panose="02020603050405020304" charset="0"/>
                    <a:ea typeface="宋体" pitchFamily="2" charset="-122"/>
                    <a:cs typeface="Times New Roman Regular" panose="02020603050405020304" charset="0"/>
                    <a:sym typeface="Symbol" pitchFamily="18" charset="2"/>
                  </a:rPr>
                  <a:t> </a:t>
                </a:r>
                <a:r>
                  <a:rPr lang="en-US" altLang="zh-CN" i="1" dirty="0">
                    <a:latin typeface="Times New Roman Bold Italic" panose="02020603050405020304" charset="0"/>
                    <a:ea typeface="宋体" pitchFamily="2" charset="-122"/>
                    <a:cs typeface="Times New Roman Bold Italic" panose="02020603050405020304" charset="0"/>
                    <a:sym typeface="Symbol" pitchFamily="18" charset="2"/>
                  </a:rPr>
                  <a:t>D</a:t>
                </a:r>
                <a:r>
                  <a:rPr lang="en-US" altLang="zh-CN" i="1" baseline="-25000" dirty="0">
                    <a:latin typeface="Times New Roman Bold Italic" panose="02020603050405020304" charset="0"/>
                    <a:ea typeface="宋体" pitchFamily="2" charset="-122"/>
                    <a:cs typeface="Times New Roman Bold Italic" panose="02020603050405020304" charset="0"/>
                    <a:sym typeface="Symbol" pitchFamily="18" charset="2"/>
                  </a:rPr>
                  <a:t>i</a:t>
                </a:r>
                <a:endParaRPr lang="en-US" altLang="zh-CN" dirty="0">
                  <a:latin typeface="Times New Roman Regular" panose="02020603050405020304" charset="0"/>
                  <a:ea typeface="宋体" pitchFamily="2" charset="-122"/>
                  <a:cs typeface="Times New Roman Regular" panose="02020603050405020304" charset="0"/>
                  <a:sym typeface="Symbol" pitchFamily="18" charset="2"/>
                </a:endParaRPr>
              </a:p>
              <a:p>
                <a:pPr marL="0" indent="0" fontAlgn="auto">
                  <a:lnSpc>
                    <a:spcPct val="100000"/>
                  </a:lnSpc>
                  <a:spcBef>
                    <a:spcPts val="0"/>
                  </a:spcBef>
                  <a:buNone/>
                </a:pPr>
                <a:endParaRPr lang="zh-CN" altLang="en-US" dirty="0">
                  <a:latin typeface="Times New Roman Regular" panose="02020603050405020304" charset="0"/>
                  <a:ea typeface="宋体" pitchFamily="2" charset="-122"/>
                  <a:cs typeface="Times New Roman Regular" panose="02020603050405020304" charset="0"/>
                  <a:sym typeface="Symbol" pitchFamily="18" charset="2"/>
                </a:endParaRPr>
              </a:p>
              <a:p>
                <a:pPr marL="0" indent="0" fontAlgn="auto">
                  <a:lnSpc>
                    <a:spcPct val="100000"/>
                  </a:lnSpc>
                  <a:spcBef>
                    <a:spcPts val="0"/>
                  </a:spcBef>
                  <a:buNone/>
                </a:pPr>
                <a:r>
                  <a:rPr lang="zh-CN" altLang="en-US" dirty="0">
                    <a:latin typeface="Times New Roman Regular" panose="02020603050405020304" charset="0"/>
                    <a:ea typeface="宋体" pitchFamily="2" charset="-122"/>
                    <a:cs typeface="Times New Roman Regular" panose="02020603050405020304" charset="0"/>
                    <a:sym typeface="Symbol" pitchFamily="18" charset="2"/>
                  </a:rPr>
                  <a:t>例</a:t>
                </a:r>
                <a:r>
                  <a:rPr lang="en-US" altLang="zh-CN" dirty="0">
                    <a:latin typeface="Times New Roman Regular" panose="02020603050405020304" charset="0"/>
                    <a:ea typeface="宋体" pitchFamily="2" charset="-122"/>
                    <a:cs typeface="Times New Roman Regular" panose="02020603050405020304" charset="0"/>
                    <a:sym typeface="Symbol" pitchFamily="18" charset="2"/>
                  </a:rPr>
                  <a:t>:  </a:t>
                </a:r>
                <a:r>
                  <a:rPr lang="zh-CN" altLang="en-US" dirty="0">
                    <a:latin typeface="Times New Roman Regular" panose="02020603050405020304" charset="0"/>
                    <a:ea typeface="宋体" pitchFamily="2" charset="-122"/>
                    <a:cs typeface="Times New Roman Regular" panose="02020603050405020304" charset="0"/>
                    <a:sym typeface="Symbol" pitchFamily="18" charset="2"/>
                  </a:rPr>
                  <a:t>如果</a:t>
                </a:r>
                <a:endParaRPr lang="en-US" altLang="zh-CN" dirty="0">
                  <a:latin typeface="Times New Roman Regular" panose="02020603050405020304" charset="0"/>
                  <a:ea typeface="宋体" pitchFamily="2" charset="-122"/>
                  <a:cs typeface="Times New Roman Regular" panose="02020603050405020304" charset="0"/>
                  <a:sym typeface="Symbol" pitchFamily="18" charset="2"/>
                </a:endParaRPr>
              </a:p>
              <a:p>
                <a:pPr marL="0" lvl="0" indent="0" fontAlgn="auto">
                  <a:lnSpc>
                    <a:spcPct val="100000"/>
                  </a:lnSpc>
                  <a:spcBef>
                    <a:spcPts val="0"/>
                  </a:spcBef>
                  <a:buNone/>
                </a:pPr>
                <a:r>
                  <a:rPr lang="en-US" altLang="zh-CN" dirty="0">
                    <a:latin typeface="Times New Roman Regular" panose="02020603050405020304" charset="0"/>
                    <a:ea typeface="宋体" pitchFamily="2" charset="-122"/>
                    <a:cs typeface="Times New Roman Regular" panose="02020603050405020304" charset="0"/>
                  </a:rPr>
                  <a:t>name =  {Wu, Mozart, Gold, Singh, …}         dept_name =  {Music, Physics, Finance, …} salary    =  {40000, 80000, 87000,90000 …} </a:t>
                </a:r>
                <a:endParaRPr lang="en-US" altLang="zh-CN" dirty="0">
                  <a:latin typeface="Times New Roman Regular" panose="02020603050405020304" charset="0"/>
                  <a:ea typeface="宋体" pitchFamily="2" charset="-122"/>
                  <a:cs typeface="Times New Roman Regular" panose="02020603050405020304" charset="0"/>
                </a:endParaRPr>
              </a:p>
              <a:p>
                <a:pPr marL="0" lvl="0" indent="0" fontAlgn="auto">
                  <a:lnSpc>
                    <a:spcPct val="100000"/>
                  </a:lnSpc>
                  <a:spcBef>
                    <a:spcPts val="0"/>
                  </a:spcBef>
                  <a:buNone/>
                </a:pPr>
                <a:r>
                  <a:rPr lang="zh-CN" altLang="en-US" dirty="0">
                    <a:latin typeface="Times New Roman Regular" panose="02020603050405020304" charset="0"/>
                    <a:ea typeface="宋体" pitchFamily="2" charset="-122"/>
                    <a:cs typeface="Times New Roman Regular" panose="02020603050405020304" charset="0"/>
                  </a:rPr>
                  <a:t>那么</a:t>
                </a:r>
                <a:r>
                  <a:rPr lang="en-US" altLang="zh-CN" dirty="0">
                    <a:latin typeface="Times New Roman Regular" panose="02020603050405020304" charset="0"/>
                    <a:ea typeface="宋体" pitchFamily="2" charset="-122"/>
                    <a:cs typeface="Times New Roman Regular" panose="02020603050405020304" charset="0"/>
                  </a:rPr>
                  <a:t> </a:t>
                </a:r>
                <a:r>
                  <a:rPr lang="en-US" altLang="zh-CN" i="1" dirty="0">
                    <a:latin typeface="Times New Roman Bold Italic" panose="02020603050405020304" charset="0"/>
                    <a:ea typeface="宋体" pitchFamily="2" charset="-122"/>
                    <a:cs typeface="Times New Roman Bold Italic" panose="02020603050405020304" charset="0"/>
                  </a:rPr>
                  <a:t>r</a:t>
                </a:r>
                <a:r>
                  <a:rPr lang="en-US" altLang="zh-CN" dirty="0">
                    <a:latin typeface="Times New Roman Regular" panose="02020603050405020304" charset="0"/>
                    <a:ea typeface="宋体" pitchFamily="2" charset="-122"/>
                    <a:cs typeface="Times New Roman Regular" panose="02020603050405020304" charset="0"/>
                  </a:rPr>
                  <a:t> = { (Wu,   Finance,  90000), </a:t>
                </a:r>
                <a:br>
                  <a:rPr lang="en-US" altLang="zh-CN" dirty="0">
                    <a:latin typeface="Times New Roman Regular" panose="02020603050405020304" charset="0"/>
                    <a:ea typeface="宋体" pitchFamily="2" charset="-122"/>
                    <a:cs typeface="Times New Roman Regular" panose="02020603050405020304" charset="0"/>
                  </a:rPr>
                </a:br>
                <a:r>
                  <a:rPr lang="en-US" altLang="zh-CN" dirty="0">
                    <a:latin typeface="Times New Roman Regular" panose="02020603050405020304" charset="0"/>
                    <a:ea typeface="宋体" pitchFamily="2" charset="-122"/>
                    <a:cs typeface="Times New Roman Regular" panose="02020603050405020304" charset="0"/>
                  </a:rPr>
                  <a:t>                   (Mozart,    Music, 40000),</a:t>
                </a:r>
                <a:br>
                  <a:rPr lang="en-US" altLang="zh-CN" dirty="0">
                    <a:latin typeface="Times New Roman Regular" panose="02020603050405020304" charset="0"/>
                    <a:ea typeface="宋体" pitchFamily="2" charset="-122"/>
                    <a:cs typeface="Times New Roman Regular" panose="02020603050405020304" charset="0"/>
                  </a:rPr>
                </a:br>
                <a:r>
                  <a:rPr lang="en-US" altLang="zh-CN" dirty="0">
                    <a:latin typeface="Times New Roman Regular" panose="02020603050405020304" charset="0"/>
                    <a:ea typeface="宋体" pitchFamily="2" charset="-122"/>
                    <a:cs typeface="Times New Roman Regular" panose="02020603050405020304" charset="0"/>
                  </a:rPr>
                  <a:t>                   (Gold,    Physics, 87000),</a:t>
                </a:r>
                <a:br>
                  <a:rPr lang="en-US" altLang="zh-CN" dirty="0">
                    <a:latin typeface="Times New Roman Regular" panose="02020603050405020304" charset="0"/>
                    <a:ea typeface="宋体" pitchFamily="2" charset="-122"/>
                    <a:cs typeface="Times New Roman Regular" panose="02020603050405020304" charset="0"/>
                  </a:rPr>
                </a:br>
                <a:r>
                  <a:rPr lang="en-US" altLang="zh-CN" dirty="0">
                    <a:latin typeface="Times New Roman Regular" panose="02020603050405020304" charset="0"/>
                    <a:ea typeface="宋体" pitchFamily="2" charset="-122"/>
                    <a:cs typeface="Times New Roman Regular" panose="02020603050405020304" charset="0"/>
                  </a:rPr>
                  <a:t>                   (Singh, Finance,  80000) }</a:t>
                </a:r>
                <a:endParaRPr lang="en-US" altLang="zh-CN" dirty="0">
                  <a:latin typeface="Times New Roman Regular" panose="02020603050405020304" charset="0"/>
                  <a:ea typeface="宋体" pitchFamily="2" charset="-122"/>
                  <a:cs typeface="Times New Roman Regular" panose="02020603050405020304" charset="0"/>
                </a:endParaRPr>
              </a:p>
              <a:p>
                <a:pPr marL="0" lvl="0" indent="0" fontAlgn="auto">
                  <a:lnSpc>
                    <a:spcPct val="100000"/>
                  </a:lnSpc>
                  <a:spcBef>
                    <a:spcPts val="0"/>
                  </a:spcBef>
                  <a:buNone/>
                </a:pPr>
                <a:r>
                  <a:rPr lang="zh-CN" altLang="en-US" dirty="0">
                    <a:latin typeface="Times New Roman Regular" panose="02020603050405020304" charset="0"/>
                    <a:ea typeface="宋体" pitchFamily="2" charset="-122"/>
                    <a:cs typeface="Times New Roman Regular" panose="02020603050405020304" charset="0"/>
                  </a:rPr>
                  <a:t>是一个</a:t>
                </a:r>
                <a:r>
                  <a:rPr lang="en-US" altLang="zh-CN" dirty="0">
                    <a:latin typeface="Times New Roman Regular" panose="02020603050405020304" charset="0"/>
                    <a:ea typeface="宋体" pitchFamily="2" charset="-122"/>
                    <a:cs typeface="Times New Roman Regular" panose="02020603050405020304" charset="0"/>
                  </a:rPr>
                  <a:t> name</a:t>
                </a:r>
                <a14:m>
                  <m:oMath xmlns:m="http://schemas.openxmlformats.org/officeDocument/2006/math">
                    <m:r>
                      <a:rPr lang="en-US" altLang="zh-CN" i="1" dirty="0">
                        <a:latin typeface="Cambria Math" panose="02040503050406030204" pitchFamily="18" charset="0"/>
                        <a:ea typeface="宋体" pitchFamily="2" charset="-122"/>
                        <a:cs typeface="DejaVu Math TeX Gyre" panose="02000503000000000000" charset="0"/>
                      </a:rPr>
                      <m:t>×</m:t>
                    </m:r>
                  </m:oMath>
                </a14:m>
                <a:r>
                  <a:rPr lang="en-US" altLang="zh-CN" dirty="0">
                    <a:latin typeface="Times New Roman Regular" panose="02020603050405020304" charset="0"/>
                    <a:ea typeface="宋体" pitchFamily="2" charset="-122"/>
                    <a:cs typeface="Times New Roman Regular" panose="02020603050405020304" charset="0"/>
                  </a:rPr>
                  <a:t>dept_name</a:t>
                </a:r>
                <a14:m>
                  <m:oMath xmlns:m="http://schemas.openxmlformats.org/officeDocument/2006/math">
                    <m:r>
                      <a:rPr lang="en-US" altLang="zh-CN" i="1" dirty="0">
                        <a:latin typeface="Cambria Math" panose="02040503050406030204" pitchFamily="18" charset="0"/>
                        <a:ea typeface="宋体" pitchFamily="2" charset="-122"/>
                        <a:cs typeface="DejaVu Math TeX Gyre" panose="02000503000000000000" charset="0"/>
                      </a:rPr>
                      <m:t>×</m:t>
                    </m:r>
                  </m:oMath>
                </a14:m>
                <a:r>
                  <a:rPr lang="en-US" altLang="zh-CN" dirty="0">
                    <a:latin typeface="Times New Roman Regular" panose="02020603050405020304" charset="0"/>
                    <a:ea typeface="宋体" pitchFamily="2" charset="-122"/>
                    <a:cs typeface="Times New Roman Regular" panose="02020603050405020304" charset="0"/>
                  </a:rPr>
                  <a:t>salary </a:t>
                </a:r>
                <a:r>
                  <a:rPr lang="zh-CN" altLang="en-US" dirty="0">
                    <a:latin typeface="Times New Roman Regular" panose="02020603050405020304" charset="0"/>
                    <a:ea typeface="宋体" pitchFamily="2" charset="-122"/>
                    <a:cs typeface="Times New Roman Regular" panose="02020603050405020304" charset="0"/>
                  </a:rPr>
                  <a:t>上的关系</a:t>
                </a:r>
                <a:endParaRPr lang="zh-CN" altLang="en-US" dirty="0">
                  <a:latin typeface="Times New Roman Regular" panose="02020603050405020304" charset="0"/>
                  <a:ea typeface="宋体" pitchFamily="2" charset="-122"/>
                  <a:cs typeface="Times New Roman Regular" panose="02020603050405020304" charset="0"/>
                </a:endParaRPr>
              </a:p>
              <a:p>
                <a:pPr marL="0" lvl="0" indent="0" fontAlgn="auto">
                  <a:lnSpc>
                    <a:spcPct val="100000"/>
                  </a:lnSpc>
                  <a:spcBef>
                    <a:spcPts val="0"/>
                  </a:spcBef>
                  <a:buNone/>
                </a:pPr>
                <a:endPar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endParaRPr>
              </a:p>
              <a:p>
                <a:pPr marL="0" lvl="0" indent="0" fontAlgn="auto">
                  <a:lnSpc>
                    <a:spcPct val="100000"/>
                  </a:lnSpc>
                  <a:spcBef>
                    <a:spcPts val="0"/>
                  </a:spcBef>
                  <a:buNone/>
                </a:pP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每个属性（</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attribute</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）的可能取值集合称为该属性的域（</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domain</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a:t>
                </a:r>
                <a:endParaRPr lang="zh-CN" altLang="en-US" dirty="0">
                  <a:latin typeface="Times New Roman Regular" panose="02020603050405020304" charset="0"/>
                  <a:ea typeface="宋体" pitchFamily="2" charset="-122"/>
                  <a:cs typeface="Times New Roman Regular" panose="02020603050405020304" charset="0"/>
                </a:endParaRPr>
              </a:p>
            </p:txBody>
          </p:sp>
        </mc:Choice>
        <mc:Fallback>
          <p:sp>
            <p:nvSpPr>
              <p:cNvPr id="9219" name="Rectangle 3"/>
              <p:cNvSpPr>
                <a:spLocks noRot="1" noChangeAspect="1" noMove="1" noResize="1" noEditPoints="1" noAdjustHandles="1" noChangeArrowheads="1" noChangeShapeType="1" noTextEdit="1"/>
              </p:cNvSpPr>
              <p:nvPr>
                <p:ph idx="1"/>
                <p:custDataLst>
                  <p:tags r:id="rId13"/>
                </p:custDataLst>
              </p:nvPr>
            </p:nvSpPr>
            <p:spPr>
              <a:xfrm>
                <a:off x="6862445" y="1607820"/>
                <a:ext cx="4808220" cy="4899660"/>
              </a:xfrm>
              <a:blipFill rotWithShape="1">
                <a:blip r:embed="rId14"/>
                <a:stretch>
                  <a:fillRect b="-2125"/>
                </a:stretch>
              </a:blipFill>
            </p:spPr>
            <p:txBody>
              <a:bodyPr/>
              <a:lstStyle/>
              <a:p>
                <a:r>
                  <a:rPr lang="zh-CN" altLang="en-US">
                    <a:noFill/>
                  </a:rPr>
                  <a:t> </a:t>
                </a:r>
              </a:p>
            </p:txBody>
          </p:sp>
        </mc:Fallback>
      </mc:AlternateContent>
      <p:sp>
        <p:nvSpPr>
          <p:cNvPr id="3" name="文本框 2"/>
          <p:cNvSpPr txBox="1"/>
          <p:nvPr>
            <p:custDataLst>
              <p:tags r:id="rId15"/>
            </p:custDataLst>
          </p:nvPr>
        </p:nvSpPr>
        <p:spPr>
          <a:xfrm>
            <a:off x="1694815" y="5814060"/>
            <a:ext cx="2704465" cy="365760"/>
          </a:xfrm>
          <a:prstGeom prst="rect">
            <a:avLst/>
          </a:prstGeom>
          <a:noFill/>
        </p:spPr>
        <p:txBody>
          <a:bodyPr wrap="square" rtlCol="0" anchor="t">
            <a:noAutofit/>
          </a:bodyPr>
          <a:lstStyle/>
          <a:p>
            <a:r>
              <a:rPr lang="zh-CN" altLang="en-US">
                <a:latin typeface="Times New Roman Regular" panose="02020603050405020304" charset="0"/>
                <a:ea typeface="华文仿宋" panose="02010600040101010101" charset="-122"/>
                <a:cs typeface="Times New Roman Bold" panose="02020603050405020304" charset="0"/>
              </a:rPr>
              <a:t>一个关系（或表）的例子</a:t>
            </a:r>
            <a:endParaRPr lang="zh-CN" altLang="en-US">
              <a:latin typeface="Times New Roman Regular" panose="02020603050405020304" charset="0"/>
              <a:ea typeface="华文仿宋" panose="02010600040101010101" charset="-122"/>
              <a:cs typeface="Times New Roman Bold" panose="02020603050405020304" charset="0"/>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06120" y="302260"/>
            <a:ext cx="2891790" cy="44386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Times New Roman Regular" panose="02020603050405020304" charset="0"/>
                <a:ea typeface="黑体" charset="0"/>
              </a:rPr>
              <a:t>数据库基础知识</a:t>
            </a:r>
            <a:endParaRPr lang="zh-CN" altLang="en-US" sz="2800" b="1">
              <a:latin typeface="Times New Roman Regular" panose="02020603050405020304" charset="0"/>
              <a:ea typeface="黑体"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
        <p:nvSpPr>
          <p:cNvPr id="13315" name="Rectangle 3"/>
          <p:cNvSpPr>
            <a:spLocks noGrp="1"/>
          </p:cNvSpPr>
          <p:nvPr>
            <p:ph idx="1"/>
            <p:custDataLst>
              <p:tags r:id="rId1"/>
            </p:custDataLst>
          </p:nvPr>
        </p:nvSpPr>
        <p:spPr>
          <a:xfrm>
            <a:off x="798830" y="1726565"/>
            <a:ext cx="10700385" cy="3723005"/>
          </a:xfrm>
        </p:spPr>
        <p:txBody>
          <a:bodyPr vert="horz" wrap="square" lIns="91440" tIns="45720" rIns="91440" bIns="45720" anchor="t" anchorCtr="0">
            <a:normAutofit/>
          </a:bodyPr>
          <a:lstStyle/>
          <a:p>
            <a:pPr fontAlgn="auto">
              <a:lnSpc>
                <a:spcPct val="100000"/>
              </a:lnSpc>
              <a:spcBef>
                <a:spcPts val="0"/>
              </a:spcBef>
            </a:pPr>
            <a:r>
              <a:rPr lang="zh-CN" altLang="en-US" sz="2000" dirty="0">
                <a:latin typeface="Times New Roman Italic" panose="02020603050405020304" charset="0"/>
                <a:ea typeface="华文宋体" panose="02010600040101010101" charset="-122"/>
                <a:cs typeface="Times New Roman Italic" panose="02020603050405020304" charset="0"/>
              </a:rPr>
              <a:t>设</a:t>
            </a:r>
            <a:r>
              <a:rPr lang="en-US" altLang="zh-CN" sz="2000" dirty="0">
                <a:latin typeface="Times New Roman Italic" panose="02020603050405020304" charset="0"/>
                <a:ea typeface="华文宋体" panose="02010600040101010101" charset="-122"/>
                <a:cs typeface="Times New Roman Italic" panose="02020603050405020304" charset="0"/>
              </a:rPr>
              <a:t> </a:t>
            </a:r>
            <a:r>
              <a:rPr lang="en-US" altLang="zh-CN" sz="2000" i="1" dirty="0">
                <a:latin typeface="Times New Roman Italic" panose="02020603050405020304" charset="0"/>
                <a:ea typeface="华文宋体" panose="02010600040101010101" charset="-122"/>
                <a:cs typeface="Times New Roman Italic" panose="02020603050405020304" charset="0"/>
              </a:rPr>
              <a:t>A</a:t>
            </a:r>
            <a:r>
              <a:rPr lang="en-US" altLang="zh-CN" sz="2000" baseline="-25000" dirty="0">
                <a:latin typeface="Times New Roman Regular" panose="02020603050405020304" charset="0"/>
                <a:ea typeface="华文宋体" panose="02010600040101010101" charset="-122"/>
                <a:cs typeface="Times New Roman Regular" panose="02020603050405020304" charset="0"/>
              </a:rPr>
              <a:t>1</a:t>
            </a:r>
            <a:r>
              <a:rPr lang="en-US" altLang="zh-CN" sz="2000" dirty="0">
                <a:latin typeface="Times New Roman Regular" panose="02020603050405020304" charset="0"/>
                <a:ea typeface="华文宋体" panose="02010600040101010101" charset="-122"/>
                <a:cs typeface="Times New Roman Regular" panose="02020603050405020304" charset="0"/>
              </a:rPr>
              <a:t>, </a:t>
            </a:r>
            <a:r>
              <a:rPr lang="en-US" altLang="zh-CN" sz="2000" i="1" dirty="0">
                <a:latin typeface="Times New Roman Italic" panose="02020603050405020304" charset="0"/>
                <a:ea typeface="华文宋体" panose="02010600040101010101" charset="-122"/>
                <a:cs typeface="Times New Roman Italic" panose="02020603050405020304" charset="0"/>
              </a:rPr>
              <a:t>A</a:t>
            </a:r>
            <a:r>
              <a:rPr lang="en-US" altLang="zh-CN" sz="2000" baseline="-25000" dirty="0">
                <a:latin typeface="Times New Roman Regular" panose="02020603050405020304" charset="0"/>
                <a:ea typeface="华文宋体" panose="02010600040101010101" charset="-122"/>
                <a:cs typeface="Times New Roman Regular" panose="02020603050405020304" charset="0"/>
              </a:rPr>
              <a:t>2</a:t>
            </a:r>
            <a:r>
              <a:rPr lang="en-US" altLang="zh-CN" sz="2000" dirty="0">
                <a:latin typeface="Times New Roman Regular" panose="02020603050405020304" charset="0"/>
                <a:ea typeface="华文宋体" panose="02010600040101010101" charset="-122"/>
                <a:cs typeface="Times New Roman Regular" panose="02020603050405020304" charset="0"/>
              </a:rPr>
              <a:t>, …, </a:t>
            </a:r>
            <a:r>
              <a:rPr lang="en-US" altLang="zh-CN" sz="2000" i="1" dirty="0">
                <a:latin typeface="Times New Roman Italic" panose="02020603050405020304" charset="0"/>
                <a:ea typeface="华文宋体" panose="02010600040101010101" charset="-122"/>
                <a:cs typeface="Times New Roman Italic" panose="02020603050405020304" charset="0"/>
              </a:rPr>
              <a:t>A</a:t>
            </a:r>
            <a:r>
              <a:rPr lang="en-US" altLang="zh-CN" sz="2000" i="1" baseline="-25000" dirty="0">
                <a:latin typeface="Times New Roman Italic" panose="02020603050405020304" charset="0"/>
                <a:ea typeface="华文宋体" panose="02010600040101010101" charset="-122"/>
                <a:cs typeface="Times New Roman Italic" panose="02020603050405020304" charset="0"/>
              </a:rPr>
              <a:t>n</a:t>
            </a:r>
            <a:r>
              <a:rPr lang="en-US" altLang="zh-CN" sz="2000" dirty="0">
                <a:latin typeface="Times New Roman Regular" panose="02020603050405020304" charset="0"/>
                <a:ea typeface="华文宋体" panose="02010600040101010101" charset="-122"/>
                <a:cs typeface="Times New Roman Regular" panose="02020603050405020304" charset="0"/>
              </a:rPr>
              <a:t> </a:t>
            </a:r>
            <a:r>
              <a:rPr lang="zh-CN" altLang="en-US" sz="2000" dirty="0">
                <a:latin typeface="Times New Roman Regular" panose="02020603050405020304" charset="0"/>
                <a:ea typeface="华文宋体" panose="02010600040101010101" charset="-122"/>
                <a:cs typeface="Times New Roman Regular" panose="02020603050405020304" charset="0"/>
              </a:rPr>
              <a:t>是属性，则</a:t>
            </a:r>
            <a:r>
              <a:rPr lang="en-US" altLang="zh-CN" sz="2000" dirty="0">
                <a:latin typeface="Times New Roman Regular" panose="02020603050405020304" charset="0"/>
                <a:ea typeface="华文宋体" panose="02010600040101010101" charset="-122"/>
                <a:cs typeface="Times New Roman Regular" panose="02020603050405020304" charset="0"/>
              </a:rPr>
              <a:t> </a:t>
            </a:r>
            <a:r>
              <a:rPr lang="en-US" altLang="zh-CN" sz="2000" i="1" dirty="0">
                <a:latin typeface="Times New Roman Italic" panose="02020603050405020304" charset="0"/>
                <a:ea typeface="华文宋体" panose="02010600040101010101" charset="-122"/>
                <a:cs typeface="Times New Roman Italic" panose="02020603050405020304" charset="0"/>
              </a:rPr>
              <a:t>R</a:t>
            </a:r>
            <a:r>
              <a:rPr lang="en-US" altLang="zh-CN" sz="2000" dirty="0">
                <a:latin typeface="Times New Roman Regular" panose="02020603050405020304" charset="0"/>
                <a:ea typeface="华文宋体" panose="02010600040101010101" charset="-122"/>
                <a:cs typeface="Times New Roman Regular" panose="02020603050405020304" charset="0"/>
              </a:rPr>
              <a:t> = (</a:t>
            </a:r>
            <a:r>
              <a:rPr lang="en-US" altLang="zh-CN" sz="2000" i="1" dirty="0">
                <a:latin typeface="Times New Roman Italic" panose="02020603050405020304" charset="0"/>
                <a:ea typeface="华文宋体" panose="02010600040101010101" charset="-122"/>
                <a:cs typeface="Times New Roman Italic" panose="02020603050405020304" charset="0"/>
              </a:rPr>
              <a:t>A</a:t>
            </a:r>
            <a:r>
              <a:rPr lang="en-US" altLang="zh-CN" sz="2000" baseline="-25000" dirty="0">
                <a:latin typeface="Times New Roman Regular" panose="02020603050405020304" charset="0"/>
                <a:ea typeface="华文宋体" panose="02010600040101010101" charset="-122"/>
                <a:cs typeface="Times New Roman Regular" panose="02020603050405020304" charset="0"/>
              </a:rPr>
              <a:t>1</a:t>
            </a:r>
            <a:r>
              <a:rPr lang="en-US" altLang="zh-CN" sz="2000" dirty="0">
                <a:latin typeface="Times New Roman Regular" panose="02020603050405020304" charset="0"/>
                <a:ea typeface="华文宋体" panose="02010600040101010101" charset="-122"/>
                <a:cs typeface="Times New Roman Regular" panose="02020603050405020304" charset="0"/>
              </a:rPr>
              <a:t>, </a:t>
            </a:r>
            <a:r>
              <a:rPr lang="en-US" altLang="zh-CN" sz="2000" i="1" dirty="0">
                <a:latin typeface="Times New Roman Italic" panose="02020603050405020304" charset="0"/>
                <a:ea typeface="华文宋体" panose="02010600040101010101" charset="-122"/>
                <a:cs typeface="Times New Roman Italic" panose="02020603050405020304" charset="0"/>
              </a:rPr>
              <a:t>A</a:t>
            </a:r>
            <a:r>
              <a:rPr lang="en-US" altLang="zh-CN" sz="2000" baseline="-25000" dirty="0">
                <a:latin typeface="Times New Roman Regular" panose="02020603050405020304" charset="0"/>
                <a:ea typeface="华文宋体" panose="02010600040101010101" charset="-122"/>
                <a:cs typeface="Times New Roman Regular" panose="02020603050405020304" charset="0"/>
              </a:rPr>
              <a:t>2</a:t>
            </a:r>
            <a:r>
              <a:rPr lang="en-US" altLang="zh-CN" sz="2000" dirty="0">
                <a:latin typeface="Times New Roman Regular" panose="02020603050405020304" charset="0"/>
                <a:ea typeface="华文宋体" panose="02010600040101010101" charset="-122"/>
                <a:cs typeface="Times New Roman Regular" panose="02020603050405020304" charset="0"/>
              </a:rPr>
              <a:t>, …, </a:t>
            </a:r>
            <a:r>
              <a:rPr lang="en-US" altLang="zh-CN" sz="2000" i="1" dirty="0">
                <a:latin typeface="Times New Roman Italic" panose="02020603050405020304" charset="0"/>
                <a:ea typeface="华文宋体" panose="02010600040101010101" charset="-122"/>
                <a:cs typeface="Times New Roman Italic" panose="02020603050405020304" charset="0"/>
              </a:rPr>
              <a:t>A</a:t>
            </a:r>
            <a:r>
              <a:rPr lang="en-US" altLang="zh-CN" sz="2000" i="1" baseline="-25000" dirty="0">
                <a:latin typeface="Times New Roman Italic" panose="02020603050405020304" charset="0"/>
                <a:ea typeface="华文宋体" panose="02010600040101010101" charset="-122"/>
                <a:cs typeface="Times New Roman Italic" panose="02020603050405020304" charset="0"/>
              </a:rPr>
              <a:t>n</a:t>
            </a:r>
            <a:r>
              <a:rPr lang="en-US" altLang="zh-CN" sz="2000" dirty="0">
                <a:latin typeface="Times New Roman Regular" panose="02020603050405020304" charset="0"/>
                <a:ea typeface="华文宋体" panose="02010600040101010101" charset="-122"/>
                <a:cs typeface="Times New Roman Regular" panose="02020603050405020304" charset="0"/>
              </a:rPr>
              <a:t>) </a:t>
            </a:r>
            <a:r>
              <a:rPr lang="zh-CN" altLang="en-US" sz="2000" dirty="0">
                <a:latin typeface="Times New Roman Regular" panose="02020603050405020304" charset="0"/>
                <a:ea typeface="华文宋体" panose="02010600040101010101" charset="-122"/>
                <a:cs typeface="Times New Roman Regular" panose="02020603050405020304" charset="0"/>
              </a:rPr>
              <a:t>是一个</a:t>
            </a:r>
            <a:r>
              <a:rPr lang="zh-CN" altLang="en-US" sz="2000" b="1" dirty="0">
                <a:latin typeface="Times New Roman Regular" panose="02020603050405020304" charset="0"/>
                <a:ea typeface="华文宋体" panose="02010600040101010101" charset="-122"/>
                <a:cs typeface="Times New Roman Regular" panose="02020603050405020304" charset="0"/>
              </a:rPr>
              <a:t>关系模式（</a:t>
            </a:r>
            <a:r>
              <a:rPr lang="en-US" altLang="zh-CN" sz="2000" b="1" dirty="0">
                <a:latin typeface="Times New Roman Regular" panose="02020603050405020304" charset="0"/>
                <a:ea typeface="华文宋体" panose="02010600040101010101" charset="-122"/>
                <a:cs typeface="Times New Roman Regular" panose="02020603050405020304" charset="0"/>
              </a:rPr>
              <a:t>relation schema</a:t>
            </a:r>
            <a:r>
              <a:rPr lang="zh-CN" altLang="en-US" sz="2000" b="1" dirty="0">
                <a:latin typeface="Times New Roman Regular" panose="02020603050405020304" charset="0"/>
                <a:ea typeface="华文宋体" panose="02010600040101010101" charset="-122"/>
                <a:cs typeface="Times New Roman Regular" panose="02020603050405020304" charset="0"/>
              </a:rPr>
              <a:t>）</a:t>
            </a:r>
            <a:r>
              <a:rPr lang="zh-CN" altLang="en-US" sz="2000" dirty="0">
                <a:latin typeface="Times New Roman Regular" panose="02020603050405020304" charset="0"/>
                <a:ea typeface="华文宋体" panose="02010600040101010101" charset="-122"/>
                <a:cs typeface="Times New Roman Regular" panose="02020603050405020304" charset="0"/>
              </a:rPr>
              <a:t>，通俗而言就是</a:t>
            </a:r>
            <a:r>
              <a:rPr lang="zh-CN" altLang="en-US" sz="2000" b="1" dirty="0">
                <a:latin typeface="Times New Roman Regular" panose="02020603050405020304" charset="0"/>
                <a:ea typeface="华文宋体" panose="02010600040101010101" charset="-122"/>
                <a:cs typeface="Times New Roman Regular" panose="02020603050405020304" charset="0"/>
              </a:rPr>
              <a:t>数据库表格的表头</a:t>
            </a:r>
            <a:endParaRPr lang="zh-CN" altLang="en-US" sz="2000" dirty="0">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spcBef>
                <a:spcPts val="0"/>
              </a:spcBef>
            </a:pPr>
            <a:r>
              <a:rPr lang="zh-CN" altLang="en-US" sz="1800" dirty="0">
                <a:latin typeface="Times New Roman Regular" panose="02020603050405020304" charset="0"/>
                <a:ea typeface="华文宋体" panose="02010600040101010101" charset="-122"/>
                <a:cs typeface="Times New Roman Regular" panose="02020603050405020304" charset="0"/>
              </a:rPr>
              <a:t>例：</a:t>
            </a:r>
            <a:r>
              <a:rPr lang="en-US" altLang="zh-CN" sz="1800" dirty="0">
                <a:solidFill>
                  <a:schemeClr val="tx1"/>
                </a:solidFill>
                <a:latin typeface="Times New Roman Regular" panose="02020603050405020304" charset="0"/>
                <a:ea typeface="华文宋体" panose="02010600040101010101" charset="-122"/>
                <a:cs typeface="Times New Roman Regular" panose="02020603050405020304" charset="0"/>
              </a:rPr>
              <a:t>Instructor_schema = (id, name, dept_name, salary)</a:t>
            </a:r>
            <a:endParaRPr lang="en-US" altLang="zh-CN" sz="1800" dirty="0">
              <a:solidFill>
                <a:schemeClr val="tx1"/>
              </a:solidFill>
              <a:latin typeface="Times New Roman Regular" panose="02020603050405020304" charset="0"/>
              <a:ea typeface="华文宋体" panose="02010600040101010101" charset="-122"/>
              <a:cs typeface="Times New Roman Regular" panose="02020603050405020304" charset="0"/>
            </a:endParaRPr>
          </a:p>
          <a:p>
            <a:pPr marL="0" indent="0" fontAlgn="auto">
              <a:lnSpc>
                <a:spcPct val="100000"/>
              </a:lnSpc>
              <a:spcBef>
                <a:spcPts val="0"/>
              </a:spcBef>
              <a:buNone/>
            </a:pPr>
            <a:endParaRPr lang="en-US" altLang="zh-CN" sz="2000" i="1" dirty="0">
              <a:latin typeface="Times New Roman Italic" panose="02020603050405020304" charset="0"/>
              <a:ea typeface="华文宋体" panose="02010600040101010101" charset="-122"/>
              <a:cs typeface="Times New Roman Italic" panose="02020603050405020304" charset="0"/>
            </a:endParaRPr>
          </a:p>
          <a:p>
            <a:pPr fontAlgn="auto">
              <a:lnSpc>
                <a:spcPct val="100000"/>
              </a:lnSpc>
              <a:spcBef>
                <a:spcPts val="0"/>
              </a:spcBef>
            </a:pPr>
            <a:r>
              <a:rPr lang="en-US" altLang="zh-CN" sz="2000" i="1" dirty="0">
                <a:latin typeface="Times New Roman Italic" panose="02020603050405020304" charset="0"/>
                <a:ea typeface="华文宋体" panose="02010600040101010101" charset="-122"/>
                <a:cs typeface="Times New Roman Italic" panose="02020603050405020304" charset="0"/>
              </a:rPr>
              <a:t>r</a:t>
            </a:r>
            <a:r>
              <a:rPr lang="en-US" altLang="zh-CN" sz="2000" dirty="0">
                <a:latin typeface="Times New Roman Regular" panose="02020603050405020304" charset="0"/>
                <a:ea typeface="华文宋体" panose="02010600040101010101" charset="-122"/>
                <a:cs typeface="Times New Roman Regular" panose="02020603050405020304" charset="0"/>
              </a:rPr>
              <a:t>(</a:t>
            </a:r>
            <a:r>
              <a:rPr lang="en-US" altLang="zh-CN" sz="2000" i="1" dirty="0">
                <a:latin typeface="Times New Roman Italic" panose="02020603050405020304" charset="0"/>
                <a:ea typeface="华文宋体" panose="02010600040101010101" charset="-122"/>
                <a:cs typeface="Times New Roman Italic" panose="02020603050405020304" charset="0"/>
              </a:rPr>
              <a:t>R</a:t>
            </a:r>
            <a:r>
              <a:rPr lang="en-US" altLang="zh-CN" sz="2000" dirty="0">
                <a:latin typeface="Times New Roman Regular" panose="02020603050405020304" charset="0"/>
                <a:ea typeface="华文宋体" panose="02010600040101010101" charset="-122"/>
                <a:cs typeface="Times New Roman Regular" panose="02020603050405020304" charset="0"/>
              </a:rPr>
              <a:t>) </a:t>
            </a:r>
            <a:r>
              <a:rPr lang="zh-CN" altLang="en-US" sz="2000" dirty="0">
                <a:latin typeface="Times New Roman Regular" panose="02020603050405020304" charset="0"/>
                <a:ea typeface="华文宋体" panose="02010600040101010101" charset="-122"/>
                <a:cs typeface="Times New Roman Regular" panose="02020603050405020304" charset="0"/>
              </a:rPr>
              <a:t>表示关系模式</a:t>
            </a:r>
            <a:r>
              <a:rPr lang="en-US" altLang="zh-CN" sz="2000" dirty="0">
                <a:latin typeface="Times New Roman Regular" panose="02020603050405020304" charset="0"/>
                <a:ea typeface="华文宋体" panose="02010600040101010101" charset="-122"/>
                <a:cs typeface="Times New Roman Regular" panose="02020603050405020304" charset="0"/>
              </a:rPr>
              <a:t> </a:t>
            </a:r>
            <a:r>
              <a:rPr lang="en-US" altLang="zh-CN" sz="2000" i="1" dirty="0">
                <a:latin typeface="Times New Roman Italic" panose="02020603050405020304" charset="0"/>
                <a:ea typeface="华文宋体" panose="02010600040101010101" charset="-122"/>
                <a:cs typeface="Times New Roman Italic" panose="02020603050405020304" charset="0"/>
              </a:rPr>
              <a:t>R</a:t>
            </a:r>
            <a:r>
              <a:rPr lang="en-US" altLang="zh-CN" sz="2000" dirty="0">
                <a:latin typeface="Times New Roman Regular" panose="02020603050405020304" charset="0"/>
                <a:ea typeface="华文宋体" panose="02010600040101010101" charset="-122"/>
                <a:cs typeface="Times New Roman Regular" panose="02020603050405020304" charset="0"/>
              </a:rPr>
              <a:t> </a:t>
            </a:r>
            <a:r>
              <a:rPr lang="zh-CN" altLang="en-US" sz="2000" dirty="0">
                <a:latin typeface="Times New Roman Regular" panose="02020603050405020304" charset="0"/>
                <a:ea typeface="华文宋体" panose="02010600040101010101" charset="-122"/>
                <a:cs typeface="Times New Roman Regular" panose="02020603050405020304" charset="0"/>
              </a:rPr>
              <a:t>上的关系</a:t>
            </a:r>
            <a:r>
              <a:rPr lang="en-US" altLang="zh-CN" sz="2000" dirty="0">
                <a:latin typeface="Times New Roman Regular" panose="02020603050405020304" charset="0"/>
                <a:ea typeface="华文宋体" panose="02010600040101010101" charset="-122"/>
                <a:cs typeface="Times New Roman Regular" panose="02020603050405020304" charset="0"/>
              </a:rPr>
              <a:t> </a:t>
            </a:r>
            <a:r>
              <a:rPr lang="en-US" altLang="zh-CN" sz="2000" i="1" dirty="0">
                <a:latin typeface="Times New Roman Italic" panose="02020603050405020304" charset="0"/>
                <a:ea typeface="华文宋体" panose="02010600040101010101" charset="-122"/>
                <a:cs typeface="Times New Roman Italic" panose="02020603050405020304" charset="0"/>
              </a:rPr>
              <a:t>r</a:t>
            </a:r>
            <a:r>
              <a:rPr lang="zh-CN" altLang="en-US" sz="2000" dirty="0">
                <a:latin typeface="Times New Roman Regular" panose="02020603050405020304" charset="0"/>
                <a:ea typeface="华文宋体" panose="02010600040101010101" charset="-122"/>
                <a:cs typeface="Times New Roman Regular" panose="02020603050405020304" charset="0"/>
              </a:rPr>
              <a:t>，换句话说就是符合表头的一系列元组集合</a:t>
            </a:r>
            <a:endParaRPr lang="zh-CN" altLang="en-US" sz="2000" dirty="0">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spcBef>
                <a:spcPts val="0"/>
              </a:spcBef>
            </a:pPr>
            <a:r>
              <a:rPr lang="zh-CN" altLang="en-US" sz="1800" dirty="0">
                <a:latin typeface="Times New Roman Regular" panose="02020603050405020304" charset="0"/>
                <a:ea typeface="华文宋体" panose="02010600040101010101" charset="-122"/>
                <a:cs typeface="Times New Roman Regular" panose="02020603050405020304" charset="0"/>
              </a:rPr>
              <a:t>例：</a:t>
            </a:r>
            <a:r>
              <a:rPr lang="en-US" altLang="zh-CN" sz="1800" dirty="0">
                <a:solidFill>
                  <a:schemeClr val="tx1"/>
                </a:solidFill>
                <a:latin typeface="Times New Roman Regular" panose="02020603050405020304" charset="0"/>
                <a:ea typeface="华文宋体" panose="02010600040101010101" charset="-122"/>
                <a:cs typeface="Times New Roman Regular" panose="02020603050405020304" charset="0"/>
              </a:rPr>
              <a:t>instructor (Instructor_schema)</a:t>
            </a:r>
            <a:endParaRPr lang="en-US" altLang="zh-CN" sz="1800" dirty="0">
              <a:solidFill>
                <a:schemeClr val="tx1"/>
              </a:solidFill>
              <a:latin typeface="Times New Roman Regular" panose="02020603050405020304" charset="0"/>
              <a:ea typeface="华文宋体" panose="02010600040101010101" charset="-122"/>
              <a:cs typeface="Times New Roman Regular" panose="02020603050405020304" charset="0"/>
            </a:endParaRPr>
          </a:p>
          <a:p>
            <a:pPr marL="0" indent="0" fontAlgn="auto">
              <a:lnSpc>
                <a:spcPct val="100000"/>
              </a:lnSpc>
              <a:spcBef>
                <a:spcPts val="0"/>
              </a:spcBef>
              <a:buNone/>
            </a:pPr>
            <a:endParaRPr lang="en-US" altLang="zh-CN" sz="2000" dirty="0">
              <a:solidFill>
                <a:schemeClr val="tx1"/>
              </a:solidFill>
              <a:latin typeface="Times New Roman Regular" panose="02020603050405020304" charset="0"/>
              <a:ea typeface="华文宋体" panose="02010600040101010101" charset="-122"/>
              <a:cs typeface="Times New Roman Regular" panose="02020603050405020304" charset="0"/>
            </a:endParaRPr>
          </a:p>
          <a:p>
            <a:pPr fontAlgn="auto">
              <a:lnSpc>
                <a:spcPct val="100000"/>
              </a:lnSpc>
              <a:spcBef>
                <a:spcPts val="0"/>
              </a:spcBef>
            </a:pPr>
            <a:r>
              <a:rPr lang="zh-CN" altLang="en-US" sz="2000" dirty="0">
                <a:solidFill>
                  <a:schemeClr val="tx1"/>
                </a:solidFill>
                <a:latin typeface="Times New Roman Regular" panose="02020603050405020304" charset="0"/>
                <a:ea typeface="华文宋体" panose="02010600040101010101" charset="-122"/>
                <a:cs typeface="Times New Roman Regular" panose="02020603050405020304" charset="0"/>
              </a:rPr>
              <a:t>一个</a:t>
            </a:r>
            <a:r>
              <a:rPr lang="zh-CN" altLang="en-US" sz="2000" b="1" dirty="0">
                <a:solidFill>
                  <a:schemeClr val="tx1"/>
                </a:solidFill>
                <a:latin typeface="Times New Roman Regular" panose="02020603050405020304" charset="0"/>
                <a:ea typeface="华文宋体" panose="02010600040101010101" charset="-122"/>
                <a:cs typeface="Times New Roman Regular" panose="02020603050405020304" charset="0"/>
              </a:rPr>
              <a:t>关系实例（</a:t>
            </a:r>
            <a:r>
              <a:rPr lang="en-US" altLang="zh-CN" sz="2000" b="1" dirty="0">
                <a:latin typeface="Times New Roman Regular" panose="02020603050405020304" charset="0"/>
                <a:ea typeface="华文宋体" panose="02010600040101010101" charset="-122"/>
                <a:cs typeface="Times New Roman Regular" panose="02020603050405020304" charset="0"/>
                <a:sym typeface="+mn-ea"/>
              </a:rPr>
              <a:t>relation instance</a:t>
            </a:r>
            <a:r>
              <a:rPr lang="zh-CN" altLang="en-US" sz="2000" b="1" dirty="0">
                <a:solidFill>
                  <a:schemeClr val="tx1"/>
                </a:solidFill>
                <a:latin typeface="Times New Roman Regular" panose="02020603050405020304" charset="0"/>
                <a:ea typeface="华文宋体" panose="02010600040101010101" charset="-122"/>
                <a:cs typeface="Times New Roman Regular" panose="02020603050405020304" charset="0"/>
              </a:rPr>
              <a:t>）</a:t>
            </a:r>
            <a:r>
              <a:rPr lang="zh-CN" altLang="en-US" sz="2000" dirty="0">
                <a:solidFill>
                  <a:schemeClr val="tx1"/>
                </a:solidFill>
                <a:latin typeface="Times New Roman Regular" panose="02020603050405020304" charset="0"/>
                <a:ea typeface="华文宋体" panose="02010600040101010101" charset="-122"/>
                <a:cs typeface="Times New Roman Regular" panose="02020603050405020304" charset="0"/>
              </a:rPr>
              <a:t>是一个所有值都确定了的表格</a:t>
            </a:r>
            <a:endParaRPr lang="zh-CN" altLang="en-US" sz="2000" dirty="0">
              <a:solidFill>
                <a:schemeClr val="tx1"/>
              </a:solidFill>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spcBef>
                <a:spcPts val="0"/>
              </a:spcBef>
            </a:pPr>
            <a:r>
              <a:rPr lang="zh-CN" altLang="en-US" sz="1800" dirty="0">
                <a:solidFill>
                  <a:schemeClr val="tx1"/>
                </a:solidFill>
                <a:latin typeface="Times New Roman Regular" panose="02020603050405020304" charset="0"/>
                <a:ea typeface="华文宋体" panose="02010600040101010101" charset="-122"/>
                <a:cs typeface="Times New Roman Regular" panose="02020603050405020304" charset="0"/>
              </a:rPr>
              <a:t>关系</a:t>
            </a:r>
            <a:r>
              <a:rPr lang="en-US" altLang="zh-CN" sz="1800" dirty="0">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sz="1800" i="1" dirty="0">
                <a:solidFill>
                  <a:schemeClr val="tx1"/>
                </a:solidFill>
                <a:latin typeface="Times New Roman Italic" panose="02020603050405020304" charset="0"/>
                <a:ea typeface="华文宋体" panose="02010600040101010101" charset="-122"/>
                <a:cs typeface="Times New Roman Italic" panose="02020603050405020304" charset="0"/>
              </a:rPr>
              <a:t>r</a:t>
            </a:r>
            <a:r>
              <a:rPr lang="en-US" altLang="zh-CN" sz="1800" dirty="0">
                <a:solidFill>
                  <a:schemeClr val="tx1"/>
                </a:solidFill>
                <a:latin typeface="Times New Roman Regular" panose="02020603050405020304" charset="0"/>
                <a:ea typeface="华文宋体" panose="02010600040101010101" charset="-122"/>
                <a:cs typeface="Times New Roman Regular" panose="02020603050405020304" charset="0"/>
              </a:rPr>
              <a:t> </a:t>
            </a:r>
            <a:r>
              <a:rPr lang="zh-CN" altLang="en-US" sz="1800" dirty="0">
                <a:solidFill>
                  <a:schemeClr val="tx1"/>
                </a:solidFill>
                <a:latin typeface="Times New Roman Regular" panose="02020603050405020304" charset="0"/>
                <a:ea typeface="华文宋体" panose="02010600040101010101" charset="-122"/>
                <a:cs typeface="Times New Roman Regular" panose="02020603050405020304" charset="0"/>
              </a:rPr>
              <a:t>中的一个元素</a:t>
            </a:r>
            <a:r>
              <a:rPr lang="en-US" altLang="zh-CN" sz="1800" dirty="0">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sz="1800" i="1" dirty="0">
                <a:solidFill>
                  <a:schemeClr val="tx1"/>
                </a:solidFill>
                <a:latin typeface="Times New Roman Italic" panose="02020603050405020304" charset="0"/>
                <a:ea typeface="华文宋体" panose="02010600040101010101" charset="-122"/>
                <a:cs typeface="Times New Roman Italic" panose="02020603050405020304" charset="0"/>
              </a:rPr>
              <a:t>t</a:t>
            </a:r>
            <a:r>
              <a:rPr lang="en-US" altLang="zh-CN" sz="1800" dirty="0">
                <a:solidFill>
                  <a:schemeClr val="tx1"/>
                </a:solidFill>
                <a:latin typeface="Times New Roman Regular" panose="02020603050405020304" charset="0"/>
                <a:ea typeface="华文宋体" panose="02010600040101010101" charset="-122"/>
                <a:cs typeface="Times New Roman Regular" panose="02020603050405020304" charset="0"/>
              </a:rPr>
              <a:t> </a:t>
            </a:r>
            <a:r>
              <a:rPr lang="zh-CN" altLang="en-US" sz="1800" dirty="0">
                <a:solidFill>
                  <a:schemeClr val="tx1"/>
                </a:solidFill>
                <a:latin typeface="Times New Roman Regular" panose="02020603050405020304" charset="0"/>
                <a:ea typeface="华文宋体" panose="02010600040101010101" charset="-122"/>
                <a:cs typeface="Times New Roman Regular" panose="02020603050405020304" charset="0"/>
              </a:rPr>
              <a:t>称为元组（</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tuple</a:t>
            </a:r>
            <a:r>
              <a:rPr lang="zh-CN" altLang="en-US" sz="1800" dirty="0">
                <a:solidFill>
                  <a:schemeClr val="tx1"/>
                </a:solidFill>
                <a:latin typeface="Times New Roman Regular" panose="02020603050405020304" charset="0"/>
                <a:ea typeface="华文宋体" panose="02010600040101010101" charset="-122"/>
                <a:cs typeface="Times New Roman Regular" panose="02020603050405020304" charset="0"/>
              </a:rPr>
              <a:t>），在表格中表示为一行</a:t>
            </a:r>
            <a:endParaRPr lang="zh-CN" altLang="en-US" sz="1800" dirty="0">
              <a:solidFill>
                <a:schemeClr val="tx1"/>
              </a:solidFill>
              <a:latin typeface="Times New Roman Regular" panose="02020603050405020304" charset="0"/>
              <a:ea typeface="华文宋体" panose="02010600040101010101" charset="-122"/>
              <a:cs typeface="Times New Roman Regular" panose="02020603050405020304" charset="0"/>
            </a:endParaRPr>
          </a:p>
          <a:p>
            <a:pPr marL="0" indent="0" fontAlgn="auto">
              <a:lnSpc>
                <a:spcPct val="100000"/>
              </a:lnSpc>
              <a:spcBef>
                <a:spcPts val="0"/>
              </a:spcBef>
              <a:buNone/>
            </a:pPr>
            <a:endParaRPr lang="zh-CN" altLang="en-US" sz="2000" dirty="0">
              <a:solidFill>
                <a:schemeClr val="tx1"/>
              </a:solidFill>
              <a:latin typeface="Times New Roman Regular" panose="02020603050405020304" charset="0"/>
              <a:ea typeface="华文宋体" panose="02010600040101010101" charset="-122"/>
              <a:cs typeface="Times New Roman Regular" panose="02020603050405020304" charset="0"/>
            </a:endParaRPr>
          </a:p>
          <a:p>
            <a:pPr fontAlgn="auto">
              <a:lnSpc>
                <a:spcPct val="100000"/>
              </a:lnSpc>
              <a:spcBef>
                <a:spcPts val="0"/>
              </a:spcBef>
            </a:pPr>
            <a:r>
              <a:rPr lang="zh-CN" altLang="en-US" sz="2000" dirty="0">
                <a:solidFill>
                  <a:schemeClr val="tx1"/>
                </a:solidFill>
                <a:latin typeface="Times New Roman Regular" panose="02020603050405020304" charset="0"/>
                <a:ea typeface="华文宋体" panose="02010600040101010101" charset="-122"/>
                <a:cs typeface="Times New Roman Regular" panose="02020603050405020304" charset="0"/>
              </a:rPr>
              <a:t>一个</a:t>
            </a:r>
            <a:r>
              <a:rPr lang="zh-CN" altLang="en-US" sz="2000" b="1" dirty="0">
                <a:solidFill>
                  <a:schemeClr val="tx1"/>
                </a:solidFill>
                <a:latin typeface="Times New Roman Regular" panose="02020603050405020304" charset="0"/>
                <a:ea typeface="华文宋体" panose="02010600040101010101" charset="-122"/>
                <a:cs typeface="Times New Roman Regular" panose="02020603050405020304" charset="0"/>
              </a:rPr>
              <a:t>数据库（</a:t>
            </a:r>
            <a:r>
              <a:rPr lang="en-US" altLang="zh-CN" sz="2000" b="1" dirty="0">
                <a:solidFill>
                  <a:schemeClr val="tx1"/>
                </a:solidFill>
                <a:latin typeface="Times New Roman Regular" panose="02020603050405020304" charset="0"/>
                <a:ea typeface="华文宋体" panose="02010600040101010101" charset="-122"/>
                <a:cs typeface="Times New Roman Regular" panose="02020603050405020304" charset="0"/>
              </a:rPr>
              <a:t>database</a:t>
            </a:r>
            <a:r>
              <a:rPr lang="zh-CN" altLang="en-US" sz="2000" b="1" dirty="0">
                <a:solidFill>
                  <a:schemeClr val="tx1"/>
                </a:solidFill>
                <a:latin typeface="Times New Roman Regular" panose="02020603050405020304" charset="0"/>
                <a:ea typeface="华文宋体" panose="02010600040101010101" charset="-122"/>
                <a:cs typeface="Times New Roman Regular" panose="02020603050405020304" charset="0"/>
              </a:rPr>
              <a:t>）</a:t>
            </a:r>
            <a:r>
              <a:rPr lang="zh-CN" altLang="en-US" sz="2000" dirty="0">
                <a:solidFill>
                  <a:schemeClr val="tx1"/>
                </a:solidFill>
                <a:latin typeface="Times New Roman Regular" panose="02020603050405020304" charset="0"/>
                <a:ea typeface="华文宋体" panose="02010600040101010101" charset="-122"/>
                <a:cs typeface="Times New Roman Regular" panose="02020603050405020304" charset="0"/>
              </a:rPr>
              <a:t>中包含很多的关系</a:t>
            </a:r>
            <a:endParaRPr lang="zh-CN" altLang="en-US" sz="2000" dirty="0">
              <a:solidFill>
                <a:schemeClr val="tx1"/>
              </a:solidFill>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spcBef>
                <a:spcPts val="0"/>
              </a:spcBef>
            </a:pPr>
            <a:r>
              <a:rPr lang="zh-CN" altLang="en-US" sz="1800" dirty="0">
                <a:solidFill>
                  <a:schemeClr val="tx1"/>
                </a:solidFill>
                <a:latin typeface="Times New Roman Regular" panose="02020603050405020304" charset="0"/>
                <a:ea typeface="华文宋体" panose="02010600040101010101" charset="-122"/>
                <a:cs typeface="Times New Roman Regular" panose="02020603050405020304" charset="0"/>
              </a:rPr>
              <a:t>简而言之，数据库是由很多表格构成的</a:t>
            </a:r>
            <a:endParaRPr lang="en-US" altLang="zh-CN" sz="1800" dirty="0">
              <a:solidFill>
                <a:schemeClr val="tx1"/>
              </a:solidFill>
              <a:latin typeface="Times New Roman Regular" panose="02020603050405020304" charset="0"/>
              <a:ea typeface="华文宋体" panose="02010600040101010101" charset="-122"/>
              <a:cs typeface="Times New Roman Regular" panose="02020603050405020304" charset="0"/>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06120" y="302260"/>
            <a:ext cx="2891790" cy="44386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Times New Roman Regular" panose="02020603050405020304" charset="0"/>
                <a:ea typeface="黑体" charset="0"/>
              </a:rPr>
              <a:t>数据库基础知识</a:t>
            </a:r>
            <a:endParaRPr lang="zh-CN" altLang="en-US" sz="2800" b="1">
              <a:latin typeface="Times New Roman Regular" panose="02020603050405020304" charset="0"/>
              <a:ea typeface="黑体"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
        <p:nvSpPr>
          <p:cNvPr id="13315" name="Rectangle 3"/>
          <p:cNvSpPr>
            <a:spLocks noGrp="1"/>
          </p:cNvSpPr>
          <p:nvPr>
            <p:ph idx="1"/>
            <p:custDataLst>
              <p:tags r:id="rId1"/>
            </p:custDataLst>
          </p:nvPr>
        </p:nvSpPr>
        <p:spPr>
          <a:xfrm>
            <a:off x="706120" y="1514475"/>
            <a:ext cx="10700385" cy="4381500"/>
          </a:xfrm>
        </p:spPr>
        <p:txBody>
          <a:bodyPr vert="horz" wrap="square" lIns="91440" tIns="45720" rIns="91440" bIns="45720" anchor="t" anchorCtr="0">
            <a:normAutofit lnSpcReduction="10000"/>
          </a:bodyPr>
          <a:lstStyle/>
          <a:p>
            <a:pPr fontAlgn="auto">
              <a:lnSpc>
                <a:spcPct val="100000"/>
              </a:lnSpc>
              <a:spcBef>
                <a:spcPts val="0"/>
              </a:spcBef>
            </a:pPr>
            <a:r>
              <a:rPr lang="zh-CN" altLang="en-US" sz="2000" b="1" dirty="0">
                <a:latin typeface="Times New Roman Regular" panose="02020603050405020304" charset="0"/>
                <a:ea typeface="华文宋体" panose="02010600040101010101" charset="-122"/>
                <a:cs typeface="Times New Roman Regular" panose="02020603050405020304" charset="0"/>
                <a:sym typeface="+mn-ea"/>
              </a:rPr>
              <a:t>结构化查询语言（</a:t>
            </a:r>
            <a:r>
              <a:rPr lang="en-US" altLang="zh-CN" sz="2000" b="1" dirty="0">
                <a:latin typeface="Times New Roman Regular" panose="02020603050405020304" charset="0"/>
                <a:ea typeface="华文宋体" panose="02010600040101010101" charset="-122"/>
                <a:cs typeface="Times New Roman Regular" panose="02020603050405020304" charset="0"/>
                <a:sym typeface="+mn-ea"/>
              </a:rPr>
              <a:t>Structured Query Language, SQL</a:t>
            </a:r>
            <a:r>
              <a:rPr lang="zh-CN" altLang="en-US" sz="2000" b="1" dirty="0">
                <a:latin typeface="Times New Roman Regular" panose="02020603050405020304" charset="0"/>
                <a:ea typeface="华文宋体" panose="02010600040101010101" charset="-122"/>
                <a:cs typeface="Times New Roman Regular" panose="02020603050405020304" charset="0"/>
                <a:sym typeface="+mn-ea"/>
              </a:rPr>
              <a:t>）</a:t>
            </a:r>
            <a:r>
              <a:rPr lang="zh-CN" altLang="en-US" sz="2000" dirty="0">
                <a:latin typeface="Times New Roman Regular" panose="02020603050405020304" charset="0"/>
                <a:ea typeface="华文宋体" panose="02010600040101010101" charset="-122"/>
                <a:cs typeface="Times New Roman Regular" panose="02020603050405020304" charset="0"/>
                <a:sym typeface="+mn-ea"/>
              </a:rPr>
              <a:t>是目前最常用的用于访问和处理数据库的标准的计算机语言</a:t>
            </a:r>
            <a:endParaRPr lang="zh-CN" altLang="en-US" sz="2000" dirty="0">
              <a:latin typeface="Times New Roman Regular" panose="02020603050405020304" charset="0"/>
              <a:ea typeface="华文宋体" panose="02010600040101010101" charset="-122"/>
              <a:cs typeface="Times New Roman Regular" panose="02020603050405020304" charset="0"/>
              <a:sym typeface="+mn-ea"/>
            </a:endParaRPr>
          </a:p>
          <a:p>
            <a:pPr marL="0" indent="0" fontAlgn="auto">
              <a:lnSpc>
                <a:spcPct val="100000"/>
              </a:lnSpc>
              <a:spcBef>
                <a:spcPts val="0"/>
              </a:spcBef>
              <a:buNone/>
            </a:pPr>
            <a:endParaRPr lang="zh-CN" altLang="en-US" sz="2000" dirty="0">
              <a:latin typeface="Times New Roman Regular" panose="02020603050405020304" charset="0"/>
              <a:ea typeface="华文宋体" panose="02010600040101010101" charset="-122"/>
              <a:cs typeface="Times New Roman Regular" panose="02020603050405020304" charset="0"/>
              <a:sym typeface="+mn-ea"/>
            </a:endParaRPr>
          </a:p>
          <a:p>
            <a:pPr fontAlgn="auto">
              <a:lnSpc>
                <a:spcPct val="100000"/>
              </a:lnSpc>
              <a:spcBef>
                <a:spcPts val="0"/>
              </a:spcBef>
            </a:pPr>
            <a:r>
              <a:rPr lang="en-US" altLang="zh-CN" sz="2000" dirty="0">
                <a:latin typeface="Times New Roman Regular" panose="02020603050405020304" charset="0"/>
                <a:ea typeface="华文宋体" panose="02010600040101010101" charset="-122"/>
                <a:cs typeface="Times New Roman Regular" panose="02020603050405020304" charset="0"/>
                <a:sym typeface="+mn-ea"/>
              </a:rPr>
              <a:t>SQL </a:t>
            </a:r>
            <a:r>
              <a:rPr lang="zh-CN" altLang="en-US" sz="2000" dirty="0">
                <a:latin typeface="Times New Roman Regular" panose="02020603050405020304" charset="0"/>
                <a:ea typeface="华文宋体" panose="02010600040101010101" charset="-122"/>
                <a:cs typeface="Times New Roman Regular" panose="02020603050405020304" charset="0"/>
                <a:sym typeface="+mn-ea"/>
              </a:rPr>
              <a:t>查询的基本结构：</a:t>
            </a:r>
            <a:endParaRPr lang="zh-CN" altLang="en-US" sz="2000" dirty="0">
              <a:latin typeface="Times New Roman Regular" panose="02020603050405020304" charset="0"/>
              <a:ea typeface="华文宋体" panose="02010600040101010101" charset="-122"/>
              <a:cs typeface="Times New Roman Regular" panose="02020603050405020304" charset="0"/>
              <a:sym typeface="+mn-ea"/>
            </a:endParaRPr>
          </a:p>
          <a:p>
            <a:pPr marL="3200400" lvl="7" indent="457200" fontAlgn="auto">
              <a:lnSpc>
                <a:spcPct val="100000"/>
              </a:lnSpc>
              <a:spcBef>
                <a:spcPts val="0"/>
              </a:spcBef>
              <a:buNone/>
            </a:pPr>
            <a:r>
              <a:rPr lang="en-US" altLang="zh-CN" sz="2000" dirty="0">
                <a:latin typeface="Times New Roman Regular" panose="02020603050405020304" charset="0"/>
                <a:ea typeface="宋体" pitchFamily="2" charset="-122"/>
                <a:cs typeface="Times New Roman Regular" panose="02020603050405020304" charset="0"/>
                <a:sym typeface="+mn-ea"/>
              </a:rPr>
              <a:t>select </a:t>
            </a:r>
            <a:r>
              <a:rPr lang="en-US" altLang="zh-CN" sz="2000" i="1" dirty="0">
                <a:latin typeface="Times New Roman Italic" panose="02020603050405020304" charset="0"/>
                <a:ea typeface="宋体" pitchFamily="2" charset="-122"/>
                <a:cs typeface="Times New Roman Italic" panose="02020603050405020304" charset="0"/>
                <a:sym typeface="+mn-ea"/>
              </a:rPr>
              <a:t>A</a:t>
            </a:r>
            <a:r>
              <a:rPr lang="en-US" altLang="zh-CN" sz="2000" baseline="-25000" dirty="0">
                <a:latin typeface="Times New Roman Regular" panose="02020603050405020304" charset="0"/>
                <a:ea typeface="宋体" pitchFamily="2" charset="-122"/>
                <a:cs typeface="Times New Roman Regular" panose="02020603050405020304" charset="0"/>
                <a:sym typeface="+mn-ea"/>
              </a:rPr>
              <a:t>1</a:t>
            </a:r>
            <a:r>
              <a:rPr lang="en-US" altLang="zh-CN" sz="2000" dirty="0">
                <a:latin typeface="Times New Roman Regular" panose="02020603050405020304" charset="0"/>
                <a:ea typeface="宋体" pitchFamily="2" charset="-122"/>
                <a:cs typeface="Times New Roman Regular" panose="02020603050405020304" charset="0"/>
                <a:sym typeface="+mn-ea"/>
              </a:rPr>
              <a:t>, </a:t>
            </a:r>
            <a:r>
              <a:rPr lang="en-US" altLang="zh-CN" sz="2000" i="1" dirty="0">
                <a:latin typeface="Times New Roman Italic" panose="02020603050405020304" charset="0"/>
                <a:ea typeface="宋体" pitchFamily="2" charset="-122"/>
                <a:cs typeface="Times New Roman Italic" panose="02020603050405020304" charset="0"/>
                <a:sym typeface="+mn-ea"/>
              </a:rPr>
              <a:t>A</a:t>
            </a:r>
            <a:r>
              <a:rPr lang="en-US" altLang="zh-CN" sz="2000" baseline="-25000" dirty="0">
                <a:latin typeface="Times New Roman Regular" panose="02020603050405020304" charset="0"/>
                <a:ea typeface="宋体" pitchFamily="2" charset="-122"/>
                <a:cs typeface="Times New Roman Regular" panose="02020603050405020304" charset="0"/>
                <a:sym typeface="+mn-ea"/>
              </a:rPr>
              <a:t>2</a:t>
            </a:r>
            <a:r>
              <a:rPr lang="en-US" altLang="zh-CN" sz="2000" dirty="0">
                <a:latin typeface="Times New Roman Regular" panose="02020603050405020304" charset="0"/>
                <a:ea typeface="宋体" pitchFamily="2" charset="-122"/>
                <a:cs typeface="Times New Roman Regular" panose="02020603050405020304" charset="0"/>
                <a:sym typeface="+mn-ea"/>
              </a:rPr>
              <a:t>, ..., </a:t>
            </a:r>
            <a:r>
              <a:rPr lang="en-US" altLang="zh-CN" sz="2000" i="1" dirty="0">
                <a:latin typeface="Times New Roman Italic" panose="02020603050405020304" charset="0"/>
                <a:ea typeface="宋体" pitchFamily="2" charset="-122"/>
                <a:cs typeface="Times New Roman Italic" panose="02020603050405020304" charset="0"/>
                <a:sym typeface="+mn-ea"/>
              </a:rPr>
              <a:t>A</a:t>
            </a:r>
            <a:r>
              <a:rPr lang="en-US" altLang="zh-CN" sz="2000" i="1" baseline="-25000" dirty="0">
                <a:latin typeface="Times New Roman Italic" panose="02020603050405020304" charset="0"/>
                <a:ea typeface="宋体" pitchFamily="2" charset="-122"/>
                <a:cs typeface="Times New Roman Italic" panose="02020603050405020304" charset="0"/>
                <a:sym typeface="+mn-ea"/>
              </a:rPr>
              <a:t>n</a:t>
            </a:r>
            <a:br>
              <a:rPr lang="en-US" altLang="zh-CN" sz="2000" dirty="0">
                <a:latin typeface="Times New Roman Regular" panose="02020603050405020304" charset="0"/>
                <a:ea typeface="宋体" pitchFamily="2" charset="-122"/>
                <a:cs typeface="Times New Roman Regular" panose="02020603050405020304" charset="0"/>
                <a:sym typeface="+mn-ea"/>
              </a:rPr>
            </a:br>
            <a:r>
              <a:rPr lang="en-US" altLang="zh-CN" sz="2000" dirty="0">
                <a:latin typeface="Times New Roman Regular" panose="02020603050405020304" charset="0"/>
                <a:ea typeface="宋体" pitchFamily="2" charset="-122"/>
                <a:cs typeface="Times New Roman Regular" panose="02020603050405020304" charset="0"/>
                <a:sym typeface="+mn-ea"/>
              </a:rPr>
              <a:t>	from </a:t>
            </a:r>
            <a:r>
              <a:rPr lang="en-US" altLang="zh-CN" sz="2000" i="1" dirty="0">
                <a:latin typeface="Times New Roman Italic" panose="02020603050405020304" charset="0"/>
                <a:ea typeface="宋体" pitchFamily="2" charset="-122"/>
                <a:cs typeface="Times New Roman Italic" panose="02020603050405020304" charset="0"/>
                <a:sym typeface="+mn-ea"/>
              </a:rPr>
              <a:t>r</a:t>
            </a:r>
            <a:r>
              <a:rPr lang="en-US" altLang="zh-CN" sz="2000" baseline="-25000" dirty="0">
                <a:latin typeface="Times New Roman Regular" panose="02020603050405020304" charset="0"/>
                <a:ea typeface="宋体" pitchFamily="2" charset="-122"/>
                <a:cs typeface="Times New Roman Regular" panose="02020603050405020304" charset="0"/>
                <a:sym typeface="+mn-ea"/>
              </a:rPr>
              <a:t>1</a:t>
            </a:r>
            <a:r>
              <a:rPr lang="en-US" altLang="zh-CN" sz="2000" dirty="0">
                <a:latin typeface="Times New Roman Regular" panose="02020603050405020304" charset="0"/>
                <a:ea typeface="宋体" pitchFamily="2" charset="-122"/>
                <a:cs typeface="Times New Roman Regular" panose="02020603050405020304" charset="0"/>
                <a:sym typeface="+mn-ea"/>
              </a:rPr>
              <a:t>, </a:t>
            </a:r>
            <a:r>
              <a:rPr lang="en-US" altLang="zh-CN" sz="2000" i="1" dirty="0">
                <a:latin typeface="Times New Roman Italic" panose="02020603050405020304" charset="0"/>
                <a:ea typeface="宋体" pitchFamily="2" charset="-122"/>
                <a:cs typeface="Times New Roman Italic" panose="02020603050405020304" charset="0"/>
                <a:sym typeface="+mn-ea"/>
              </a:rPr>
              <a:t>r</a:t>
            </a:r>
            <a:r>
              <a:rPr lang="en-US" altLang="zh-CN" sz="2000" baseline="-25000" dirty="0">
                <a:latin typeface="Times New Roman Regular" panose="02020603050405020304" charset="0"/>
                <a:ea typeface="宋体" pitchFamily="2" charset="-122"/>
                <a:cs typeface="Times New Roman Regular" panose="02020603050405020304" charset="0"/>
                <a:sym typeface="+mn-ea"/>
              </a:rPr>
              <a:t>2</a:t>
            </a:r>
            <a:r>
              <a:rPr lang="en-US" altLang="zh-CN" sz="2000" dirty="0">
                <a:latin typeface="Times New Roman Regular" panose="02020603050405020304" charset="0"/>
                <a:ea typeface="宋体" pitchFamily="2" charset="-122"/>
                <a:cs typeface="Times New Roman Regular" panose="02020603050405020304" charset="0"/>
                <a:sym typeface="+mn-ea"/>
              </a:rPr>
              <a:t>, ..., </a:t>
            </a:r>
            <a:r>
              <a:rPr lang="en-US" altLang="zh-CN" sz="2000" i="1" dirty="0">
                <a:latin typeface="Times New Roman Italic" panose="02020603050405020304" charset="0"/>
                <a:ea typeface="宋体" pitchFamily="2" charset="-122"/>
                <a:cs typeface="Times New Roman Italic" panose="02020603050405020304" charset="0"/>
                <a:sym typeface="+mn-ea"/>
              </a:rPr>
              <a:t>r</a:t>
            </a:r>
            <a:r>
              <a:rPr lang="en-US" altLang="zh-CN" sz="2000" i="1" baseline="-25000" dirty="0">
                <a:latin typeface="Times New Roman Italic" panose="02020603050405020304" charset="0"/>
                <a:ea typeface="宋体" pitchFamily="2" charset="-122"/>
                <a:cs typeface="Times New Roman Italic" panose="02020603050405020304" charset="0"/>
                <a:sym typeface="+mn-ea"/>
              </a:rPr>
              <a:t>m</a:t>
            </a:r>
            <a:br>
              <a:rPr lang="en-US" altLang="zh-CN" sz="2000" dirty="0">
                <a:latin typeface="Times New Roman Regular" panose="02020603050405020304" charset="0"/>
                <a:ea typeface="宋体" pitchFamily="2" charset="-122"/>
                <a:cs typeface="Times New Roman Regular" panose="02020603050405020304" charset="0"/>
                <a:sym typeface="+mn-ea"/>
              </a:rPr>
            </a:br>
            <a:r>
              <a:rPr lang="en-US" altLang="zh-CN" sz="2000" dirty="0">
                <a:latin typeface="Times New Roman Regular" panose="02020603050405020304" charset="0"/>
                <a:ea typeface="宋体" pitchFamily="2" charset="-122"/>
                <a:cs typeface="Times New Roman Regular" panose="02020603050405020304" charset="0"/>
                <a:sym typeface="+mn-ea"/>
              </a:rPr>
              <a:t>	where </a:t>
            </a:r>
            <a:r>
              <a:rPr lang="en-US" altLang="zh-CN" sz="2000" i="1" dirty="0">
                <a:latin typeface="Times New Roman Italic" panose="02020603050405020304" charset="0"/>
                <a:ea typeface="宋体" pitchFamily="2" charset="-122"/>
                <a:cs typeface="Times New Roman Italic" panose="02020603050405020304" charset="0"/>
                <a:sym typeface="+mn-ea"/>
              </a:rPr>
              <a:t>P</a:t>
            </a:r>
            <a:endParaRPr lang="en-US" altLang="zh-CN" sz="2000" dirty="0">
              <a:ea typeface="宋体" pitchFamily="2" charset="-122"/>
            </a:endParaRPr>
          </a:p>
          <a:p>
            <a:pPr lvl="1" defTabSz="914400">
              <a:buSzPct val="90000"/>
              <a:tabLst>
                <a:tab pos="2056130" algn="l"/>
              </a:tabLst>
            </a:pP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A</a:t>
            </a:r>
            <a:r>
              <a:rPr lang="en-US" altLang="zh-CN" sz="1800" i="1" baseline="-25000" dirty="0">
                <a:latin typeface="Times New Roman Italic" panose="02020603050405020304" charset="0"/>
                <a:ea typeface="华文宋体" panose="02010600040101010101" charset="-122"/>
                <a:cs typeface="Times New Roman Italic" panose="02020603050405020304" charset="0"/>
                <a:sym typeface="+mn-ea"/>
              </a:rPr>
              <a:t>i</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表示一个属性</a:t>
            </a:r>
            <a:endParaRPr lang="en-US" altLang="zh-CN" sz="1800" dirty="0">
              <a:latin typeface="Times New Roman Regular" panose="02020603050405020304" charset="0"/>
              <a:ea typeface="华文宋体" panose="02010600040101010101" charset="-122"/>
              <a:cs typeface="Times New Roman Regular" panose="02020603050405020304" charset="0"/>
            </a:endParaRPr>
          </a:p>
          <a:p>
            <a:pPr lvl="1" defTabSz="914400">
              <a:buSzPct val="90000"/>
              <a:tabLst>
                <a:tab pos="2056130" algn="l"/>
              </a:tabLst>
            </a:pP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R</a:t>
            </a:r>
            <a:r>
              <a:rPr lang="en-US" altLang="zh-CN" sz="1800" i="1" baseline="-25000" dirty="0">
                <a:latin typeface="Times New Roman Italic" panose="02020603050405020304" charset="0"/>
                <a:ea typeface="华文宋体" panose="02010600040101010101" charset="-122"/>
                <a:cs typeface="Times New Roman Italic" panose="02020603050405020304" charset="0"/>
                <a:sym typeface="+mn-ea"/>
              </a:rPr>
              <a:t>i</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表示一个关系（表格）</a:t>
            </a:r>
            <a:endParaRPr lang="en-US" altLang="zh-CN" sz="1800" dirty="0">
              <a:latin typeface="Times New Roman Regular" panose="02020603050405020304" charset="0"/>
              <a:ea typeface="华文宋体" panose="02010600040101010101" charset="-122"/>
              <a:cs typeface="Times New Roman Regular" panose="02020603050405020304" charset="0"/>
            </a:endParaRPr>
          </a:p>
          <a:p>
            <a:pPr lvl="1" defTabSz="914400">
              <a:buSzPct val="90000"/>
              <a:tabLst>
                <a:tab pos="2056130" algn="l"/>
              </a:tabLst>
            </a:pP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P</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是一个谓词</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lvl="1" defTabSz="914400">
              <a:buSzPct val="90000"/>
              <a:tabLst>
                <a:tab pos="2056130" algn="l"/>
              </a:tabLst>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上述</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SQL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语句含义：从表格</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宋体" pitchFamily="2" charset="-122"/>
                <a:cs typeface="Times New Roman Italic" panose="02020603050405020304" charset="0"/>
                <a:sym typeface="+mn-ea"/>
              </a:rPr>
              <a:t>r</a:t>
            </a:r>
            <a:r>
              <a:rPr lang="en-US" altLang="zh-CN" sz="1800" baseline="-25000" dirty="0">
                <a:latin typeface="Times New Roman Regular" panose="02020603050405020304" charset="0"/>
                <a:ea typeface="宋体" pitchFamily="2" charset="-122"/>
                <a:cs typeface="Times New Roman Regular" panose="02020603050405020304" charset="0"/>
                <a:sym typeface="+mn-ea"/>
              </a:rPr>
              <a:t>1</a:t>
            </a:r>
            <a:r>
              <a:rPr lang="en-US" altLang="zh-CN" sz="1800" dirty="0">
                <a:latin typeface="Times New Roman Regular" panose="02020603050405020304" charset="0"/>
                <a:ea typeface="宋体" pitchFamily="2" charset="-122"/>
                <a:cs typeface="Times New Roman Regular" panose="02020603050405020304" charset="0"/>
                <a:sym typeface="+mn-ea"/>
              </a:rPr>
              <a:t>, </a:t>
            </a:r>
            <a:r>
              <a:rPr lang="en-US" altLang="zh-CN" sz="1800" i="1" dirty="0">
                <a:latin typeface="Times New Roman Italic" panose="02020603050405020304" charset="0"/>
                <a:ea typeface="宋体" pitchFamily="2" charset="-122"/>
                <a:cs typeface="Times New Roman Italic" panose="02020603050405020304" charset="0"/>
                <a:sym typeface="+mn-ea"/>
              </a:rPr>
              <a:t>r</a:t>
            </a:r>
            <a:r>
              <a:rPr lang="en-US" altLang="zh-CN" sz="1800" baseline="-25000" dirty="0">
                <a:latin typeface="Times New Roman Regular" panose="02020603050405020304" charset="0"/>
                <a:ea typeface="宋体" pitchFamily="2" charset="-122"/>
                <a:cs typeface="Times New Roman Regular" panose="02020603050405020304" charset="0"/>
                <a:sym typeface="+mn-ea"/>
              </a:rPr>
              <a:t>2</a:t>
            </a:r>
            <a:r>
              <a:rPr lang="en-US" altLang="zh-CN" sz="1800" dirty="0">
                <a:latin typeface="Times New Roman Regular" panose="02020603050405020304" charset="0"/>
                <a:ea typeface="宋体" pitchFamily="2" charset="-122"/>
                <a:cs typeface="Times New Roman Regular" panose="02020603050405020304" charset="0"/>
                <a:sym typeface="+mn-ea"/>
              </a:rPr>
              <a:t>, ..., </a:t>
            </a:r>
            <a:r>
              <a:rPr lang="en-US" altLang="zh-CN" sz="1800" i="1" dirty="0">
                <a:latin typeface="Times New Roman Italic" panose="02020603050405020304" charset="0"/>
                <a:ea typeface="宋体" pitchFamily="2" charset="-122"/>
                <a:cs typeface="Times New Roman Italic" panose="02020603050405020304" charset="0"/>
                <a:sym typeface="+mn-ea"/>
              </a:rPr>
              <a:t>r</a:t>
            </a:r>
            <a:r>
              <a:rPr lang="en-US" altLang="zh-CN" sz="1800" i="1" baseline="-25000" dirty="0">
                <a:latin typeface="Times New Roman Italic" panose="02020603050405020304" charset="0"/>
                <a:ea typeface="宋体" pitchFamily="2" charset="-122"/>
                <a:cs typeface="Times New Roman Italic" panose="02020603050405020304" charset="0"/>
                <a:sym typeface="+mn-ea"/>
              </a:rPr>
              <a:t>m</a:t>
            </a:r>
            <a:r>
              <a:rPr lang="en-US" altLang="zh-CN" sz="1800" dirty="0">
                <a:latin typeface="Times New Roman" panose="02020603050405020304" pitchFamily="18" charset="0"/>
                <a:ea typeface="宋体" pitchFamily="2" charset="-122"/>
                <a:cs typeface="Times New Roman" panose="02020603050405020304" pitchFamily="18" charset="0"/>
                <a:sym typeface="+mn-ea"/>
              </a:rPr>
              <a:t> </a:t>
            </a:r>
            <a:r>
              <a:rPr lang="zh-CN" altLang="en-US" sz="1800" dirty="0">
                <a:latin typeface="Times New Roman" panose="02020603050405020304" pitchFamily="18" charset="0"/>
                <a:ea typeface="宋体" pitchFamily="2" charset="-122"/>
                <a:cs typeface="Times New Roman" panose="02020603050405020304" pitchFamily="18" charset="0"/>
                <a:sym typeface="+mn-ea"/>
              </a:rPr>
              <a:t>中查询满足谓词</a:t>
            </a:r>
            <a:r>
              <a:rPr lang="en-US" altLang="zh-CN" sz="1800" dirty="0">
                <a:latin typeface="Times New Roman" panose="02020603050405020304" pitchFamily="18" charset="0"/>
                <a:ea typeface="宋体" pitchFamily="2" charset="-122"/>
                <a:cs typeface="Times New Roman" panose="02020603050405020304" pitchFamily="18" charset="0"/>
                <a:sym typeface="+mn-ea"/>
              </a:rPr>
              <a:t> </a:t>
            </a:r>
            <a:r>
              <a:rPr lang="en-US" altLang="zh-CN" sz="1800" i="1" dirty="0">
                <a:latin typeface="Times New Roman Italic" panose="02020603050405020304" charset="0"/>
                <a:ea typeface="宋体" pitchFamily="2" charset="-122"/>
                <a:cs typeface="Times New Roman Italic" panose="02020603050405020304" charset="0"/>
                <a:sym typeface="+mn-ea"/>
              </a:rPr>
              <a:t>P</a:t>
            </a:r>
            <a:r>
              <a:rPr lang="en-US" altLang="zh-CN" sz="1800" dirty="0">
                <a:latin typeface="Times New Roman" panose="02020603050405020304" pitchFamily="18" charset="0"/>
                <a:ea typeface="宋体" pitchFamily="2" charset="-122"/>
                <a:cs typeface="Times New Roman" panose="02020603050405020304" pitchFamily="18" charset="0"/>
                <a:sym typeface="+mn-ea"/>
              </a:rPr>
              <a:t>  </a:t>
            </a:r>
            <a:r>
              <a:rPr lang="zh-CN" altLang="en-US" sz="1800" dirty="0">
                <a:latin typeface="Times New Roman" panose="02020603050405020304" pitchFamily="18" charset="0"/>
                <a:ea typeface="宋体" pitchFamily="2" charset="-122"/>
                <a:cs typeface="Times New Roman" panose="02020603050405020304" pitchFamily="18" charset="0"/>
                <a:sym typeface="+mn-ea"/>
              </a:rPr>
              <a:t>的元组的</a:t>
            </a:r>
            <a:r>
              <a:rPr lang="en-US" altLang="zh-CN" sz="1800" dirty="0">
                <a:latin typeface="Times New Roman" panose="02020603050405020304" pitchFamily="18" charset="0"/>
                <a:ea typeface="宋体" pitchFamily="2" charset="-122"/>
                <a:cs typeface="Times New Roman" panose="02020603050405020304" pitchFamily="18" charset="0"/>
                <a:sym typeface="+mn-ea"/>
              </a:rPr>
              <a:t> </a:t>
            </a:r>
            <a:r>
              <a:rPr lang="en-US" altLang="zh-CN" sz="1800" i="1" dirty="0">
                <a:latin typeface="Times New Roman Italic" panose="02020603050405020304" charset="0"/>
                <a:ea typeface="宋体" pitchFamily="2" charset="-122"/>
                <a:cs typeface="Times New Roman Italic" panose="02020603050405020304" charset="0"/>
                <a:sym typeface="+mn-ea"/>
              </a:rPr>
              <a:t>A</a:t>
            </a:r>
            <a:r>
              <a:rPr lang="en-US" altLang="zh-CN" sz="1800" baseline="-25000" dirty="0">
                <a:latin typeface="Times New Roman Regular" panose="02020603050405020304" charset="0"/>
                <a:ea typeface="宋体" pitchFamily="2" charset="-122"/>
                <a:cs typeface="Times New Roman Regular" panose="02020603050405020304" charset="0"/>
                <a:sym typeface="+mn-ea"/>
              </a:rPr>
              <a:t>1</a:t>
            </a:r>
            <a:r>
              <a:rPr lang="en-US" altLang="zh-CN" sz="1800" dirty="0">
                <a:latin typeface="Times New Roman Regular" panose="02020603050405020304" charset="0"/>
                <a:ea typeface="宋体" pitchFamily="2" charset="-122"/>
                <a:cs typeface="Times New Roman Regular" panose="02020603050405020304" charset="0"/>
                <a:sym typeface="+mn-ea"/>
              </a:rPr>
              <a:t>, </a:t>
            </a:r>
            <a:r>
              <a:rPr lang="en-US" altLang="zh-CN" sz="1800" i="1" dirty="0">
                <a:latin typeface="Times New Roman Italic" panose="02020603050405020304" charset="0"/>
                <a:ea typeface="宋体" pitchFamily="2" charset="-122"/>
                <a:cs typeface="Times New Roman Italic" panose="02020603050405020304" charset="0"/>
                <a:sym typeface="+mn-ea"/>
              </a:rPr>
              <a:t>A</a:t>
            </a:r>
            <a:r>
              <a:rPr lang="en-US" altLang="zh-CN" sz="1800" baseline="-25000" dirty="0">
                <a:latin typeface="Times New Roman Regular" panose="02020603050405020304" charset="0"/>
                <a:ea typeface="宋体" pitchFamily="2" charset="-122"/>
                <a:cs typeface="Times New Roman Regular" panose="02020603050405020304" charset="0"/>
                <a:sym typeface="+mn-ea"/>
              </a:rPr>
              <a:t>2</a:t>
            </a:r>
            <a:r>
              <a:rPr lang="en-US" altLang="zh-CN" sz="1800" dirty="0">
                <a:latin typeface="Times New Roman Regular" panose="02020603050405020304" charset="0"/>
                <a:ea typeface="宋体" pitchFamily="2" charset="-122"/>
                <a:cs typeface="Times New Roman Regular" panose="02020603050405020304" charset="0"/>
                <a:sym typeface="+mn-ea"/>
              </a:rPr>
              <a:t>, ..., </a:t>
            </a:r>
            <a:r>
              <a:rPr lang="en-US" altLang="zh-CN" sz="1800" i="1" dirty="0">
                <a:latin typeface="Times New Roman Italic" panose="02020603050405020304" charset="0"/>
                <a:ea typeface="宋体" pitchFamily="2" charset="-122"/>
                <a:cs typeface="Times New Roman Italic" panose="02020603050405020304" charset="0"/>
                <a:sym typeface="+mn-ea"/>
              </a:rPr>
              <a:t>A</a:t>
            </a:r>
            <a:r>
              <a:rPr lang="en-US" altLang="zh-CN" sz="1800" i="1" baseline="-25000" dirty="0">
                <a:latin typeface="Times New Roman Italic" panose="02020603050405020304" charset="0"/>
                <a:ea typeface="宋体" pitchFamily="2" charset="-122"/>
                <a:cs typeface="Times New Roman Italic" panose="02020603050405020304" charset="0"/>
                <a:sym typeface="+mn-ea"/>
              </a:rPr>
              <a:t>n</a:t>
            </a:r>
            <a:r>
              <a:rPr lang="en-US" altLang="zh-CN" sz="1800" dirty="0">
                <a:latin typeface="Times New Roman" panose="02020603050405020304" pitchFamily="18" charset="0"/>
                <a:ea typeface="宋体" pitchFamily="2" charset="-122"/>
                <a:cs typeface="Times New Roman" panose="02020603050405020304" pitchFamily="18" charset="0"/>
                <a:sym typeface="+mn-ea"/>
              </a:rPr>
              <a:t> </a:t>
            </a:r>
            <a:r>
              <a:rPr lang="zh-CN" altLang="en-US" sz="1800" dirty="0">
                <a:latin typeface="Times New Roman" panose="02020603050405020304" pitchFamily="18" charset="0"/>
                <a:ea typeface="宋体" pitchFamily="2" charset="-122"/>
                <a:cs typeface="Times New Roman" panose="02020603050405020304" pitchFamily="18" charset="0"/>
                <a:sym typeface="+mn-ea"/>
              </a:rPr>
              <a:t>属性</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defTabSz="914400">
              <a:tabLst>
                <a:tab pos="2056130" algn="l"/>
              </a:tabLst>
            </a:pPr>
            <a:r>
              <a:rPr lang="en-US" altLang="zh-CN" sz="2000" dirty="0">
                <a:latin typeface="Times New Roman Regular" panose="02020603050405020304" charset="0"/>
                <a:ea typeface="华文宋体" panose="02010600040101010101" charset="-122"/>
                <a:cs typeface="Times New Roman Regular" panose="02020603050405020304" charset="0"/>
                <a:sym typeface="+mn-ea"/>
              </a:rPr>
              <a:t>SQL </a:t>
            </a:r>
            <a:r>
              <a:rPr lang="zh-CN" altLang="en-US" sz="2000" dirty="0">
                <a:latin typeface="Times New Roman Regular" panose="02020603050405020304" charset="0"/>
                <a:ea typeface="华文宋体" panose="02010600040101010101" charset="-122"/>
                <a:cs typeface="Times New Roman Regular" panose="02020603050405020304" charset="0"/>
                <a:sym typeface="+mn-ea"/>
              </a:rPr>
              <a:t>查询返回的结果是一个关系（满足查询要求的元组集合）</a:t>
            </a:r>
            <a:endParaRPr lang="zh-CN" altLang="en-US" sz="2000" dirty="0">
              <a:latin typeface="Times New Roman Regular" panose="02020603050405020304" charset="0"/>
              <a:ea typeface="华文宋体" panose="02010600040101010101" charset="-122"/>
              <a:cs typeface="Times New Roman Regular" panose="02020603050405020304" charset="0"/>
              <a:sym typeface="+mn-ea"/>
            </a:endParaRPr>
          </a:p>
          <a:p>
            <a:pPr defTabSz="914400">
              <a:tabLst>
                <a:tab pos="2056130" algn="l"/>
              </a:tabLst>
            </a:pPr>
            <a:r>
              <a:rPr lang="en-US" altLang="zh-CN" sz="2000" dirty="0">
                <a:latin typeface="Times New Roman Regular" panose="02020603050405020304" charset="0"/>
                <a:ea typeface="华文宋体" panose="02010600040101010101" charset="-122"/>
                <a:cs typeface="Times New Roman Regular" panose="02020603050405020304" charset="0"/>
                <a:sym typeface="+mn-ea"/>
              </a:rPr>
              <a:t>SQL </a:t>
            </a:r>
            <a:r>
              <a:rPr lang="zh-CN" altLang="en-US" sz="2000" dirty="0">
                <a:latin typeface="Times New Roman Regular" panose="02020603050405020304" charset="0"/>
                <a:ea typeface="华文宋体" panose="02010600040101010101" charset="-122"/>
                <a:cs typeface="Times New Roman Regular" panose="02020603050405020304" charset="0"/>
                <a:sym typeface="+mn-ea"/>
              </a:rPr>
              <a:t>还支持插入、删除、各种合并操作等，这里因为与课程关联不大，因此不在此赘述</a:t>
            </a:r>
            <a:endParaRPr lang="zh-CN" altLang="en-US" sz="2000" dirty="0">
              <a:latin typeface="Times New Roman Regular" panose="02020603050405020304" charset="0"/>
              <a:ea typeface="华文宋体" panose="02010600040101010101" charset="-122"/>
              <a:cs typeface="Times New Roman Regular" panose="02020603050405020304" charset="0"/>
              <a:sym typeface="+mn-ea"/>
            </a:endParaRPr>
          </a:p>
          <a:p>
            <a:pPr defTabSz="914400">
              <a:tabLst>
                <a:tab pos="2056130" algn="l"/>
              </a:tabLst>
            </a:pPr>
            <a:r>
              <a:rPr lang="en-US" altLang="zh-CN" sz="2000" dirty="0">
                <a:latin typeface="Times New Roman Regular" panose="02020603050405020304" charset="0"/>
                <a:ea typeface="华文宋体" panose="02010600040101010101" charset="-122"/>
                <a:cs typeface="Times New Roman Regular" panose="02020603050405020304" charset="0"/>
                <a:sym typeface="+mn-ea"/>
              </a:rPr>
              <a:t>SQL </a:t>
            </a:r>
            <a:r>
              <a:rPr lang="zh-CN" altLang="en-US" sz="2000" dirty="0">
                <a:latin typeface="Times New Roman Regular" panose="02020603050405020304" charset="0"/>
                <a:ea typeface="华文宋体" panose="02010600040101010101" charset="-122"/>
                <a:cs typeface="Times New Roman Regular" panose="02020603050405020304" charset="0"/>
                <a:sym typeface="+mn-ea"/>
              </a:rPr>
              <a:t>查询的具体例子下面将会给出</a:t>
            </a:r>
            <a:endParaRPr lang="zh-CN" altLang="en-US" sz="2000" dirty="0">
              <a:latin typeface="Times New Roman Regular" panose="02020603050405020304" charset="0"/>
              <a:ea typeface="华文宋体" panose="02010600040101010101" charset="-122"/>
              <a:cs typeface="Times New Roman Regular" panose="02020603050405020304" charset="0"/>
              <a:sym typeface="+mn-ea"/>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06120" y="302260"/>
            <a:ext cx="3268980" cy="44386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Times New Roman Regular" panose="02020603050405020304" charset="0"/>
                <a:ea typeface="黑体" charset="0"/>
              </a:rPr>
              <a:t>查询定价基本模型</a:t>
            </a:r>
            <a:endParaRPr lang="zh-CN" altLang="en-US" sz="2800" b="1">
              <a:latin typeface="Times New Roman Regular" panose="02020603050405020304" charset="0"/>
              <a:ea typeface="黑体"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mc:AlternateContent xmlns:mc="http://schemas.openxmlformats.org/markup-compatibility/2006">
        <mc:Choice xmlns:a14="http://schemas.microsoft.com/office/drawing/2010/main" Requires="a14">
          <p:sp>
            <p:nvSpPr>
              <p:cNvPr id="13315" name="Rectangle 3"/>
              <p:cNvSpPr>
                <a:spLocks noGrp="1"/>
              </p:cNvSpPr>
              <p:nvPr>
                <p:ph idx="1"/>
                <p:custDataLst>
                  <p:tags r:id="rId1"/>
                </p:custDataLst>
              </p:nvPr>
            </p:nvSpPr>
            <p:spPr>
              <a:xfrm>
                <a:off x="706120" y="1647825"/>
                <a:ext cx="10700385" cy="3797300"/>
              </a:xfrm>
            </p:spPr>
            <p:txBody>
              <a:bodyPr vert="horz" wrap="square" lIns="91440" tIns="45720" rIns="91440" bIns="45720" anchor="t" anchorCtr="0">
                <a:normAutofit/>
              </a:bodyPr>
              <a:lstStyle/>
              <a:p>
                <a:pPr fontAlgn="auto">
                  <a:lnSpc>
                    <a:spcPct val="100000"/>
                  </a:lnSpc>
                  <a:spcBef>
                    <a:spcPts val="0"/>
                  </a:spcBef>
                </a:pPr>
                <a:r>
                  <a:rPr lang="zh-CN" altLang="en-US" sz="2000" dirty="0">
                    <a:latin typeface="Times New Roman Regular" panose="02020603050405020304" charset="0"/>
                    <a:ea typeface="华文宋体" panose="02010600040101010101" charset="-122"/>
                    <a:cs typeface="Times New Roman Regular" panose="02020603050405020304" charset="0"/>
                    <a:sym typeface="+mn-ea"/>
                  </a:rPr>
                  <a:t>考虑一个数据卖家需要出售一个关系实例（即一个表格）</a:t>
                </a:r>
                <a:r>
                  <a:rPr lang="en-US" altLang="zh-CN" sz="2000" i="1" dirty="0">
                    <a:latin typeface="Times New Roman Regular" panose="02020603050405020304" charset="0"/>
                    <a:ea typeface="华文宋体" panose="02010600040101010101" charset="-122"/>
                    <a:cs typeface="Times New Roman Regular" panose="02020603050405020304" charset="0"/>
                    <a:sym typeface="+mn-ea"/>
                  </a:rPr>
                  <a:t>D</a:t>
                </a:r>
                <a:r>
                  <a:rPr lang="en-US" altLang="zh-CN" sz="2000" dirty="0">
                    <a:latin typeface="Times New Roman Regular" panose="02020603050405020304" charset="0"/>
                    <a:ea typeface="华文宋体" panose="02010600040101010101" charset="-122"/>
                    <a:cs typeface="Times New Roman Regular" panose="02020603050405020304" charset="0"/>
                    <a:sym typeface="+mn-ea"/>
                  </a:rPr>
                  <a:t> </a:t>
                </a:r>
                <a14:m>
                  <m:oMath xmlns:m="http://schemas.openxmlformats.org/officeDocument/2006/math">
                    <m:r>
                      <a:rPr lang="en-US" altLang="zh-CN" sz="2000" i="1" dirty="0">
                        <a:latin typeface="Cambria Math" panose="02040503050406030204" pitchFamily="18" charset="0"/>
                        <a:ea typeface="华文宋体" panose="02010600040101010101" charset="-122"/>
                        <a:cs typeface="DejaVu Math TeX Gyre" panose="02000503000000000000" charset="0"/>
                        <a:sym typeface="+mn-ea"/>
                      </a:rPr>
                      <m:t>∈</m:t>
                    </m:r>
                  </m:oMath>
                </a14:m>
                <a:r>
                  <a:rPr lang="en-US" altLang="zh-CN" sz="20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2000" i="1" dirty="0">
                    <a:latin typeface="Times New Roman Italic" panose="02020603050405020304" charset="0"/>
                    <a:ea typeface="华文宋体" panose="02010600040101010101" charset="-122"/>
                    <a:cs typeface="Times New Roman Italic" panose="02020603050405020304" charset="0"/>
                    <a:sym typeface="+mn-ea"/>
                  </a:rPr>
                  <a:t>I</a:t>
                </a:r>
                <a:r>
                  <a:rPr lang="zh-CN" altLang="en-US" sz="2000" dirty="0">
                    <a:latin typeface="Times New Roman" panose="02020603050405020304" pitchFamily="18" charset="0"/>
                    <a:ea typeface="华文宋体" panose="02010600040101010101" charset="-122"/>
                    <a:cs typeface="Times New Roman" panose="02020603050405020304" pitchFamily="18" charset="0"/>
                    <a:sym typeface="+mn-ea"/>
                  </a:rPr>
                  <a:t>（其中</a:t>
                </a:r>
                <a:r>
                  <a:rPr lang="en-US" altLang="zh-CN" sz="2000" i="1" dirty="0">
                    <a:latin typeface="Times New Roman Italic" panose="02020603050405020304" charset="0"/>
                    <a:ea typeface="华文宋体" panose="02010600040101010101" charset="-122"/>
                    <a:cs typeface="Times New Roman Italic" panose="02020603050405020304" charset="0"/>
                    <a:sym typeface="+mn-ea"/>
                  </a:rPr>
                  <a:t> I </a:t>
                </a:r>
                <a:r>
                  <a:rPr lang="zh-CN" altLang="en-US" sz="2000" dirty="0">
                    <a:latin typeface="Times New Roman" panose="02020603050405020304" pitchFamily="18" charset="0"/>
                    <a:ea typeface="华文宋体" panose="02010600040101010101" charset="-122"/>
                    <a:cs typeface="Times New Roman" panose="02020603050405020304" pitchFamily="18" charset="0"/>
                    <a:sym typeface="+mn-ea"/>
                  </a:rPr>
                  <a:t>是卖家拥有的全体关系实例）</a:t>
                </a:r>
                <a:r>
                  <a:rPr lang="zh-CN" altLang="en-US" sz="2000" dirty="0">
                    <a:latin typeface="Times New Roman Regular" panose="02020603050405020304" charset="0"/>
                    <a:ea typeface="华文宋体" panose="02010600040101010101" charset="-122"/>
                    <a:cs typeface="Times New Roman Regular" panose="02020603050405020304" charset="0"/>
                    <a:sym typeface="+mn-ea"/>
                  </a:rPr>
                  <a:t>，数据买家可以通过查询来购买数据</a:t>
                </a:r>
                <a:endParaRPr lang="zh-CN" altLang="en-US" sz="2000" dirty="0">
                  <a:latin typeface="Times New Roman Regular" panose="02020603050405020304" charset="0"/>
                  <a:ea typeface="华文宋体" panose="02010600040101010101" charset="-122"/>
                  <a:cs typeface="Times New Roman Regular" panose="02020603050405020304" charset="0"/>
                  <a:sym typeface="+mn-ea"/>
                </a:endParaRPr>
              </a:p>
              <a:p>
                <a:pPr lvl="1" fontAlgn="auto">
                  <a:lnSpc>
                    <a:spcPct val="100000"/>
                  </a:lnSpc>
                  <a:spcBef>
                    <a:spcPts val="0"/>
                  </a:spcBef>
                </a:pP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买家可以通过对</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710" i="1" dirty="0">
                    <a:latin typeface="Times New Roman Regular" panose="02020603050405020304" charset="0"/>
                    <a:ea typeface="华文宋体" panose="02010600040101010101" charset="-122"/>
                    <a:cs typeface="Times New Roman Regular" panose="02020603050405020304" charset="0"/>
                    <a:sym typeface="+mn-ea"/>
                  </a:rPr>
                  <a:t>D</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进行一组查询</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71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710" dirty="0">
                    <a:latin typeface="Times New Roman" panose="02020603050405020304" pitchFamily="18" charset="0"/>
                    <a:ea typeface="华文宋体" panose="02010600040101010101" charset="-122"/>
                    <a:cs typeface="Times New Roman" panose="02020603050405020304" pitchFamily="18" charset="0"/>
                    <a:sym typeface="+mn-ea"/>
                  </a:rPr>
                  <a:t> = (</a:t>
                </a:r>
                <a:r>
                  <a:rPr lang="en-US" altLang="zh-CN" sz="1710" i="1" dirty="0">
                    <a:latin typeface="Times New Roman Italic" panose="02020603050405020304" charset="0"/>
                    <a:ea typeface="华文宋体" panose="02010600040101010101" charset="-122"/>
                    <a:cs typeface="Times New Roman Italic" panose="02020603050405020304" charset="0"/>
                    <a:sym typeface="+mn-ea"/>
                  </a:rPr>
                  <a:t>Q</a:t>
                </a:r>
                <a:r>
                  <a:rPr lang="en-US" altLang="zh-CN" sz="1710" baseline="-25000" dirty="0">
                    <a:latin typeface="Times New Roman" panose="02020603050405020304" pitchFamily="18" charset="0"/>
                    <a:ea typeface="华文宋体" panose="02010600040101010101" charset="-122"/>
                    <a:cs typeface="Times New Roman" panose="02020603050405020304" pitchFamily="18" charset="0"/>
                    <a:sym typeface="+mn-ea"/>
                  </a:rPr>
                  <a:t>1</a:t>
                </a:r>
                <a:r>
                  <a:rPr lang="en-US" altLang="zh-CN" sz="1710" dirty="0">
                    <a:latin typeface="Times New Roman" panose="02020603050405020304" pitchFamily="18" charset="0"/>
                    <a:ea typeface="华文宋体" panose="02010600040101010101" charset="-122"/>
                    <a:cs typeface="Times New Roman" panose="02020603050405020304" pitchFamily="18" charset="0"/>
                    <a:sym typeface="+mn-ea"/>
                  </a:rPr>
                  <a:t>, ... , </a:t>
                </a:r>
                <a:r>
                  <a:rPr lang="en-US" altLang="zh-CN" sz="1710" i="1" dirty="0">
                    <a:latin typeface="Times New Roman Italic" panose="02020603050405020304" charset="0"/>
                    <a:ea typeface="华文宋体" panose="02010600040101010101" charset="-122"/>
                    <a:cs typeface="Times New Roman Italic" panose="02020603050405020304" charset="0"/>
                    <a:sym typeface="+mn-ea"/>
                  </a:rPr>
                  <a:t>Q</a:t>
                </a:r>
                <a:r>
                  <a:rPr lang="en-US" altLang="zh-CN" sz="1710" i="1" baseline="-25000" dirty="0">
                    <a:latin typeface="Times New Roman Italic" panose="02020603050405020304" charset="0"/>
                    <a:ea typeface="华文宋体" panose="02010600040101010101" charset="-122"/>
                    <a:cs typeface="Times New Roman Italic" panose="02020603050405020304" charset="0"/>
                    <a:sym typeface="+mn-ea"/>
                  </a:rPr>
                  <a:t>p</a:t>
                </a:r>
                <a:r>
                  <a:rPr lang="en-US" altLang="zh-CN" sz="1710" dirty="0">
                    <a:latin typeface="Times New Roman" panose="02020603050405020304" pitchFamily="18" charset="0"/>
                    <a:ea typeface="华文宋体" panose="02010600040101010101" charset="-122"/>
                    <a:cs typeface="Times New Roman" panose="02020603050405020304" pitchFamily="18" charset="0"/>
                    <a:sym typeface="+mn-ea"/>
                  </a:rPr>
                  <a:t>) </a:t>
                </a:r>
                <a:r>
                  <a:rPr lang="zh-CN" altLang="en-US" sz="1710" dirty="0">
                    <a:latin typeface="Times New Roman" panose="02020603050405020304" pitchFamily="18" charset="0"/>
                    <a:ea typeface="华文宋体" panose="02010600040101010101" charset="-122"/>
                    <a:cs typeface="Times New Roman" panose="02020603050405020304" pitchFamily="18" charset="0"/>
                    <a:sym typeface="+mn-ea"/>
                  </a:rPr>
                  <a:t>来购买数据，其中</a:t>
                </a:r>
                <a:r>
                  <a:rPr lang="en-US" altLang="zh-CN" sz="1710" dirty="0">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sz="171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710" dirty="0">
                    <a:latin typeface="Times New Roman" panose="02020603050405020304" pitchFamily="18" charset="0"/>
                    <a:ea typeface="华文宋体" panose="02010600040101010101" charset="-122"/>
                    <a:cs typeface="Times New Roman" panose="02020603050405020304" pitchFamily="18" charset="0"/>
                    <a:sym typeface="+mn-ea"/>
                  </a:rPr>
                  <a:t>  </a:t>
                </a:r>
                <a:r>
                  <a:rPr lang="zh-CN" altLang="en-US" sz="1710" dirty="0">
                    <a:latin typeface="Times New Roman" panose="02020603050405020304" pitchFamily="18" charset="0"/>
                    <a:ea typeface="华文宋体" panose="02010600040101010101" charset="-122"/>
                    <a:cs typeface="Times New Roman" panose="02020603050405020304" pitchFamily="18" charset="0"/>
                    <a:sym typeface="+mn-ea"/>
                  </a:rPr>
                  <a:t>称为查询向量（</a:t>
                </a:r>
                <a:r>
                  <a:rPr lang="en-US" altLang="zh-CN" sz="1710" dirty="0">
                    <a:latin typeface="Times New Roman" panose="02020603050405020304" pitchFamily="18" charset="0"/>
                    <a:ea typeface="华文宋体" panose="02010600040101010101" charset="-122"/>
                    <a:cs typeface="Times New Roman" panose="02020603050405020304" pitchFamily="18" charset="0"/>
                    <a:sym typeface="+mn-ea"/>
                  </a:rPr>
                  <a:t>query vector</a:t>
                </a:r>
                <a:r>
                  <a:rPr lang="zh-CN" altLang="en-US" sz="1710" dirty="0">
                    <a:latin typeface="Times New Roman" panose="02020603050405020304" pitchFamily="18" charset="0"/>
                    <a:ea typeface="华文宋体" panose="02010600040101010101" charset="-122"/>
                    <a:cs typeface="Times New Roman" panose="02020603050405020304" pitchFamily="18" charset="0"/>
                    <a:sym typeface="+mn-ea"/>
                  </a:rPr>
                  <a:t>）</a:t>
                </a:r>
                <a:endParaRPr lang="zh-CN" altLang="en-US" sz="1710" dirty="0">
                  <a:latin typeface="Times New Roman" panose="02020603050405020304" pitchFamily="18" charset="0"/>
                  <a:ea typeface="华文宋体" panose="02010600040101010101" charset="-122"/>
                  <a:cs typeface="Times New Roman" panose="02020603050405020304" pitchFamily="18" charset="0"/>
                  <a:sym typeface="+mn-ea"/>
                </a:endParaRPr>
              </a:p>
              <a:p>
                <a:pPr lvl="1" fontAlgn="auto">
                  <a:lnSpc>
                    <a:spcPct val="100000"/>
                  </a:lnSpc>
                  <a:spcBef>
                    <a:spcPts val="0"/>
                  </a:spcBef>
                </a:pP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每次查询（一个</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SQL </a:t>
                </a: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语句）</a:t>
                </a:r>
                <a:r>
                  <a:rPr lang="en-US" altLang="zh-CN" sz="1710" i="1" dirty="0">
                    <a:latin typeface="Times New Roman Italic" panose="02020603050405020304" charset="0"/>
                    <a:ea typeface="华文宋体" panose="02010600040101010101" charset="-122"/>
                    <a:cs typeface="Times New Roman Italic" panose="02020603050405020304" charset="0"/>
                    <a:sym typeface="+mn-ea"/>
                  </a:rPr>
                  <a:t>Q</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可以视为一个确定性函数，将表格</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710" i="1" dirty="0">
                    <a:latin typeface="Times New Roman Regular" panose="02020603050405020304" charset="0"/>
                    <a:ea typeface="华文宋体" panose="02010600040101010101" charset="-122"/>
                    <a:cs typeface="Times New Roman Regular" panose="02020603050405020304" charset="0"/>
                    <a:sym typeface="+mn-ea"/>
                  </a:rPr>
                  <a:t>D</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映射到答案</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710" i="1" dirty="0">
                    <a:latin typeface="Times New Roman Italic" panose="02020603050405020304" charset="0"/>
                    <a:ea typeface="华文宋体" panose="02010600040101010101" charset="-122"/>
                    <a:cs typeface="Times New Roman Italic" panose="02020603050405020304" charset="0"/>
                    <a:sym typeface="+mn-ea"/>
                  </a:rPr>
                  <a:t>Q</a:t>
                </a:r>
                <a:r>
                  <a:rPr lang="en-US" altLang="zh-CN" sz="1710" dirty="0">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sz="1710" i="1" dirty="0">
                    <a:latin typeface="Times New Roman Regular" panose="02020603050405020304" charset="0"/>
                    <a:ea typeface="华文宋体" panose="02010600040101010101" charset="-122"/>
                    <a:cs typeface="Times New Roman Regular" panose="02020603050405020304" charset="0"/>
                    <a:sym typeface="+mn-ea"/>
                  </a:rPr>
                  <a:t>D</a:t>
                </a:r>
                <a:r>
                  <a:rPr lang="en-US" altLang="zh-CN" sz="1710" dirty="0">
                    <a:latin typeface="Times New Roman" panose="02020603050405020304" pitchFamily="18" charset="0"/>
                    <a:ea typeface="华文宋体" panose="02010600040101010101" charset="-122"/>
                    <a:cs typeface="Times New Roman" panose="02020603050405020304" pitchFamily="18" charset="0"/>
                    <a:sym typeface="+mn-ea"/>
                  </a:rPr>
                  <a:t>)</a:t>
                </a: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，从而整个查询向量得到的答案可以记为</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71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a:t>
                </a:r>
                <a:r>
                  <a:rPr lang="en-US" altLang="zh-CN" sz="1710" i="1" dirty="0">
                    <a:latin typeface="Times New Roman Regular" panose="02020603050405020304" charset="0"/>
                    <a:ea typeface="华文宋体" panose="02010600040101010101" charset="-122"/>
                    <a:cs typeface="Times New Roman Regular" panose="02020603050405020304" charset="0"/>
                    <a:sym typeface="+mn-ea"/>
                  </a:rPr>
                  <a:t>D</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a:t>
                </a:r>
                <a:endParaRPr lang="en-US" altLang="zh-CN" sz="1710" dirty="0">
                  <a:latin typeface="Times New Roman Regular" panose="02020603050405020304" charset="0"/>
                  <a:ea typeface="华文宋体" panose="02010600040101010101" charset="-122"/>
                  <a:cs typeface="Times New Roman Regular" panose="02020603050405020304" charset="0"/>
                  <a:sym typeface="+mn-ea"/>
                </a:endParaRPr>
              </a:p>
              <a:p>
                <a:pPr lvl="1" fontAlgn="auto">
                  <a:lnSpc>
                    <a:spcPct val="100000"/>
                  </a:lnSpc>
                  <a:spcBef>
                    <a:spcPts val="0"/>
                  </a:spcBef>
                </a:pP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接下来我们研究的例子的表格如右图所示</a:t>
                </a:r>
                <a:endParaRPr lang="en-US" altLang="zh-CN" sz="1710" dirty="0">
                  <a:latin typeface="Times New Roman Regular" panose="02020603050405020304" charset="0"/>
                  <a:ea typeface="华文宋体" panose="02010600040101010101" charset="-122"/>
                  <a:cs typeface="Times New Roman Regular" panose="02020603050405020304" charset="0"/>
                  <a:sym typeface="+mn-ea"/>
                </a:endParaRPr>
              </a:p>
              <a:p>
                <a:pPr marL="0" lvl="0" indent="0" fontAlgn="auto">
                  <a:lnSpc>
                    <a:spcPct val="100000"/>
                  </a:lnSpc>
                  <a:spcBef>
                    <a:spcPts val="0"/>
                  </a:spcBef>
                  <a:buNone/>
                </a:pPr>
                <a:endParaRPr lang="zh-CN" altLang="en-US" sz="1995" dirty="0">
                  <a:latin typeface="Times New Roman Regular" panose="02020603050405020304" charset="0"/>
                  <a:ea typeface="华文宋体" panose="02010600040101010101" charset="-122"/>
                  <a:cs typeface="Times New Roman Regular" panose="02020603050405020304" charset="0"/>
                  <a:sym typeface="+mn-ea"/>
                </a:endParaRPr>
              </a:p>
              <a:p>
                <a:pPr lvl="0" fontAlgn="auto">
                  <a:lnSpc>
                    <a:spcPct val="100000"/>
                  </a:lnSpc>
                  <a:spcBef>
                    <a:spcPts val="0"/>
                  </a:spcBef>
                </a:pPr>
                <a:r>
                  <a:rPr lang="zh-CN" altLang="en-US" sz="1995" dirty="0">
                    <a:latin typeface="Times New Roman Regular" panose="02020603050405020304" charset="0"/>
                    <a:ea typeface="华文宋体" panose="02010600040101010101" charset="-122"/>
                    <a:cs typeface="Times New Roman Regular" panose="02020603050405020304" charset="0"/>
                    <a:sym typeface="+mn-ea"/>
                  </a:rPr>
                  <a:t>一个定价函数</a:t>
                </a:r>
                <a:r>
                  <a:rPr lang="en-US" altLang="zh-CN" sz="1995"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995" i="1" dirty="0">
                    <a:latin typeface="Times New Roman Italic" panose="02020603050405020304" charset="0"/>
                    <a:ea typeface="华文宋体" panose="02010600040101010101" charset="-122"/>
                    <a:cs typeface="Times New Roman Italic" panose="02020603050405020304" charset="0"/>
                    <a:sym typeface="+mn-ea"/>
                  </a:rPr>
                  <a:t>p</a:t>
                </a:r>
                <a:r>
                  <a:rPr lang="en-US" altLang="zh-CN" sz="1995" dirty="0">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sz="1995"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995" dirty="0">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sz="1995"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995" dirty="0">
                    <a:latin typeface="Times New Roman" panose="02020603050405020304" pitchFamily="18" charset="0"/>
                    <a:ea typeface="华文宋体" panose="02010600040101010101" charset="-122"/>
                    <a:cs typeface="Times New Roman" panose="02020603050405020304" pitchFamily="18" charset="0"/>
                    <a:sym typeface="+mn-ea"/>
                  </a:rPr>
                  <a:t>) </a:t>
                </a:r>
                <a:r>
                  <a:rPr lang="zh-CN" altLang="en-US" sz="1995" dirty="0">
                    <a:latin typeface="Times New Roman" panose="02020603050405020304" pitchFamily="18" charset="0"/>
                    <a:ea typeface="华文宋体" panose="02010600040101010101" charset="-122"/>
                    <a:cs typeface="Times New Roman" panose="02020603050405020304" pitchFamily="18" charset="0"/>
                    <a:sym typeface="+mn-ea"/>
                  </a:rPr>
                  <a:t>根据查询输入的向量以及表格决定出一个价格</a:t>
                </a:r>
                <a:endParaRPr lang="zh-CN" altLang="en-US" sz="1995" dirty="0">
                  <a:latin typeface="Times New Roman" panose="02020603050405020304" pitchFamily="18" charset="0"/>
                  <a:ea typeface="华文宋体" panose="02010600040101010101" charset="-122"/>
                  <a:cs typeface="Times New Roman" panose="02020603050405020304" pitchFamily="18" charset="0"/>
                  <a:sym typeface="+mn-ea"/>
                </a:endParaRPr>
              </a:p>
              <a:p>
                <a:pPr lvl="1" fontAlgn="auto">
                  <a:lnSpc>
                    <a:spcPct val="100000"/>
                  </a:lnSpc>
                  <a:spcBef>
                    <a:spcPts val="0"/>
                  </a:spcBef>
                </a:pPr>
                <a:r>
                  <a:rPr lang="zh-CN" altLang="en-US" sz="1710" dirty="0">
                    <a:latin typeface="Times New Roman" panose="02020603050405020304" pitchFamily="18" charset="0"/>
                    <a:ea typeface="华文宋体" panose="02010600040101010101" charset="-122"/>
                    <a:cs typeface="Times New Roman" panose="02020603050405020304" pitchFamily="18" charset="0"/>
                    <a:sym typeface="+mn-ea"/>
                  </a:rPr>
                  <a:t>其中价格要求是一个正实数</a:t>
                </a:r>
                <a:endParaRPr lang="zh-CN" altLang="en-US" sz="1710" dirty="0">
                  <a:latin typeface="Times New Roman" panose="02020603050405020304" pitchFamily="18" charset="0"/>
                  <a:ea typeface="华文宋体" panose="02010600040101010101" charset="-122"/>
                  <a:cs typeface="Times New Roman" panose="02020603050405020304" pitchFamily="18" charset="0"/>
                  <a:sym typeface="+mn-ea"/>
                </a:endParaRPr>
              </a:p>
              <a:p>
                <a:pPr marL="0" lvl="0" indent="0" fontAlgn="auto">
                  <a:lnSpc>
                    <a:spcPct val="100000"/>
                  </a:lnSpc>
                  <a:spcBef>
                    <a:spcPts val="0"/>
                  </a:spcBef>
                  <a:buNone/>
                </a:pPr>
                <a:endParaRPr lang="zh-CN" altLang="en-US" sz="1995" dirty="0">
                  <a:latin typeface="Times New Roman" panose="02020603050405020304" pitchFamily="18" charset="0"/>
                  <a:ea typeface="华文宋体" panose="02010600040101010101" charset="-122"/>
                  <a:cs typeface="Times New Roman" panose="02020603050405020304" pitchFamily="18" charset="0"/>
                  <a:sym typeface="+mn-ea"/>
                </a:endParaRPr>
              </a:p>
              <a:p>
                <a:pPr lvl="0" fontAlgn="auto">
                  <a:lnSpc>
                    <a:spcPct val="100000"/>
                  </a:lnSpc>
                  <a:spcBef>
                    <a:spcPts val="0"/>
                  </a:spcBef>
                </a:pPr>
                <a:r>
                  <a:rPr lang="zh-CN" altLang="en-US" sz="1995" dirty="0">
                    <a:latin typeface="Times New Roman" panose="02020603050405020304" pitchFamily="18" charset="0"/>
                    <a:ea typeface="华文宋体" panose="02010600040101010101" charset="-122"/>
                    <a:cs typeface="Times New Roman" panose="02020603050405020304" pitchFamily="18" charset="0"/>
                    <a:sym typeface="+mn-ea"/>
                  </a:rPr>
                  <a:t>我们要求定价函数满足如下两类无套利原则</a:t>
                </a:r>
                <a:endParaRPr lang="zh-CN" altLang="en-US" sz="1995" dirty="0">
                  <a:latin typeface="Times New Roman" panose="02020603050405020304" pitchFamily="18" charset="0"/>
                  <a:ea typeface="华文宋体" panose="02010600040101010101" charset="-122"/>
                  <a:cs typeface="Times New Roman" panose="02020603050405020304" pitchFamily="18" charset="0"/>
                  <a:sym typeface="+mn-ea"/>
                </a:endParaRPr>
              </a:p>
              <a:p>
                <a:pPr lvl="1" fontAlgn="auto">
                  <a:lnSpc>
                    <a:spcPct val="100000"/>
                  </a:lnSpc>
                  <a:spcBef>
                    <a:spcPts val="0"/>
                  </a:spcBef>
                </a:pPr>
                <a:r>
                  <a:rPr lang="zh-CN" altLang="en-US" sz="1710" dirty="0">
                    <a:latin typeface="Times New Roman" panose="02020603050405020304" pitchFamily="18" charset="0"/>
                    <a:ea typeface="华文宋体" panose="02010600040101010101" charset="-122"/>
                    <a:cs typeface="Times New Roman" panose="02020603050405020304" pitchFamily="18" charset="0"/>
                    <a:sym typeface="+mn-ea"/>
                  </a:rPr>
                  <a:t>信息无套利（</a:t>
                </a:r>
                <a:r>
                  <a:rPr lang="en-US" altLang="zh-CN" sz="1710" dirty="0">
                    <a:latin typeface="Times New Roman" panose="02020603050405020304" pitchFamily="18" charset="0"/>
                    <a:ea typeface="华文宋体" panose="02010600040101010101" charset="-122"/>
                    <a:cs typeface="Times New Roman" panose="02020603050405020304" pitchFamily="18" charset="0"/>
                    <a:sym typeface="+mn-ea"/>
                  </a:rPr>
                  <a:t>information arbitrage</a:t>
                </a:r>
                <a:r>
                  <a:rPr lang="zh-CN" altLang="en-US" sz="1710" dirty="0">
                    <a:latin typeface="Times New Roman" panose="02020603050405020304" pitchFamily="18" charset="0"/>
                    <a:ea typeface="华文宋体" panose="02010600040101010101" charset="-122"/>
                    <a:cs typeface="Times New Roman" panose="02020603050405020304" pitchFamily="18" charset="0"/>
                    <a:sym typeface="+mn-ea"/>
                  </a:rPr>
                  <a:t>）</a:t>
                </a:r>
                <a:endParaRPr lang="zh-CN" altLang="en-US" sz="1710" dirty="0">
                  <a:latin typeface="Times New Roman" panose="02020603050405020304" pitchFamily="18" charset="0"/>
                  <a:ea typeface="华文宋体" panose="02010600040101010101" charset="-122"/>
                  <a:cs typeface="Times New Roman" panose="02020603050405020304" pitchFamily="18" charset="0"/>
                  <a:sym typeface="+mn-ea"/>
                </a:endParaRPr>
              </a:p>
              <a:p>
                <a:pPr lvl="1" fontAlgn="auto">
                  <a:lnSpc>
                    <a:spcPct val="100000"/>
                  </a:lnSpc>
                  <a:spcBef>
                    <a:spcPts val="0"/>
                  </a:spcBef>
                </a:pPr>
                <a:r>
                  <a:rPr lang="zh-CN" altLang="en-US" sz="1710" dirty="0">
                    <a:latin typeface="Times New Roman" panose="02020603050405020304" pitchFamily="18" charset="0"/>
                    <a:ea typeface="华文宋体" panose="02010600040101010101" charset="-122"/>
                    <a:cs typeface="Times New Roman" panose="02020603050405020304" pitchFamily="18" charset="0"/>
                    <a:sym typeface="+mn-ea"/>
                  </a:rPr>
                  <a:t>组合无套利（</a:t>
                </a:r>
                <a:r>
                  <a:rPr lang="en-US" altLang="zh-CN" sz="1710" dirty="0">
                    <a:latin typeface="Times New Roman" panose="02020603050405020304" pitchFamily="18" charset="0"/>
                    <a:ea typeface="华文宋体" panose="02010600040101010101" charset="-122"/>
                    <a:cs typeface="Times New Roman" panose="02020603050405020304" pitchFamily="18" charset="0"/>
                    <a:sym typeface="+mn-ea"/>
                  </a:rPr>
                  <a:t>combination arbitrage</a:t>
                </a:r>
                <a:r>
                  <a:rPr lang="zh-CN" altLang="en-US" sz="1710" dirty="0">
                    <a:latin typeface="Times New Roman" panose="02020603050405020304" pitchFamily="18" charset="0"/>
                    <a:ea typeface="华文宋体" panose="02010600040101010101" charset="-122"/>
                    <a:cs typeface="Times New Roman" panose="02020603050405020304" pitchFamily="18" charset="0"/>
                    <a:sym typeface="+mn-ea"/>
                  </a:rPr>
                  <a:t>）</a:t>
                </a:r>
                <a:endParaRPr lang="zh-CN" altLang="en-US" sz="1710" dirty="0">
                  <a:latin typeface="Times New Roman" panose="02020603050405020304" pitchFamily="18" charset="0"/>
                  <a:ea typeface="华文宋体" panose="02010600040101010101" charset="-122"/>
                  <a:cs typeface="Times New Roman" panose="02020603050405020304" pitchFamily="18" charset="0"/>
                  <a:sym typeface="+mn-ea"/>
                </a:endParaRPr>
              </a:p>
            </p:txBody>
          </p:sp>
        </mc:Choice>
        <mc:Fallback>
          <p:sp>
            <p:nvSpPr>
              <p:cNvPr id="13315" name="Rectangle 3"/>
              <p:cNvSpPr>
                <a:spLocks noRot="1" noChangeAspect="1" noMove="1" noResize="1" noEditPoints="1" noAdjustHandles="1" noChangeArrowheads="1" noChangeShapeType="1" noTextEdit="1"/>
              </p:cNvSpPr>
              <p:nvPr>
                <p:ph idx="1"/>
                <p:custDataLst>
                  <p:tags r:id="rId2"/>
                </p:custDataLst>
              </p:nvPr>
            </p:nvSpPr>
            <p:spPr>
              <a:xfrm>
                <a:off x="706120" y="1647825"/>
                <a:ext cx="10700385" cy="3797300"/>
              </a:xfrm>
              <a:blipFill rotWithShape="1">
                <a:blip r:embed="rId3"/>
                <a:stretch>
                  <a:fillRect/>
                </a:stretch>
              </a:blipFill>
            </p:spPr>
            <p:txBody>
              <a:bodyPr/>
              <a:lstStyle/>
              <a:p>
                <a:r>
                  <a:rPr lang="zh-CN" altLang="en-US">
                    <a:noFill/>
                  </a:rPr>
                  <a:t> </a:t>
                </a:r>
              </a:p>
            </p:txBody>
          </p:sp>
        </mc:Fallback>
      </mc:AlternateContent>
      <p:pic>
        <p:nvPicPr>
          <p:cNvPr id="3" name="图片 2"/>
          <p:cNvPicPr>
            <a:picLocks noChangeAspect="1"/>
          </p:cNvPicPr>
          <p:nvPr>
            <p:custDataLst>
              <p:tags r:id="rId4"/>
            </p:custDataLst>
          </p:nvPr>
        </p:nvPicPr>
        <p:blipFill>
          <a:blip r:embed="rId5"/>
          <a:stretch>
            <a:fillRect/>
          </a:stretch>
        </p:blipFill>
        <p:spPr>
          <a:xfrm>
            <a:off x="8683625" y="2926715"/>
            <a:ext cx="2722880" cy="1557655"/>
          </a:xfrm>
          <a:prstGeom prst="rect">
            <a:avLst/>
          </a:prstGeom>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06120" y="302260"/>
            <a:ext cx="4692015" cy="44386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Times New Roman Regular" panose="02020603050405020304" charset="0"/>
                <a:ea typeface="黑体" charset="0"/>
              </a:rPr>
              <a:t>查询定价的信息无套利原则</a:t>
            </a:r>
            <a:endParaRPr lang="zh-CN" altLang="en-US" sz="2800" b="1">
              <a:latin typeface="Times New Roman Regular" panose="02020603050405020304" charset="0"/>
              <a:ea typeface="黑体"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
        <p:nvSpPr>
          <p:cNvPr id="13315" name="Rectangle 3"/>
          <p:cNvSpPr>
            <a:spLocks noGrp="1"/>
          </p:cNvSpPr>
          <p:nvPr>
            <p:ph idx="1"/>
            <p:custDataLst>
              <p:tags r:id="rId1"/>
            </p:custDataLst>
          </p:nvPr>
        </p:nvSpPr>
        <p:spPr>
          <a:xfrm>
            <a:off x="706120" y="1149350"/>
            <a:ext cx="10700385" cy="443230"/>
          </a:xfrm>
        </p:spPr>
        <p:txBody>
          <a:bodyPr vert="horz" wrap="square" lIns="91440" tIns="45720" rIns="91440" bIns="45720" anchor="t" anchorCtr="0">
            <a:normAutofit/>
          </a:bodyPr>
          <a:lstStyle/>
          <a:p>
            <a:pPr marL="0" indent="0" fontAlgn="auto">
              <a:lnSpc>
                <a:spcPct val="100000"/>
              </a:lnSpc>
              <a:spcBef>
                <a:spcPts val="0"/>
              </a:spcBef>
              <a:buNone/>
            </a:pPr>
            <a:r>
              <a:rPr lang="zh-CN" altLang="en-US" sz="1995" b="1" dirty="0">
                <a:latin typeface="Times New Roman Regular" panose="02020603050405020304" charset="0"/>
                <a:ea typeface="华文宋体" panose="02010600040101010101" charset="-122"/>
                <a:cs typeface="Times New Roman Regular" panose="02020603050405020304" charset="0"/>
                <a:sym typeface="+mn-ea"/>
              </a:rPr>
              <a:t>直观：</a:t>
            </a:r>
            <a:r>
              <a:rPr lang="zh-CN" altLang="en-US" sz="1995" dirty="0">
                <a:latin typeface="Times New Roman Regular" panose="02020603050405020304" charset="0"/>
                <a:ea typeface="华文宋体" panose="02010600040101010101" charset="-122"/>
                <a:cs typeface="Times New Roman Regular" panose="02020603050405020304" charset="0"/>
                <a:sym typeface="+mn-ea"/>
              </a:rPr>
              <a:t>如果一个查询向量</a:t>
            </a:r>
            <a:r>
              <a:rPr lang="en-US" altLang="zh-CN" sz="1995"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995"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995" baseline="-25000" dirty="0">
                <a:latin typeface="Times New Roman Regular" panose="02020603050405020304" charset="0"/>
                <a:ea typeface="华文宋体" panose="02010600040101010101" charset="-122"/>
                <a:cs typeface="Times New Roman Regular" panose="02020603050405020304" charset="0"/>
                <a:sym typeface="+mn-ea"/>
              </a:rPr>
              <a:t>1</a:t>
            </a:r>
            <a:r>
              <a:rPr lang="en-US" altLang="zh-CN" sz="1995"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995" dirty="0">
                <a:latin typeface="Times New Roman Regular" panose="02020603050405020304" charset="0"/>
                <a:ea typeface="华文宋体" panose="02010600040101010101" charset="-122"/>
                <a:cs typeface="Times New Roman Regular" panose="02020603050405020304" charset="0"/>
                <a:sym typeface="+mn-ea"/>
              </a:rPr>
              <a:t>得到的结果是查询向量</a:t>
            </a:r>
            <a:r>
              <a:rPr lang="en-US" altLang="zh-CN" sz="1995"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995"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995" baseline="-25000" dirty="0">
                <a:latin typeface="Times New Roman Regular" panose="02020603050405020304" charset="0"/>
                <a:ea typeface="华文宋体" panose="02010600040101010101" charset="-122"/>
                <a:cs typeface="Times New Roman Regular" panose="02020603050405020304" charset="0"/>
                <a:sym typeface="+mn-ea"/>
              </a:rPr>
              <a:t>2</a:t>
            </a:r>
            <a:r>
              <a:rPr lang="en-US" altLang="zh-CN" sz="1995"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995" dirty="0">
                <a:latin typeface="Times New Roman Regular" panose="02020603050405020304" charset="0"/>
                <a:ea typeface="华文宋体" panose="02010600040101010101" charset="-122"/>
                <a:cs typeface="Times New Roman Regular" panose="02020603050405020304" charset="0"/>
                <a:sym typeface="+mn-ea"/>
              </a:rPr>
              <a:t>的子集，那么</a:t>
            </a:r>
            <a:r>
              <a:rPr lang="en-US" altLang="zh-CN" sz="1995"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995"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995" baseline="-25000" dirty="0">
                <a:latin typeface="Times New Roman Regular" panose="02020603050405020304" charset="0"/>
                <a:ea typeface="华文宋体" panose="02010600040101010101" charset="-122"/>
                <a:cs typeface="Times New Roman Regular" panose="02020603050405020304" charset="0"/>
                <a:sym typeface="+mn-ea"/>
              </a:rPr>
              <a:t>1</a:t>
            </a:r>
            <a:r>
              <a:rPr lang="en-US" altLang="zh-CN" sz="1995"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995" dirty="0">
                <a:latin typeface="Times New Roman Regular" panose="02020603050405020304" charset="0"/>
                <a:ea typeface="华文宋体" panose="02010600040101010101" charset="-122"/>
                <a:cs typeface="Times New Roman Regular" panose="02020603050405020304" charset="0"/>
                <a:sym typeface="+mn-ea"/>
              </a:rPr>
              <a:t>的价格一定低于</a:t>
            </a:r>
            <a:r>
              <a:rPr lang="en-US" altLang="zh-CN" sz="1995"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995"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995" baseline="-25000" dirty="0">
                <a:latin typeface="Times New Roman Regular" panose="02020603050405020304" charset="0"/>
                <a:ea typeface="华文宋体" panose="02010600040101010101" charset="-122"/>
                <a:cs typeface="Times New Roman Regular" panose="02020603050405020304" charset="0"/>
                <a:sym typeface="+mn-ea"/>
              </a:rPr>
              <a:t>2</a:t>
            </a:r>
            <a:r>
              <a:rPr lang="en-US" altLang="zh-CN" sz="1995"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995" dirty="0">
                <a:latin typeface="Times New Roman Regular" panose="02020603050405020304" charset="0"/>
                <a:ea typeface="华文宋体" panose="02010600040101010101" charset="-122"/>
                <a:cs typeface="Times New Roman Regular" panose="02020603050405020304" charset="0"/>
                <a:sym typeface="+mn-ea"/>
              </a:rPr>
              <a:t>的</a:t>
            </a:r>
            <a:endParaRPr lang="zh-CN" altLang="en-US" sz="1995" dirty="0">
              <a:latin typeface="Times New Roman Regular" panose="02020603050405020304" charset="0"/>
              <a:ea typeface="华文宋体" panose="02010600040101010101" charset="-122"/>
              <a:cs typeface="Times New Roman Regular" panose="02020603050405020304" charset="0"/>
              <a:sym typeface="+mn-ea"/>
            </a:endParaRPr>
          </a:p>
        </p:txBody>
      </p:sp>
      <p:sp>
        <p:nvSpPr>
          <p:cNvPr id="3" name="矩形 2"/>
          <p:cNvSpPr/>
          <p:nvPr/>
        </p:nvSpPr>
        <p:spPr>
          <a:xfrm>
            <a:off x="588010" y="1581785"/>
            <a:ext cx="10991850" cy="69405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l"/>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定义：假设</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dirty="0">
                <a:solidFill>
                  <a:schemeClr val="tx1"/>
                </a:solidFill>
                <a:latin typeface="Times New Roman Regular" panose="02020603050405020304" charset="0"/>
                <a:ea typeface="宋体" pitchFamily="2" charset="-122"/>
                <a:cs typeface="Times New Roman Regular" panose="02020603050405020304" charset="0"/>
                <a:sym typeface="Symbol" pitchFamily="18" charset="2"/>
              </a:rPr>
              <a:t></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I</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是一个表格，如果对于任意满足</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baseline="-25000"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2</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 </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baseline="-25000"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2</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dirty="0">
                <a:solidFill>
                  <a:schemeClr val="tx1"/>
                </a:solidFill>
                <a:latin typeface="Times New Roman Italic" panose="02020603050405020304" charset="0"/>
                <a:ea typeface="华文宋体" panose="02010600040101010101" charset="-122"/>
                <a:cs typeface="Times New Roman" panose="02020603050405020304" pitchFamily="18" charset="0"/>
                <a:sym typeface="+mn-ea"/>
              </a:rPr>
              <a:t>’</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的</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dirty="0">
                <a:solidFill>
                  <a:schemeClr val="tx1"/>
                </a:solidFill>
                <a:latin typeface="Times New Roman Italic" panose="02020603050405020304" charset="0"/>
                <a:ea typeface="华文宋体" panose="02010600040101010101" charset="-122"/>
                <a:cs typeface="Times New Roman" panose="02020603050405020304" pitchFamily="18" charset="0"/>
                <a:sym typeface="+mn-ea"/>
              </a:rPr>
              <a:t>’</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 </a:t>
            </a:r>
            <a:r>
              <a:rPr lang="en-US" altLang="zh-CN" dirty="0">
                <a:solidFill>
                  <a:schemeClr val="tx1"/>
                </a:solidFill>
                <a:latin typeface="Times New Roman Regular" panose="02020603050405020304" charset="0"/>
                <a:ea typeface="宋体" pitchFamily="2" charset="-122"/>
                <a:cs typeface="Times New Roman Regular" panose="02020603050405020304" charset="0"/>
                <a:sym typeface="Symbol" pitchFamily="18" charset="2"/>
              </a:rPr>
              <a:t></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I</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，都有</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baseline="-25000"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1</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sym typeface="+mn-ea"/>
              </a:rPr>
              <a:t>(</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sym typeface="+mn-ea"/>
              </a:rPr>
              <a:t>) = </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baseline="-25000"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1</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sym typeface="+mn-ea"/>
              </a:rPr>
              <a:t>(</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dirty="0">
                <a:solidFill>
                  <a:schemeClr val="tx1"/>
                </a:solidFill>
                <a:latin typeface="Times New Roman Italic" panose="02020603050405020304" charset="0"/>
                <a:ea typeface="华文宋体" panose="02010600040101010101" charset="-122"/>
                <a:cs typeface="Times New Roman" panose="02020603050405020304" pitchFamily="18" charset="0"/>
                <a:sym typeface="+mn-ea"/>
              </a:rPr>
              <a:t>’</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sym typeface="+mn-ea"/>
              </a:rPr>
              <a:t>)</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sym typeface="+mn-ea"/>
              </a:rPr>
              <a:t>，</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则称</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在表格</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 D</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a:t>
            </a:r>
            <a:r>
              <a:rPr lang="zh-CN" altLang="en-US"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下</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查询向量</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baseline="-25000"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2</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zh-CN" altLang="en-US"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可以</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决定</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baseline="-25000"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1</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a:t>
            </a:r>
            <a:endPar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endParaRPr>
          </a:p>
        </p:txBody>
      </p:sp>
      <mc:AlternateContent xmlns:mc="http://schemas.openxmlformats.org/markup-compatibility/2006">
        <mc:Choice xmlns:a14="http://schemas.microsoft.com/office/drawing/2010/main" Requires="a14">
          <p:sp>
            <p:nvSpPr>
              <p:cNvPr id="4" name="矩形 3"/>
              <p:cNvSpPr/>
              <p:nvPr>
                <p:custDataLst>
                  <p:tags r:id="rId2"/>
                </p:custDataLst>
              </p:nvPr>
            </p:nvSpPr>
            <p:spPr>
              <a:xfrm>
                <a:off x="588010" y="2958465"/>
                <a:ext cx="10991850" cy="90614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l"/>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定义：如果对于所有满足</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在表格</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 D</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a:t>
                </a:r>
                <a:r>
                  <a:rPr lang="zh-CN" altLang="en-US"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下</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查询向量</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baseline="-25000"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2</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zh-CN" altLang="en-US"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可以</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决定</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baseline="-25000"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1</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的表格</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，都有</a:t>
                </a:r>
                <a:endPar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endParaRPr>
              </a:p>
              <a:p>
                <a:pPr indent="0" algn="ct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p</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baseline="-25000"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2</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a:t>
                </a:r>
                <a14:m>
                  <m:oMath xmlns:m="http://schemas.openxmlformats.org/officeDocument/2006/math">
                    <m:r>
                      <a:rPr lang="en-US" altLang="zh-CN" i="1" dirty="0">
                        <a:solidFill>
                          <a:schemeClr val="tx1"/>
                        </a:solidFill>
                        <a:latin typeface="Cambria Math" panose="02040503050406030204" pitchFamily="18" charset="0"/>
                        <a:ea typeface="华文宋体" panose="02010600040101010101" charset="-122"/>
                        <a:cs typeface="DejaVu Math TeX Gyre" panose="02000503000000000000" charset="0"/>
                        <a:sym typeface="+mn-ea"/>
                      </a:rPr>
                      <m:t>≥</m:t>
                    </m:r>
                  </m:oMath>
                </a14:m>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 p</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baseline="-25000"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1</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a:t>
                </a:r>
                <a:endPar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endParaRPr>
              </a:p>
              <a:p>
                <a:pPr indent="0" algn="l"/>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则称定价函数</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 p </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是</a:t>
                </a:r>
                <a:r>
                  <a:rPr lang="zh-CN" altLang="en-US" b="1"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信息无套利</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的</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a:t>
                </a:r>
                <a:endPar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endParaRPr>
              </a:p>
            </p:txBody>
          </p:sp>
        </mc:Choice>
        <mc:Fallback>
          <p:sp>
            <p:nvSpPr>
              <p:cNvPr id="4" name="矩形 3"/>
              <p:cNvSpPr>
                <a:spLocks noRot="1" noChangeAspect="1" noMove="1" noResize="1" noEditPoints="1" noAdjustHandles="1" noChangeArrowheads="1" noChangeShapeType="1" noTextEdit="1"/>
              </p:cNvSpPr>
              <p:nvPr>
                <p:custDataLst>
                  <p:tags r:id="rId3"/>
                </p:custDataLst>
              </p:nvPr>
            </p:nvSpPr>
            <p:spPr>
              <a:xfrm>
                <a:off x="588010" y="2958465"/>
                <a:ext cx="10991850" cy="906145"/>
              </a:xfrm>
              <a:prstGeom prst="rect">
                <a:avLst/>
              </a:prstGeom>
              <a:blipFill rotWithShape="1">
                <a:blip r:embed="rId4"/>
                <a:stretch>
                  <a:fillRect l="-58" t="-701" r="-58" b="-701"/>
                </a:stretch>
              </a:blipFill>
            </p:spPr>
            <p:style>
              <a:lnRef idx="2">
                <a:schemeClr val="accent1">
                  <a:lumMod val="75000"/>
                </a:schemeClr>
              </a:lnRef>
              <a:fillRef idx="1">
                <a:schemeClr val="accent1"/>
              </a:fillRef>
              <a:effectRef idx="0">
                <a:srgbClr val="FFFFFF"/>
              </a:effectRef>
              <a:fontRef idx="minor">
                <a:schemeClr val="lt1"/>
              </a:fontRef>
            </p:style>
            <p:txBody>
              <a:bodyPr/>
              <a:lstStyle/>
              <a:p>
                <a:r>
                  <a:rPr lang="zh-CN" altLang="en-US">
                    <a:noFill/>
                  </a:rPr>
                  <a:t> </a:t>
                </a:r>
              </a:p>
            </p:txBody>
          </p:sp>
        </mc:Fallback>
      </mc:AlternateContent>
      <p:sp>
        <p:nvSpPr>
          <p:cNvPr id="5" name="Rectangle 3"/>
          <p:cNvSpPr>
            <a:spLocks noGrp="1"/>
          </p:cNvSpPr>
          <p:nvPr>
            <p:custDataLst>
              <p:tags r:id="rId5"/>
            </p:custDataLst>
          </p:nvPr>
        </p:nvSpPr>
        <p:spPr>
          <a:xfrm>
            <a:off x="706120" y="4064635"/>
            <a:ext cx="8084820" cy="2074545"/>
          </a:xfrm>
          <a:prstGeom prst="rect">
            <a:avLst/>
          </a:prstGeom>
        </p:spPr>
        <p:txBody>
          <a:bodyPr vert="horz" wrap="square" lIns="91440" tIns="45720" rIns="91440" bIns="45720" rtlCol="0" anchor="t" anchorCtr="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buNone/>
            </a:pPr>
            <a:r>
              <a:rPr lang="zh-CN" altLang="en-US" sz="1800" b="1" dirty="0">
                <a:latin typeface="Times New Roman Regular" panose="02020603050405020304" charset="0"/>
                <a:ea typeface="华文宋体" panose="02010600040101010101" charset="-122"/>
                <a:cs typeface="Times New Roman Regular" panose="02020603050405020304" charset="0"/>
                <a:sym typeface="+mn-ea"/>
              </a:rPr>
              <a:t>例：</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买家</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Alice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希望查找表格中有多少个女性用户，那么她可以使用如下两种查询方式：</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800100" lvl="1" indent="-342900" fontAlgn="auto">
              <a:lnSpc>
                <a:spcPct val="100000"/>
              </a:lnSpc>
              <a:spcBef>
                <a:spcPts val="0"/>
              </a:spcBef>
              <a:buFont typeface="+mj-lt"/>
              <a:buAutoNum type="arabicPeriod"/>
            </a:pP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select</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count(*) </a:t>
            </a: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from</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User </a:t>
            </a: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where</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gender = ‘f’</a:t>
            </a:r>
            <a:endParaRPr lang="en-US" altLang="zh-CN" sz="1800" dirty="0">
              <a:latin typeface="Times New Roman Regular" panose="02020603050405020304" charset="0"/>
              <a:ea typeface="华文宋体" panose="02010600040101010101" charset="-122"/>
              <a:cs typeface="Times New Roman Regular" panose="02020603050405020304" charset="0"/>
              <a:sym typeface="+mn-ea"/>
            </a:endParaRPr>
          </a:p>
          <a:p>
            <a:pPr marL="800100" lvl="1" indent="-342900" fontAlgn="auto">
              <a:lnSpc>
                <a:spcPct val="100000"/>
              </a:lnSpc>
              <a:spcBef>
                <a:spcPts val="0"/>
              </a:spcBef>
              <a:buFont typeface="+mj-lt"/>
              <a:buAutoNum type="arabicPeriod"/>
            </a:pP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select</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gender, count(*) </a:t>
            </a: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from</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User </a:t>
            </a: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group by</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gender</a:t>
            </a:r>
            <a:endParaRPr lang="en-US" altLang="zh-CN" sz="1800" dirty="0">
              <a:latin typeface="Times New Roman Regular" panose="02020603050405020304" charset="0"/>
              <a:ea typeface="华文宋体" panose="02010600040101010101" charset="-122"/>
              <a:cs typeface="Times New Roman Regular" panose="02020603050405020304" charset="0"/>
              <a:sym typeface="+mn-ea"/>
            </a:endParaRPr>
          </a:p>
          <a:p>
            <a:pPr marL="0" indent="0" fontAlgn="auto">
              <a:lnSpc>
                <a:spcPct val="100000"/>
              </a:lnSpc>
              <a:spcBef>
                <a:spcPts val="0"/>
              </a:spcBef>
              <a:buFont typeface="+mj-lt"/>
              <a:buNone/>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查询</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1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精确查询出女性的个数，查询</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2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则同时给出了男性和女性的个数，无论对于什么表格，查询</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2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都是能决定查询</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1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的，因此定价函数必须满足查询</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2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的价格大于等于查询</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1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的</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p:txBody>
      </p:sp>
      <p:pic>
        <p:nvPicPr>
          <p:cNvPr id="7" name="图片 6"/>
          <p:cNvPicPr>
            <a:picLocks noChangeAspect="1"/>
          </p:cNvPicPr>
          <p:nvPr>
            <p:custDataLst>
              <p:tags r:id="rId6"/>
            </p:custDataLst>
          </p:nvPr>
        </p:nvPicPr>
        <p:blipFill>
          <a:blip r:embed="rId7"/>
          <a:stretch>
            <a:fillRect/>
          </a:stretch>
        </p:blipFill>
        <p:spPr>
          <a:xfrm>
            <a:off x="8856980" y="4217035"/>
            <a:ext cx="2722880" cy="1557655"/>
          </a:xfrm>
          <a:prstGeom prst="rect">
            <a:avLst/>
          </a:prstGeom>
        </p:spPr>
      </p:pic>
      <p:sp>
        <p:nvSpPr>
          <p:cNvPr id="8" name="Rectangle 3"/>
          <p:cNvSpPr>
            <a:spLocks noGrp="1"/>
          </p:cNvSpPr>
          <p:nvPr>
            <p:custDataLst>
              <p:tags r:id="rId8"/>
            </p:custDataLst>
          </p:nvPr>
        </p:nvSpPr>
        <p:spPr>
          <a:xfrm>
            <a:off x="706120" y="2395855"/>
            <a:ext cx="10700385" cy="443230"/>
          </a:xfrm>
          <a:prstGeom prst="rect">
            <a:avLst/>
          </a:prstGeom>
        </p:spPr>
        <p:txBody>
          <a:bodyPr vert="horz" wrap="square"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buNone/>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直观来看，查询向量</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2</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panose="02020603050405020304" pitchFamily="18" charset="0"/>
                <a:ea typeface="华文宋体" panose="02010600040101010101" charset="-122"/>
                <a:cs typeface="Times New Roman" panose="02020603050405020304" pitchFamily="18" charset="0"/>
                <a:sym typeface="+mn-ea"/>
              </a:rPr>
              <a:t>可以</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决定</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1</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表明</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2</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比</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1</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更强，或者说</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2</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包含了</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1</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，这与我们的直觉相符</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endParaRPr lang="en-US" altLang="zh-CN" sz="1800" dirty="0">
              <a:latin typeface="Times New Roman Regular" panose="02020603050405020304" charset="0"/>
              <a:ea typeface="华文宋体" panose="02010600040101010101" charset="-122"/>
              <a:cs typeface="Times New Roman Regular" panose="02020603050405020304" charset="0"/>
              <a:sym typeface="+mn-ea"/>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06120" y="302260"/>
            <a:ext cx="4678045" cy="44386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Times New Roman Regular" panose="02020603050405020304" charset="0"/>
                <a:ea typeface="黑体" charset="0"/>
              </a:rPr>
              <a:t>查询定价的组合无套利原则</a:t>
            </a:r>
            <a:endParaRPr lang="zh-CN" altLang="en-US" sz="2800" b="1">
              <a:latin typeface="Times New Roman Regular" panose="02020603050405020304" charset="0"/>
              <a:ea typeface="黑体"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
        <p:nvSpPr>
          <p:cNvPr id="13315" name="Rectangle 3"/>
          <p:cNvSpPr>
            <a:spLocks noGrp="1"/>
          </p:cNvSpPr>
          <p:nvPr>
            <p:ph idx="1"/>
            <p:custDataLst>
              <p:tags r:id="rId1"/>
            </p:custDataLst>
          </p:nvPr>
        </p:nvSpPr>
        <p:spPr>
          <a:xfrm>
            <a:off x="706120" y="1262380"/>
            <a:ext cx="10700385" cy="1287145"/>
          </a:xfrm>
        </p:spPr>
        <p:txBody>
          <a:bodyPr vert="horz" wrap="square" lIns="91440" tIns="45720" rIns="91440" bIns="45720" anchor="t" anchorCtr="0">
            <a:normAutofit/>
          </a:bodyPr>
          <a:lstStyle/>
          <a:p>
            <a:pPr marL="0" indent="0" fontAlgn="auto">
              <a:lnSpc>
                <a:spcPct val="100000"/>
              </a:lnSpc>
              <a:spcBef>
                <a:spcPts val="0"/>
              </a:spcBef>
              <a:buNone/>
            </a:pPr>
            <a:r>
              <a:rPr lang="zh-CN" altLang="en-US" sz="1995" dirty="0">
                <a:latin typeface="Times New Roman Regular" panose="02020603050405020304" charset="0"/>
                <a:ea typeface="华文宋体" panose="02010600040101010101" charset="-122"/>
                <a:cs typeface="Times New Roman Regular" panose="02020603050405020304" charset="0"/>
                <a:sym typeface="+mn-ea"/>
              </a:rPr>
              <a:t>组合无套利研究买家进行两次分别查询与一次性查询两次的结果之间的关联</a:t>
            </a:r>
            <a:endParaRPr lang="zh-CN" altLang="en-US" sz="1995" dirty="0">
              <a:latin typeface="Times New Roman Regular" panose="02020603050405020304" charset="0"/>
              <a:ea typeface="华文宋体" panose="02010600040101010101" charset="-122"/>
              <a:cs typeface="Times New Roman Regular" panose="02020603050405020304" charset="0"/>
              <a:sym typeface="+mn-ea"/>
            </a:endParaRPr>
          </a:p>
          <a:p>
            <a:pPr lvl="1" fontAlgn="auto">
              <a:lnSpc>
                <a:spcPct val="100000"/>
              </a:lnSpc>
              <a:spcBef>
                <a:spcPts val="0"/>
              </a:spcBef>
              <a:buFont typeface="Arial" panose="020B0604020202090204" pitchFamily="34" charset="0"/>
              <a:buChar char="•"/>
            </a:pP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可以和买香蕉的故事进行类比，简单而言就是一次查询如果可以拆成两次查询完成，那么一次查询的价格不能大于两次查询的价格之和，否则买家可以通过分别两次查询绕开一次查询的定价，实现套利</a:t>
            </a:r>
            <a:endParaRPr lang="zh-CN" altLang="en-US" sz="1710" dirty="0">
              <a:latin typeface="Times New Roman Regular" panose="02020603050405020304" charset="0"/>
              <a:ea typeface="华文宋体" panose="02010600040101010101" charset="-122"/>
              <a:cs typeface="Times New Roman Regular" panose="02020603050405020304" charset="0"/>
              <a:sym typeface="+mn-ea"/>
            </a:endParaRPr>
          </a:p>
          <a:p>
            <a:pPr lvl="1" fontAlgn="auto">
              <a:lnSpc>
                <a:spcPct val="100000"/>
              </a:lnSpc>
              <a:spcBef>
                <a:spcPts val="0"/>
              </a:spcBef>
              <a:buFont typeface="Arial" panose="020B0604020202090204" pitchFamily="34" charset="0"/>
              <a:buChar char="•"/>
            </a:pP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我们记</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71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710" dirty="0">
                <a:latin typeface="Times New Roman Bold Italic" panose="02020603050405020304" charset="0"/>
                <a:ea typeface="华文宋体" panose="02010600040101010101" charset="-122"/>
                <a:cs typeface="Times New Roman Bold Italic" panose="02020603050405020304" charset="0"/>
                <a:sym typeface="+mn-ea"/>
              </a:rPr>
              <a:t> =</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71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710" baseline="-25000" dirty="0">
                <a:latin typeface="Times New Roman Regular" panose="02020603050405020304" charset="0"/>
                <a:ea typeface="华文宋体" panose="02010600040101010101" charset="-122"/>
                <a:cs typeface="Times New Roman Regular" panose="02020603050405020304" charset="0"/>
                <a:sym typeface="+mn-ea"/>
              </a:rPr>
              <a:t>1</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 </a:t>
            </a:r>
            <a:r>
              <a:rPr lang="en-US" altLang="zh-CN" sz="171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710" baseline="-25000" dirty="0">
                <a:latin typeface="Times New Roman Regular" panose="02020603050405020304" charset="0"/>
                <a:ea typeface="华文宋体" panose="02010600040101010101" charset="-122"/>
                <a:cs typeface="Times New Roman Regular" panose="02020603050405020304" charset="0"/>
                <a:sym typeface="+mn-ea"/>
              </a:rPr>
              <a:t>2</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为查询</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71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710" baseline="-25000" dirty="0">
                <a:latin typeface="Times New Roman Regular" panose="02020603050405020304" charset="0"/>
                <a:ea typeface="华文宋体" panose="02010600040101010101" charset="-122"/>
                <a:cs typeface="Times New Roman Regular" panose="02020603050405020304" charset="0"/>
                <a:sym typeface="+mn-ea"/>
              </a:rPr>
              <a:t>1</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和</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71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710" baseline="-25000" dirty="0">
                <a:latin typeface="Times New Roman Regular" panose="02020603050405020304" charset="0"/>
                <a:ea typeface="华文宋体" panose="02010600040101010101" charset="-122"/>
                <a:cs typeface="Times New Roman Regular" panose="02020603050405020304" charset="0"/>
                <a:sym typeface="+mn-ea"/>
              </a:rPr>
              <a:t>2</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的连接，即查询</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71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可以拆成</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71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710" baseline="-25000" dirty="0">
                <a:latin typeface="Times New Roman Regular" panose="02020603050405020304" charset="0"/>
                <a:ea typeface="华文宋体" panose="02010600040101010101" charset="-122"/>
                <a:cs typeface="Times New Roman Regular" panose="02020603050405020304" charset="0"/>
                <a:sym typeface="+mn-ea"/>
              </a:rPr>
              <a:t>1</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和</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71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710" baseline="-25000" dirty="0">
                <a:latin typeface="Times New Roman Regular" panose="02020603050405020304" charset="0"/>
                <a:ea typeface="华文宋体" panose="02010600040101010101" charset="-122"/>
                <a:cs typeface="Times New Roman Regular" panose="02020603050405020304" charset="0"/>
                <a:sym typeface="+mn-ea"/>
              </a:rPr>
              <a:t>2</a:t>
            </a:r>
            <a:r>
              <a:rPr lang="en-US" altLang="zh-CN" sz="171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710" dirty="0">
                <a:latin typeface="Times New Roman Regular" panose="02020603050405020304" charset="0"/>
                <a:ea typeface="华文宋体" panose="02010600040101010101" charset="-122"/>
                <a:cs typeface="Times New Roman Regular" panose="02020603050405020304" charset="0"/>
                <a:sym typeface="+mn-ea"/>
              </a:rPr>
              <a:t>两次查询分别执行</a:t>
            </a:r>
            <a:endParaRPr lang="zh-CN" altLang="en-US" sz="1710" dirty="0">
              <a:latin typeface="Times New Roman Regular" panose="02020603050405020304" charset="0"/>
              <a:ea typeface="华文宋体" panose="02010600040101010101" charset="-122"/>
              <a:cs typeface="Times New Roman Regular" panose="02020603050405020304" charset="0"/>
              <a:sym typeface="+mn-ea"/>
            </a:endParaRPr>
          </a:p>
        </p:txBody>
      </p:sp>
      <mc:AlternateContent xmlns:mc="http://schemas.openxmlformats.org/markup-compatibility/2006">
        <mc:Choice xmlns:a14="http://schemas.microsoft.com/office/drawing/2010/main" Requires="a14">
          <p:sp>
            <p:nvSpPr>
              <p:cNvPr id="4" name="矩形 3"/>
              <p:cNvSpPr/>
              <p:nvPr>
                <p:custDataLst>
                  <p:tags r:id="rId2"/>
                </p:custDataLst>
              </p:nvPr>
            </p:nvSpPr>
            <p:spPr>
              <a:xfrm>
                <a:off x="588010" y="2549525"/>
                <a:ext cx="10991850" cy="90614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l"/>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定义：如果对于所有</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表格</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 D</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，都有</a:t>
                </a:r>
                <a:endPar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endParaRPr>
              </a:p>
              <a:p>
                <a:pPr indent="0" algn="ct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p</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baseline="-25000"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1</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 </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baseline="-25000"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2</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a:t>
                </a:r>
                <a14:m>
                  <m:oMath xmlns:m="http://schemas.openxmlformats.org/officeDocument/2006/math">
                    <m:r>
                      <a:rPr lang="en-US" altLang="zh-CN" i="1" dirty="0">
                        <a:solidFill>
                          <a:schemeClr val="tx1"/>
                        </a:solidFill>
                        <a:latin typeface="Cambria Math" panose="02040503050406030204" pitchFamily="18" charset="0"/>
                        <a:ea typeface="华文宋体" panose="02010600040101010101" charset="-122"/>
                        <a:cs typeface="DejaVu Math TeX Gyre" panose="02000503000000000000" charset="0"/>
                        <a:sym typeface="+mn-ea"/>
                      </a:rPr>
                      <m:t>≤</m:t>
                    </m:r>
                  </m:oMath>
                </a14:m>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 p</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baseline="-25000"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1</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p</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baseline="-25000"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2</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a:t>
                </a:r>
                <a:endPar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endParaRPr>
              </a:p>
              <a:p>
                <a:pPr indent="0" algn="l"/>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则称定价函数</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 p </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是</a:t>
                </a:r>
                <a:r>
                  <a:rPr lang="zh-CN" altLang="en-US" b="1"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组合无套利</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的</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a:t>
                </a:r>
                <a:endPar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endParaRPr>
              </a:p>
            </p:txBody>
          </p:sp>
        </mc:Choice>
        <mc:Fallback>
          <p:sp>
            <p:nvSpPr>
              <p:cNvPr id="4" name="矩形 3"/>
              <p:cNvSpPr>
                <a:spLocks noRot="1" noChangeAspect="1" noMove="1" noResize="1" noEditPoints="1" noAdjustHandles="1" noChangeArrowheads="1" noChangeShapeType="1" noTextEdit="1"/>
              </p:cNvSpPr>
              <p:nvPr>
                <p:custDataLst>
                  <p:tags r:id="rId3"/>
                </p:custDataLst>
              </p:nvPr>
            </p:nvSpPr>
            <p:spPr>
              <a:xfrm>
                <a:off x="588010" y="2549525"/>
                <a:ext cx="10991850" cy="906145"/>
              </a:xfrm>
              <a:prstGeom prst="rect">
                <a:avLst/>
              </a:prstGeom>
              <a:blipFill rotWithShape="1">
                <a:blip r:embed="rId4"/>
                <a:stretch>
                  <a:fillRect l="-58" t="-701" r="-58" b="-701"/>
                </a:stretch>
              </a:blipFill>
            </p:spPr>
            <p:style>
              <a:lnRef idx="2">
                <a:schemeClr val="accent1">
                  <a:lumMod val="75000"/>
                </a:schemeClr>
              </a:lnRef>
              <a:fillRef idx="1">
                <a:schemeClr val="accent1"/>
              </a:fillRef>
              <a:effectRef idx="0">
                <a:srgbClr val="FFFFFF"/>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Rectangle 3"/>
              <p:cNvSpPr>
                <a:spLocks noGrp="1"/>
              </p:cNvSpPr>
              <p:nvPr>
                <p:custDataLst>
                  <p:tags r:id="rId5"/>
                </p:custDataLst>
              </p:nvPr>
            </p:nvSpPr>
            <p:spPr>
              <a:xfrm>
                <a:off x="706120" y="3693795"/>
                <a:ext cx="8084820" cy="2652395"/>
              </a:xfrm>
              <a:prstGeom prst="rect">
                <a:avLst/>
              </a:prstGeom>
            </p:spPr>
            <p:txBody>
              <a:bodyPr vert="horz" wrap="square" lIns="91440" tIns="45720" rIns="91440" bIns="45720" rtlCol="0" anchor="t" anchorCtr="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buNone/>
                </a:pPr>
                <a:r>
                  <a:rPr lang="zh-CN" altLang="en-US" sz="1800" b="1" dirty="0">
                    <a:latin typeface="Times New Roman Regular" panose="02020603050405020304" charset="0"/>
                    <a:ea typeface="华文宋体" panose="02010600040101010101" charset="-122"/>
                    <a:cs typeface="Times New Roman Regular" panose="02020603050405020304" charset="0"/>
                    <a:sym typeface="+mn-ea"/>
                  </a:rPr>
                  <a:t>例：</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买家</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Alice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希望查找表格中女性用户的平均年龄，那么她可以使用如下查询方式：</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0" indent="0" algn="ctr" fontAlgn="auto">
                  <a:lnSpc>
                    <a:spcPct val="100000"/>
                  </a:lnSpc>
                  <a:spcBef>
                    <a:spcPts val="0"/>
                  </a:spcBef>
                  <a:buNone/>
                </a:pPr>
                <a:r>
                  <a:rPr lang="en-US" altLang="zh-CN" sz="1800"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Q</a:t>
                </a:r>
                <a:r>
                  <a:rPr lang="en-US" altLang="zh-CN" sz="1800" baseline="-25000"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3</a:t>
                </a:r>
                <a:r>
                  <a:rPr lang="en-US" altLang="zh-CN" sz="1800"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select</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avg(age) </a:t>
                </a: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from</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User </a:t>
                </a: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where</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gender = ‘f’</a:t>
                </a:r>
                <a:endParaRPr lang="en-US" altLang="zh-CN" sz="1800" dirty="0">
                  <a:latin typeface="Times New Roman Regular" panose="02020603050405020304" charset="0"/>
                  <a:ea typeface="华文宋体" panose="02010600040101010101" charset="-122"/>
                  <a:cs typeface="Times New Roman Regular" panose="02020603050405020304" charset="0"/>
                  <a:sym typeface="+mn-ea"/>
                </a:endParaRPr>
              </a:p>
              <a:p>
                <a:pPr marL="0" indent="0" algn="l" fontAlgn="auto">
                  <a:lnSpc>
                    <a:spcPct val="100000"/>
                  </a:lnSpc>
                  <a:spcBef>
                    <a:spcPts val="0"/>
                  </a:spcBef>
                  <a:buNone/>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但这一查询也可以通过</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0" indent="0" algn="ctr" fontAlgn="auto">
                  <a:lnSpc>
                    <a:spcPct val="100000"/>
                  </a:lnSpc>
                  <a:spcBef>
                    <a:spcPts val="0"/>
                  </a:spcBef>
                  <a:buNone/>
                </a:pP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Q</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1</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select</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count(*) </a:t>
                </a: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from</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User </a:t>
                </a: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where</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gender = ‘f’</a:t>
                </a:r>
                <a:endParaRPr lang="en-US" altLang="zh-CN" sz="1800" dirty="0">
                  <a:latin typeface="Times New Roman Regular" panose="02020603050405020304" charset="0"/>
                  <a:ea typeface="华文宋体" panose="02010600040101010101" charset="-122"/>
                  <a:cs typeface="Times New Roman Regular" panose="02020603050405020304" charset="0"/>
                  <a:sym typeface="+mn-ea"/>
                </a:endParaRPr>
              </a:p>
              <a:p>
                <a:pPr marL="0" indent="0" algn="l" fontAlgn="auto">
                  <a:lnSpc>
                    <a:spcPct val="100000"/>
                  </a:lnSpc>
                  <a:spcBef>
                    <a:spcPts val="0"/>
                  </a:spcBef>
                  <a:buNone/>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和</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0" indent="0" algn="ctr" fontAlgn="auto">
                  <a:lnSpc>
                    <a:spcPct val="100000"/>
                  </a:lnSpc>
                  <a:spcBef>
                    <a:spcPts val="0"/>
                  </a:spcBef>
                  <a:buNone/>
                </a:pP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Q</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4</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select</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sum(age) </a:t>
                </a: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from</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User </a:t>
                </a:r>
                <a:r>
                  <a:rPr lang="en-US" altLang="zh-CN"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where</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gender = ‘f’</a:t>
                </a:r>
                <a:endParaRPr lang="en-US" altLang="zh-CN" sz="1800" dirty="0">
                  <a:latin typeface="Times New Roman Regular" panose="02020603050405020304" charset="0"/>
                  <a:ea typeface="华文宋体" panose="02010600040101010101" charset="-122"/>
                  <a:cs typeface="Times New Roman Regular" panose="02020603050405020304" charset="0"/>
                  <a:sym typeface="+mn-ea"/>
                </a:endParaRPr>
              </a:p>
              <a:p>
                <a:pPr marL="0" indent="0" fontAlgn="auto">
                  <a:lnSpc>
                    <a:spcPct val="100000"/>
                  </a:lnSpc>
                  <a:spcBef>
                    <a:spcPts val="0"/>
                  </a:spcBef>
                  <a:buFont typeface="+mj-lt"/>
                  <a:buNone/>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共同得到，因此如果定价函数</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 p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是组合无套利的，那么必须要满足</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0" indent="0" algn="ctr" fontAlgn="auto">
                  <a:lnSpc>
                    <a:spcPct val="100000"/>
                  </a:lnSpc>
                  <a:spcBef>
                    <a:spcPts val="0"/>
                  </a:spcBef>
                  <a:buFont typeface="+mj-lt"/>
                  <a:buNone/>
                </a:pP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p</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Q</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3</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 </a:t>
                </a:r>
                <a14:m>
                  <m:oMath xmlns:m="http://schemas.openxmlformats.org/officeDocument/2006/math">
                    <m:r>
                      <a:rPr lang="en-US" altLang="zh-CN" sz="1800" i="1" dirty="0">
                        <a:solidFill>
                          <a:schemeClr val="tx1"/>
                        </a:solidFill>
                        <a:latin typeface="Cambria Math" panose="02040503050406030204" pitchFamily="18" charset="0"/>
                        <a:ea typeface="华文宋体" panose="02010600040101010101" charset="-122"/>
                        <a:cs typeface="DejaVu Math TeX Gyre" panose="02000503000000000000" charset="0"/>
                        <a:sym typeface="+mn-ea"/>
                      </a:rPr>
                      <m:t>≤</m:t>
                    </m:r>
                  </m:oMath>
                </a14:m>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 p</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Q</a:t>
                </a:r>
                <a:r>
                  <a:rPr lang="en-US" altLang="zh-CN" sz="1800" baseline="-25000" dirty="0">
                    <a:latin typeface="Times New Roman" panose="02020603050405020304" pitchFamily="18" charset="0"/>
                    <a:ea typeface="华文宋体" panose="02010600040101010101" charset="-122"/>
                    <a:cs typeface="Times New Roman" panose="02020603050405020304" pitchFamily="18" charset="0"/>
                    <a:sym typeface="+mn-ea"/>
                  </a:rPr>
                  <a:t>1</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 +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p</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Q</a:t>
                </a:r>
                <a:r>
                  <a:rPr lang="en-US" altLang="zh-CN" sz="1800" baseline="-25000" dirty="0">
                    <a:latin typeface="Times New Roman" panose="02020603050405020304" pitchFamily="18" charset="0"/>
                    <a:ea typeface="华文宋体" panose="02010600040101010101" charset="-122"/>
                    <a:cs typeface="Times New Roman" panose="02020603050405020304" pitchFamily="18" charset="0"/>
                    <a:sym typeface="+mn-ea"/>
                  </a:rPr>
                  <a:t>4</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p:txBody>
          </p:sp>
        </mc:Choice>
        <mc:Fallback>
          <p:sp>
            <p:nvSpPr>
              <p:cNvPr id="5" name="Rectangle 3"/>
              <p:cNvSpPr>
                <a:spLocks noRot="1" noChangeAspect="1" noMove="1" noResize="1" noEditPoints="1" noAdjustHandles="1" noChangeArrowheads="1" noChangeShapeType="1" noTextEdit="1"/>
              </p:cNvSpPr>
              <p:nvPr>
                <p:custDataLst>
                  <p:tags r:id="rId6"/>
                </p:custDataLst>
              </p:nvPr>
            </p:nvSpPr>
            <p:spPr>
              <a:xfrm>
                <a:off x="706120" y="3693795"/>
                <a:ext cx="8084820" cy="2652395"/>
              </a:xfrm>
              <a:prstGeom prst="rect">
                <a:avLst/>
              </a:prstGeom>
              <a:blipFill rotWithShape="1">
                <a:blip r:embed="rId7"/>
                <a:stretch>
                  <a:fillRect/>
                </a:stretch>
              </a:blipFill>
            </p:spPr>
            <p:txBody>
              <a:bodyPr/>
              <a:lstStyle/>
              <a:p>
                <a:r>
                  <a:rPr lang="zh-CN" altLang="en-US">
                    <a:noFill/>
                  </a:rPr>
                  <a:t> </a:t>
                </a:r>
              </a:p>
            </p:txBody>
          </p:sp>
        </mc:Fallback>
      </mc:AlternateContent>
      <p:pic>
        <p:nvPicPr>
          <p:cNvPr id="7" name="图片 6"/>
          <p:cNvPicPr>
            <a:picLocks noChangeAspect="1"/>
          </p:cNvPicPr>
          <p:nvPr>
            <p:custDataLst>
              <p:tags r:id="rId8"/>
            </p:custDataLst>
          </p:nvPr>
        </p:nvPicPr>
        <p:blipFill>
          <a:blip r:embed="rId9"/>
          <a:stretch>
            <a:fillRect/>
          </a:stretch>
        </p:blipFill>
        <p:spPr>
          <a:xfrm>
            <a:off x="8856980" y="4022725"/>
            <a:ext cx="2722880" cy="1557655"/>
          </a:xfrm>
          <a:prstGeom prst="rect">
            <a:avLst/>
          </a:prstGeom>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06120" y="302260"/>
            <a:ext cx="4316095" cy="44386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Times New Roman Regular" panose="02020603050405020304" charset="0"/>
                <a:ea typeface="黑体" charset="0"/>
              </a:rPr>
              <a:t>查询定价无套利等价条件</a:t>
            </a:r>
            <a:endParaRPr lang="zh-CN" altLang="en-US" sz="2800" b="1">
              <a:latin typeface="Times New Roman Regular" panose="02020603050405020304" charset="0"/>
              <a:ea typeface="黑体"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
        <p:nvSpPr>
          <p:cNvPr id="13315" name="Rectangle 3"/>
          <p:cNvSpPr>
            <a:spLocks noGrp="1"/>
          </p:cNvSpPr>
          <p:nvPr>
            <p:ph idx="1"/>
            <p:custDataLst>
              <p:tags r:id="rId1"/>
            </p:custDataLst>
          </p:nvPr>
        </p:nvSpPr>
        <p:spPr>
          <a:xfrm>
            <a:off x="706120" y="1149985"/>
            <a:ext cx="10700385" cy="651510"/>
          </a:xfrm>
        </p:spPr>
        <p:txBody>
          <a:bodyPr vert="horz" wrap="square" lIns="91440" tIns="45720" rIns="91440" bIns="45720" anchor="t" anchorCtr="0">
            <a:normAutofit/>
          </a:bodyPr>
          <a:lstStyle/>
          <a:p>
            <a:pPr marL="0" lvl="1" indent="0" fontAlgn="auto">
              <a:lnSpc>
                <a:spcPct val="100000"/>
              </a:lnSpc>
              <a:spcBef>
                <a:spcPts val="0"/>
              </a:spcBef>
              <a:buNone/>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事实上，判断在表格</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 D</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 </a:t>
            </a:r>
            <a:r>
              <a:rPr lang="zh-CN" altLang="en-US" sz="1800" dirty="0">
                <a:latin typeface="Times New Roman" panose="02020603050405020304" pitchFamily="18" charset="0"/>
                <a:ea typeface="华文宋体" panose="02010600040101010101" charset="-122"/>
                <a:cs typeface="Times New Roman" panose="02020603050405020304" pitchFamily="18" charset="0"/>
                <a:sym typeface="+mn-ea"/>
              </a:rPr>
              <a:t>下</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查询向量</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2</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是否</a:t>
            </a:r>
            <a:r>
              <a:rPr lang="zh-CN" altLang="en-US" sz="1800" dirty="0">
                <a:latin typeface="Times New Roman" panose="02020603050405020304" pitchFamily="18" charset="0"/>
                <a:ea typeface="华文宋体" panose="02010600040101010101" charset="-122"/>
                <a:cs typeface="Times New Roman" panose="02020603050405020304" pitchFamily="18" charset="0"/>
                <a:sym typeface="+mn-ea"/>
              </a:rPr>
              <a:t>可以</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决定</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1</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是很难计算的，为了解决这一困难，我们给出如下定义便于进一步讨论：</a:t>
            </a:r>
            <a:endParaRPr lang="en-US" altLang="zh-CN" sz="1800" dirty="0">
              <a:latin typeface="Times New Roman Regular" panose="02020603050405020304" charset="0"/>
              <a:ea typeface="华文宋体" panose="02010600040101010101" charset="-122"/>
              <a:cs typeface="Times New Roman Regular" panose="02020603050405020304" charset="0"/>
              <a:sym typeface="+mn-ea"/>
            </a:endParaRPr>
          </a:p>
        </p:txBody>
      </p:sp>
      <mc:AlternateContent xmlns:mc="http://schemas.openxmlformats.org/markup-compatibility/2006">
        <mc:Choice xmlns:a14="http://schemas.microsoft.com/office/drawing/2010/main" Requires="a14">
          <p:sp>
            <p:nvSpPr>
              <p:cNvPr id="4" name="矩形 3"/>
              <p:cNvSpPr/>
              <p:nvPr>
                <p:custDataLst>
                  <p:tags r:id="rId2"/>
                </p:custDataLst>
              </p:nvPr>
            </p:nvSpPr>
            <p:spPr>
              <a:xfrm>
                <a:off x="588010" y="1801495"/>
                <a:ext cx="10991850" cy="65214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l"/>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定义：</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令</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S</a:t>
                </a:r>
                <a:r>
                  <a:rPr lang="en-US" altLang="zh-CN">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I</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sym typeface="+mn-ea"/>
                  </a:rPr>
                  <a:t>是任意一个子集，称之为</a:t>
                </a:r>
                <a:r>
                  <a:rPr lang="zh-CN" altLang="en-US" b="1">
                    <a:solidFill>
                      <a:schemeClr val="tx1"/>
                    </a:solidFill>
                    <a:latin typeface="Times New Roman Regular" panose="02020603050405020304" charset="0"/>
                    <a:ea typeface="华文宋体" panose="02010600040101010101" charset="-122"/>
                    <a:cs typeface="Times New Roman Regular" panose="02020603050405020304" charset="0"/>
                    <a:sym typeface="+mn-ea"/>
                  </a:rPr>
                  <a:t>支撑集（</a:t>
                </a:r>
                <a:r>
                  <a:rPr lang="en-US" altLang="zh-CN" b="1">
                    <a:solidFill>
                      <a:schemeClr val="tx1"/>
                    </a:solidFill>
                    <a:latin typeface="Times New Roman Regular" panose="02020603050405020304" charset="0"/>
                    <a:ea typeface="华文宋体" panose="02010600040101010101" charset="-122"/>
                    <a:cs typeface="Times New Roman Regular" panose="02020603050405020304" charset="0"/>
                    <a:sym typeface="+mn-ea"/>
                  </a:rPr>
                  <a:t>support</a:t>
                </a:r>
                <a:r>
                  <a:rPr lang="zh-CN" altLang="en-US" b="1">
                    <a:solidFill>
                      <a:schemeClr val="tx1"/>
                    </a:solidFill>
                    <a:latin typeface="Times New Roman Regular" panose="02020603050405020304" charset="0"/>
                    <a:ea typeface="华文宋体" panose="02010600040101010101" charset="-122"/>
                    <a:cs typeface="Times New Roman Regular" panose="02020603050405020304" charset="0"/>
                    <a:sym typeface="+mn-ea"/>
                  </a:rPr>
                  <a:t>）</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sym typeface="+mn-ea"/>
                  </a:rPr>
                  <a:t>，并定义</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sym typeface="+mn-ea"/>
                  </a:rPr>
                  <a:t>关于</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sym typeface="+mn-ea"/>
                  </a:rPr>
                  <a:t>S</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sym typeface="+mn-ea"/>
                  </a:rPr>
                  <a:t>的</a:t>
                </a:r>
                <a:r>
                  <a:rPr lang="zh-CN" altLang="en-US" b="1">
                    <a:solidFill>
                      <a:schemeClr val="tx1"/>
                    </a:solidFill>
                    <a:latin typeface="Times New Roman Regular" panose="02020603050405020304" charset="0"/>
                    <a:ea typeface="华文宋体" panose="02010600040101010101" charset="-122"/>
                    <a:cs typeface="Times New Roman Regular" panose="02020603050405020304" charset="0"/>
                    <a:sym typeface="+mn-ea"/>
                  </a:rPr>
                  <a:t>冲突集（</a:t>
                </a:r>
                <a:r>
                  <a:rPr lang="en-US" altLang="zh-CN" b="1">
                    <a:solidFill>
                      <a:schemeClr val="tx1"/>
                    </a:solidFill>
                    <a:latin typeface="Times New Roman Regular" panose="02020603050405020304" charset="0"/>
                    <a:ea typeface="华文宋体" panose="02010600040101010101" charset="-122"/>
                    <a:cs typeface="Times New Roman Regular" panose="02020603050405020304" charset="0"/>
                    <a:sym typeface="+mn-ea"/>
                  </a:rPr>
                  <a:t>conflict set</a:t>
                </a:r>
                <a:r>
                  <a:rPr lang="zh-CN" altLang="en-US" b="1">
                    <a:solidFill>
                      <a:schemeClr val="tx1"/>
                    </a:solidFill>
                    <a:latin typeface="Times New Roman Regular" panose="02020603050405020304" charset="0"/>
                    <a:ea typeface="华文宋体" panose="02010600040101010101" charset="-122"/>
                    <a:cs typeface="Times New Roman Regular" panose="02020603050405020304" charset="0"/>
                    <a:sym typeface="+mn-ea"/>
                  </a:rPr>
                  <a:t>）</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sym typeface="+mn-ea"/>
                  </a:rPr>
                  <a:t>为</a:t>
                </a:r>
                <a:endParaRPr lang="zh-CN" altLang="en-US">
                  <a:solidFill>
                    <a:schemeClr val="tx1"/>
                  </a:solidFill>
                  <a:latin typeface="Times New Roman Regular" panose="02020603050405020304" charset="0"/>
                  <a:ea typeface="华文宋体" panose="02010600040101010101" charset="-122"/>
                  <a:cs typeface="Times New Roman Regular" panose="02020603050405020304" charset="0"/>
                  <a:sym typeface="+mn-ea"/>
                </a:endParaRPr>
              </a:p>
              <a:p>
                <a:pPr indent="0" algn="ct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C</a:t>
                </a:r>
                <a:r>
                  <a:rPr lang="en-US" altLang="zh-CN" i="1" baseline="-25000"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S</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dirty="0">
                    <a:solidFill>
                      <a:schemeClr val="tx1"/>
                    </a:solidFill>
                    <a:latin typeface="Times New Roman Regular" panose="02020603050405020304" charset="0"/>
                    <a:ea typeface="宋体" pitchFamily="2" charset="-122"/>
                    <a:cs typeface="Times New Roman Regular" panose="02020603050405020304" charset="0"/>
                    <a:sym typeface="Symbol" pitchFamily="18" charset="2"/>
                  </a:rPr>
                  <a:t> </a:t>
                </a:r>
                <a:r>
                  <a:rPr lang="en-US" altLang="zh-CN" i="1" dirty="0">
                    <a:solidFill>
                      <a:schemeClr val="tx1"/>
                    </a:solidFill>
                    <a:latin typeface="Times New Roman Italic" panose="02020603050405020304" charset="0"/>
                    <a:ea typeface="宋体" pitchFamily="2" charset="-122"/>
                    <a:cs typeface="Times New Roman Italic" panose="02020603050405020304" charset="0"/>
                    <a:sym typeface="Symbol" pitchFamily="18" charset="2"/>
                  </a:rPr>
                  <a:t>S</a:t>
                </a:r>
                <a:r>
                  <a:rPr lang="en-US" altLang="zh-CN" dirty="0">
                    <a:solidFill>
                      <a:schemeClr val="tx1"/>
                    </a:solidFill>
                    <a:latin typeface="Times New Roman Regular" panose="02020603050405020304" charset="0"/>
                    <a:ea typeface="宋体" pitchFamily="2" charset="-122"/>
                    <a:cs typeface="Times New Roman Regular" panose="02020603050405020304" charset="0"/>
                    <a:sym typeface="Symbol" pitchFamily="18" charset="2"/>
                  </a:rPr>
                  <a:t> | </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dirty="0">
                    <a:solidFill>
                      <a:schemeClr val="tx1"/>
                    </a:solidFill>
                    <a:latin typeface="Times New Roman Regular" panose="02020603050405020304" charset="0"/>
                    <a:ea typeface="宋体" pitchFamily="2" charset="-122"/>
                    <a:cs typeface="Times New Roman Regular" panose="02020603050405020304" charset="0"/>
                    <a:sym typeface="Symbol" pitchFamily="18" charset="2"/>
                  </a:rPr>
                  <a:t>(</a:t>
                </a:r>
                <a:r>
                  <a:rPr lang="en-US" altLang="zh-CN" i="1" dirty="0">
                    <a:solidFill>
                      <a:schemeClr val="tx1"/>
                    </a:solidFill>
                    <a:latin typeface="Times New Roman Italic" panose="02020603050405020304" charset="0"/>
                    <a:ea typeface="宋体" pitchFamily="2" charset="-122"/>
                    <a:cs typeface="Times New Roman Italic" panose="02020603050405020304" charset="0"/>
                    <a:sym typeface="Symbol" pitchFamily="18" charset="2"/>
                  </a:rPr>
                  <a:t>D</a:t>
                </a:r>
                <a:r>
                  <a:rPr lang="en-US" altLang="zh-CN" dirty="0">
                    <a:solidFill>
                      <a:schemeClr val="tx1"/>
                    </a:solidFill>
                    <a:latin typeface="Times New Roman Regular" panose="02020603050405020304" charset="0"/>
                    <a:ea typeface="宋体" pitchFamily="2" charset="-122"/>
                    <a:cs typeface="Times New Roman Regular" panose="02020603050405020304" charset="0"/>
                    <a:sym typeface="Symbol" pitchFamily="18" charset="2"/>
                  </a:rPr>
                  <a:t>) </a:t>
                </a:r>
                <a14:m>
                  <m:oMath xmlns:m="http://schemas.openxmlformats.org/officeDocument/2006/math">
                    <m:r>
                      <a:rPr lang="en-US" altLang="zh-CN" i="1" dirty="0">
                        <a:solidFill>
                          <a:schemeClr val="tx1"/>
                        </a:solidFill>
                        <a:latin typeface="Cambria Math" panose="02040503050406030204" pitchFamily="18" charset="0"/>
                        <a:ea typeface="宋体" pitchFamily="2" charset="-122"/>
                        <a:cs typeface="DejaVu Math TeX Gyre" panose="02000503000000000000" charset="0"/>
                        <a:sym typeface="Symbol" pitchFamily="18" charset="2"/>
                      </a:rPr>
                      <m:t>≠</m:t>
                    </m:r>
                  </m:oMath>
                </a14:m>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a:t>
                </a:r>
                <a:endPar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endParaRPr>
              </a:p>
            </p:txBody>
          </p:sp>
        </mc:Choice>
        <mc:Fallback>
          <p:sp>
            <p:nvSpPr>
              <p:cNvPr id="4" name="矩形 3"/>
              <p:cNvSpPr>
                <a:spLocks noRot="1" noChangeAspect="1" noMove="1" noResize="1" noEditPoints="1" noAdjustHandles="1" noChangeArrowheads="1" noChangeShapeType="1" noTextEdit="1"/>
              </p:cNvSpPr>
              <p:nvPr>
                <p:custDataLst>
                  <p:tags r:id="rId3"/>
                </p:custDataLst>
              </p:nvPr>
            </p:nvSpPr>
            <p:spPr>
              <a:xfrm>
                <a:off x="588010" y="1801495"/>
                <a:ext cx="10991850" cy="652145"/>
              </a:xfrm>
              <a:prstGeom prst="rect">
                <a:avLst/>
              </a:prstGeom>
              <a:blipFill rotWithShape="1">
                <a:blip r:embed="rId4"/>
                <a:stretch>
                  <a:fillRect l="-58" t="-4187" r="-58" b="-974"/>
                </a:stretch>
              </a:blipFill>
            </p:spPr>
            <p:style>
              <a:lnRef idx="2">
                <a:schemeClr val="accent1">
                  <a:lumMod val="75000"/>
                </a:schemeClr>
              </a:lnRef>
              <a:fillRef idx="1">
                <a:schemeClr val="accent1"/>
              </a:fillRef>
              <a:effectRef idx="0">
                <a:srgbClr val="FFFFFF"/>
              </a:effectRef>
              <a:fontRef idx="minor">
                <a:schemeClr val="lt1"/>
              </a:fontRef>
            </p:style>
            <p:txBody>
              <a:bodyPr/>
              <a:lstStyle/>
              <a:p>
                <a:r>
                  <a:rPr lang="zh-CN" altLang="en-US">
                    <a:noFill/>
                  </a:rPr>
                  <a:t> </a:t>
                </a:r>
              </a:p>
            </p:txBody>
          </p:sp>
        </mc:Fallback>
      </mc:AlternateContent>
      <p:sp>
        <p:nvSpPr>
          <p:cNvPr id="7" name="Rectangle 3"/>
          <p:cNvSpPr>
            <a:spLocks noGrp="1"/>
          </p:cNvSpPr>
          <p:nvPr>
            <p:custDataLst>
              <p:tags r:id="rId5"/>
            </p:custDataLst>
          </p:nvPr>
        </p:nvSpPr>
        <p:spPr>
          <a:xfrm>
            <a:off x="706120" y="2537460"/>
            <a:ext cx="10700385" cy="3359150"/>
          </a:xfrm>
          <a:prstGeom prst="rect">
            <a:avLst/>
          </a:prstGeom>
        </p:spPr>
        <p:txBody>
          <a:bodyPr vert="horz" wrap="square"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1" indent="0" fontAlgn="auto">
              <a:lnSpc>
                <a:spcPct val="100000"/>
              </a:lnSpc>
              <a:spcBef>
                <a:spcPts val="0"/>
              </a:spcBef>
              <a:buNone/>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我们可以将任意一个查询</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映射到对应的</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宋体" pitchFamily="2" charset="-122"/>
                <a:cs typeface="Times New Roman Italic" panose="02020603050405020304" charset="0"/>
                <a:sym typeface="Symbol" pitchFamily="18" charset="2"/>
              </a:rPr>
              <a:t>S</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上的捆（</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bundle</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），事实上捆的计算在</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宋体" pitchFamily="2" charset="-122"/>
                <a:cs typeface="Times New Roman Italic" panose="02020603050405020304" charset="0"/>
                <a:sym typeface="Symbol" pitchFamily="18" charset="2"/>
              </a:rPr>
              <a:t>S</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比较小的时候是很容易的，因为只需要对</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宋体" pitchFamily="2" charset="-122"/>
                <a:cs typeface="Times New Roman Italic" panose="02020603050405020304" charset="0"/>
                <a:sym typeface="Symbol" pitchFamily="18" charset="2"/>
              </a:rPr>
              <a:t>S</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中的每个表格逐个验证是否满足上述定义即可</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0" lvl="1" indent="0" fontAlgn="auto">
              <a:lnSpc>
                <a:spcPct val="100000"/>
              </a:lnSpc>
              <a:spcBef>
                <a:spcPts val="0"/>
              </a:spcBef>
              <a:buNone/>
            </a:pP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0" lvl="1" indent="0" fontAlgn="auto">
              <a:lnSpc>
                <a:spcPct val="100000"/>
              </a:lnSpc>
              <a:spcBef>
                <a:spcPts val="0"/>
              </a:spcBef>
              <a:buNone/>
            </a:pPr>
            <a:r>
              <a:rPr lang="zh-CN" altLang="en-US" sz="1800" b="1" dirty="0">
                <a:latin typeface="Times New Roman Regular" panose="02020603050405020304" charset="0"/>
                <a:ea typeface="华文宋体" panose="02010600040101010101" charset="-122"/>
                <a:cs typeface="Times New Roman Regular" panose="02020603050405020304" charset="0"/>
                <a:sym typeface="+mn-ea"/>
              </a:rPr>
              <a:t>例：</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考虑支撑集</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S</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1</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2</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3</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，如右下图所示，带颜色的值表示和</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不同的地方，不难计算：</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285750" lvl="1" indent="-285750" fontAlgn="auto">
              <a:lnSpc>
                <a:spcPct val="100000"/>
              </a:lnSpc>
              <a:spcBef>
                <a:spcPts val="0"/>
              </a:spcBef>
              <a:buFont typeface="Arial" panose="020B0604020202090204" pitchFamily="34" charset="0"/>
              <a:buChar char="•"/>
            </a:pP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C</a:t>
            </a:r>
            <a:r>
              <a:rPr lang="en-US" altLang="zh-CN" sz="1800" i="1" baseline="-25000" dirty="0">
                <a:latin typeface="Times New Roman Italic" panose="02020603050405020304" charset="0"/>
                <a:ea typeface="华文宋体" panose="02010600040101010101" charset="-122"/>
                <a:cs typeface="Times New Roman Italic" panose="02020603050405020304" charset="0"/>
                <a:sym typeface="+mn-ea"/>
              </a:rPr>
              <a:t>S</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baseline="-25000" dirty="0">
                <a:latin typeface="Times New Roman" panose="02020603050405020304" pitchFamily="18" charset="0"/>
                <a:ea typeface="华文宋体" panose="02010600040101010101" charset="-122"/>
                <a:cs typeface="Times New Roman" panose="02020603050405020304" pitchFamily="18" charset="0"/>
                <a:sym typeface="+mn-ea"/>
              </a:rPr>
              <a:t>1</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2</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a:t>
            </a:r>
            <a:endParaRPr lang="en-US" altLang="zh-CN" sz="1800" dirty="0">
              <a:latin typeface="Times New Roman Regular" panose="02020603050405020304" charset="0"/>
              <a:ea typeface="华文宋体" panose="02010600040101010101" charset="-122"/>
              <a:cs typeface="Times New Roman Regular" panose="02020603050405020304" charset="0"/>
              <a:sym typeface="+mn-ea"/>
            </a:endParaRPr>
          </a:p>
          <a:p>
            <a:pPr marL="285750" lvl="1" indent="-285750" fontAlgn="auto">
              <a:lnSpc>
                <a:spcPct val="100000"/>
              </a:lnSpc>
              <a:spcBef>
                <a:spcPts val="0"/>
              </a:spcBef>
              <a:buFont typeface="Arial" panose="020B0604020202090204" pitchFamily="34" charset="0"/>
              <a:buChar char="•"/>
            </a:pP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C</a:t>
            </a:r>
            <a:r>
              <a:rPr lang="en-US" altLang="zh-CN" sz="1800" i="1" baseline="-25000" dirty="0">
                <a:latin typeface="Times New Roman Italic" panose="02020603050405020304" charset="0"/>
                <a:ea typeface="华文宋体" panose="02010600040101010101" charset="-122"/>
                <a:cs typeface="Times New Roman Italic" panose="02020603050405020304" charset="0"/>
                <a:sym typeface="+mn-ea"/>
              </a:rPr>
              <a:t>S</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baseline="-25000" dirty="0">
                <a:latin typeface="Times New Roman" panose="02020603050405020304" pitchFamily="18" charset="0"/>
                <a:ea typeface="华文宋体" panose="02010600040101010101" charset="-122"/>
                <a:cs typeface="Times New Roman" panose="02020603050405020304" pitchFamily="18" charset="0"/>
                <a:sym typeface="+mn-ea"/>
              </a:rPr>
              <a:t>3</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1</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baseline="-25000" dirty="0">
                <a:latin typeface="Times New Roman Regular" panose="02020603050405020304" charset="0"/>
                <a:ea typeface="华文宋体" panose="02010600040101010101" charset="-122"/>
                <a:cs typeface="Times New Roman Regular" panose="02020603050405020304" charset="0"/>
                <a:sym typeface="+mn-ea"/>
              </a:rPr>
              <a:t>2</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a:t>
            </a:r>
            <a:endParaRPr lang="en-US" altLang="zh-CN" sz="1800" dirty="0">
              <a:latin typeface="Times New Roman Regular" panose="02020603050405020304" charset="0"/>
              <a:ea typeface="华文宋体" panose="02010600040101010101" charset="-122"/>
              <a:cs typeface="Times New Roman Regular" panose="02020603050405020304" charset="0"/>
              <a:sym typeface="+mn-ea"/>
            </a:endParaRPr>
          </a:p>
        </p:txBody>
      </p:sp>
      <p:pic>
        <p:nvPicPr>
          <p:cNvPr id="9" name="图片 8"/>
          <p:cNvPicPr>
            <a:picLocks noChangeAspect="1"/>
          </p:cNvPicPr>
          <p:nvPr>
            <p:custDataLst>
              <p:tags r:id="rId6"/>
            </p:custDataLst>
          </p:nvPr>
        </p:nvPicPr>
        <p:blipFill>
          <a:blip r:embed="rId7"/>
          <a:stretch>
            <a:fillRect/>
          </a:stretch>
        </p:blipFill>
        <p:spPr>
          <a:xfrm>
            <a:off x="4307205" y="3864610"/>
            <a:ext cx="7272655" cy="1881505"/>
          </a:xfrm>
          <a:prstGeom prst="rect">
            <a:avLst/>
          </a:prstGeom>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06120" y="302260"/>
            <a:ext cx="4316095" cy="44386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Times New Roman Regular" panose="02020603050405020304" charset="0"/>
                <a:ea typeface="黑体" charset="0"/>
              </a:rPr>
              <a:t>查询定价无套利等价条件</a:t>
            </a:r>
            <a:endParaRPr lang="zh-CN" altLang="en-US" sz="2800" b="1">
              <a:latin typeface="Times New Roman Regular" panose="02020603050405020304" charset="0"/>
              <a:ea typeface="黑体"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
        <p:nvSpPr>
          <p:cNvPr id="3" name="文本框 2"/>
          <p:cNvSpPr txBox="1"/>
          <p:nvPr/>
        </p:nvSpPr>
        <p:spPr>
          <a:xfrm>
            <a:off x="587375" y="4262755"/>
            <a:ext cx="10873740" cy="1652270"/>
          </a:xfrm>
          <a:prstGeom prst="rect">
            <a:avLst/>
          </a:prstGeom>
          <a:noFill/>
        </p:spPr>
        <p:txBody>
          <a:bodyPr wrap="square" rtlCol="0" anchor="t">
            <a:noAutofit/>
          </a:bodyPr>
          <a:lstStyle/>
          <a:p>
            <a:pPr marL="0" lvl="1" indent="0" fontAlgn="auto">
              <a:lnSpc>
                <a:spcPct val="100000"/>
              </a:lnSpc>
              <a:spcBef>
                <a:spcPts val="0"/>
              </a:spcBef>
              <a:buNone/>
            </a:pPr>
            <a:r>
              <a:rPr lang="zh-CN" altLang="en-US" dirty="0">
                <a:latin typeface="Times New Roman Regular" panose="02020603050405020304" charset="0"/>
                <a:ea typeface="华文宋体" panose="02010600040101010101" charset="-122"/>
                <a:cs typeface="Times New Roman Regular" panose="02020603050405020304" charset="0"/>
                <a:sym typeface="+mn-ea"/>
              </a:rPr>
              <a:t>由此我们得到了一个定价函数无套利的等价条件，事实上单调、次可加性对于函数而言并非很严苛的要求，因此这个等价条件在设计定价函数时有很大的帮助。需要注意的是，这里的函数</a:t>
            </a:r>
            <a:r>
              <a:rPr lang="en-US" altLang="zh-CN" dirty="0">
                <a:latin typeface="Times New Roman Regular" panose="02020603050405020304" charset="0"/>
                <a:ea typeface="华文宋体" panose="02010600040101010101" charset="-122"/>
                <a:cs typeface="Times New Roman Regular" panose="02020603050405020304" charset="0"/>
                <a:sym typeface="+mn-ea"/>
              </a:rPr>
              <a:t> </a:t>
            </a:r>
            <a:r>
              <a:rPr lang="en-US" altLang="zh-CN" i="1" dirty="0">
                <a:latin typeface="Times New Roman Italic" panose="02020603050405020304" charset="0"/>
                <a:ea typeface="华文宋体" panose="02010600040101010101" charset="-122"/>
                <a:cs typeface="Times New Roman Italic" panose="02020603050405020304" charset="0"/>
                <a:sym typeface="+mn-ea"/>
              </a:rPr>
              <a:t>f</a:t>
            </a:r>
            <a:r>
              <a:rPr lang="en-US" altLang="zh-CN" dirty="0">
                <a:latin typeface="Times New Roman" panose="02020603050405020304" pitchFamily="18" charset="0"/>
                <a:ea typeface="华文宋体" panose="02010600040101010101" charset="-122"/>
                <a:cs typeface="Times New Roman" panose="02020603050405020304" pitchFamily="18" charset="0"/>
                <a:sym typeface="+mn-ea"/>
              </a:rPr>
              <a:t> </a:t>
            </a:r>
            <a:r>
              <a:rPr lang="zh-CN" altLang="en-US" dirty="0">
                <a:latin typeface="Times New Roman" panose="02020603050405020304" pitchFamily="18" charset="0"/>
                <a:ea typeface="华文宋体" panose="02010600040101010101" charset="-122"/>
                <a:cs typeface="Times New Roman" panose="02020603050405020304" pitchFamily="18" charset="0"/>
                <a:sym typeface="+mn-ea"/>
              </a:rPr>
              <a:t>取值于冲突集。</a:t>
            </a:r>
            <a:endParaRPr lang="zh-CN" altLang="en-US" dirty="0">
              <a:latin typeface="Times New Roman Regular" panose="02020603050405020304" charset="0"/>
              <a:ea typeface="华文宋体" panose="02010600040101010101" charset="-122"/>
              <a:cs typeface="Times New Roman Regular" panose="02020603050405020304" charset="0"/>
              <a:sym typeface="+mn-ea"/>
            </a:endParaRPr>
          </a:p>
          <a:p>
            <a:pPr marL="0" lvl="1" indent="0" fontAlgn="auto">
              <a:lnSpc>
                <a:spcPct val="100000"/>
              </a:lnSpc>
              <a:spcBef>
                <a:spcPts val="0"/>
              </a:spcBef>
              <a:buNone/>
            </a:pPr>
            <a:endParaRPr lang="zh-CN" altLang="en-US" dirty="0">
              <a:latin typeface="Times New Roman Regular" panose="02020603050405020304" charset="0"/>
              <a:ea typeface="华文仿宋" panose="02010600040101010101" charset="-122"/>
              <a:cs typeface="Times New Roman Regular" panose="02020603050405020304" charset="0"/>
              <a:sym typeface="+mn-ea"/>
            </a:endParaRPr>
          </a:p>
          <a:p>
            <a:pPr marL="0" lvl="1" indent="0" fontAlgn="auto">
              <a:lnSpc>
                <a:spcPct val="100000"/>
              </a:lnSpc>
              <a:spcBef>
                <a:spcPts val="0"/>
              </a:spcBef>
              <a:buNone/>
            </a:pPr>
            <a:r>
              <a:rPr lang="zh-CN" altLang="en-US" dirty="0">
                <a:latin typeface="Times New Roman Regular" panose="02020603050405020304" charset="0"/>
                <a:ea typeface="华文仿宋" panose="02010600040101010101" charset="-122"/>
                <a:cs typeface="Times New Roman Regular" panose="02020603050405020304" charset="0"/>
                <a:sym typeface="+mn-ea"/>
              </a:rPr>
              <a:t>注：定理证明较为复杂，见</a:t>
            </a:r>
            <a:r>
              <a:rPr lang="en-US" altLang="zh-CN" dirty="0">
                <a:latin typeface="Times New Roman Regular" panose="02020603050405020304" charset="0"/>
                <a:ea typeface="华文仿宋" panose="02010600040101010101" charset="-122"/>
                <a:cs typeface="Times New Roman Regular" panose="02020603050405020304" charset="0"/>
                <a:sym typeface="+mn-ea"/>
              </a:rPr>
              <a:t> Deep, S., &amp; Koutris, P. (2016). The Design of Arbitrage-Free Data Pricing Schemes. ArXiv, abs/1606.09376 </a:t>
            </a:r>
            <a:r>
              <a:rPr lang="zh-CN" altLang="en-US" dirty="0">
                <a:latin typeface="Times New Roman Regular" panose="02020603050405020304" charset="0"/>
                <a:ea typeface="华文仿宋" panose="02010600040101010101" charset="-122"/>
                <a:cs typeface="Times New Roman Regular" panose="02020603050405020304" charset="0"/>
                <a:sym typeface="+mn-ea"/>
              </a:rPr>
              <a:t>中的定理</a:t>
            </a:r>
            <a:r>
              <a:rPr lang="en-US" altLang="zh-CN" dirty="0">
                <a:latin typeface="Times New Roman Regular" panose="02020603050405020304" charset="0"/>
                <a:ea typeface="华文仿宋" panose="02010600040101010101" charset="-122"/>
                <a:cs typeface="Times New Roman Regular" panose="02020603050405020304" charset="0"/>
                <a:sym typeface="+mn-ea"/>
              </a:rPr>
              <a:t> 3.8</a:t>
            </a:r>
            <a:endParaRPr lang="en-US" altLang="zh-CN" dirty="0">
              <a:latin typeface="Times New Roman Regular" panose="02020603050405020304" charset="0"/>
              <a:ea typeface="华文仿宋" panose="02010600040101010101" charset="-122"/>
              <a:cs typeface="Times New Roman Regular" panose="02020603050405020304" charset="0"/>
              <a:sym typeface="+mn-ea"/>
            </a:endParaRPr>
          </a:p>
        </p:txBody>
      </p:sp>
      <mc:AlternateContent xmlns:mc="http://schemas.openxmlformats.org/markup-compatibility/2006">
        <mc:Choice xmlns:a14="http://schemas.microsoft.com/office/drawing/2010/main" Requires="a14">
          <p:sp>
            <p:nvSpPr>
              <p:cNvPr id="4" name="矩形 3"/>
              <p:cNvSpPr/>
              <p:nvPr>
                <p:custDataLst>
                  <p:tags r:id="rId1"/>
                </p:custDataLst>
              </p:nvPr>
            </p:nvSpPr>
            <p:spPr>
              <a:xfrm>
                <a:off x="587375" y="1542415"/>
                <a:ext cx="10991850" cy="98234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l"/>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定义：对于一个集合函数</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f</a:t>
                </a:r>
                <a:r>
                  <a:rPr lang="en-US" altLang="zh-CN">
                    <a:solidFill>
                      <a:schemeClr val="tx1"/>
                    </a:solidFill>
                    <a:latin typeface="Times New Roman" panose="02020603050405020304" pitchFamily="18" charset="0"/>
                    <a:ea typeface="华文宋体" panose="02010600040101010101" charset="-122"/>
                    <a:cs typeface="Times New Roman" panose="02020603050405020304" pitchFamily="18" charset="0"/>
                  </a:rPr>
                  <a:t> </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2</a:t>
                </a:r>
                <a:r>
                  <a:rPr lang="en-US" altLang="zh-CN" i="1" baseline="30000">
                    <a:solidFill>
                      <a:schemeClr val="tx1"/>
                    </a:solidFill>
                    <a:latin typeface="Times New Roman Italic" panose="02020603050405020304" charset="0"/>
                    <a:ea typeface="华文宋体" panose="02010600040101010101" charset="-122"/>
                    <a:cs typeface="Times New Roman Italic" panose="02020603050405020304" charset="0"/>
                  </a:rPr>
                  <a:t>S</a:t>
                </a:r>
                <a14:m>
                  <m:oMath xmlns:m="http://schemas.openxmlformats.org/officeDocument/2006/math">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m:t>
                    </m:r>
                  </m:oMath>
                </a14:m>
                <a:r>
                  <a:rPr lang="en-US" altLang="zh-CN" b="1">
                    <a:solidFill>
                      <a:schemeClr val="tx1"/>
                    </a:solidFill>
                    <a:latin typeface="Times New Roman Bold" panose="02020603050405020304" charset="0"/>
                    <a:ea typeface="华文宋体" panose="02010600040101010101" charset="-122"/>
                    <a:cs typeface="Times New Roman Bold" panose="02020603050405020304" charset="0"/>
                  </a:rPr>
                  <a:t>R</a:t>
                </a:r>
                <a:r>
                  <a:rPr lang="en-US" altLang="zh-CN" baseline="30000">
                    <a:solidFill>
                      <a:schemeClr val="tx1"/>
                    </a:solidFill>
                    <a:latin typeface="Times New Roman Regular" panose="02020603050405020304" charset="0"/>
                    <a:ea typeface="华文宋体" panose="02010600040101010101" charset="-122"/>
                    <a:cs typeface="Times New Roman Regular" panose="02020603050405020304" charset="0"/>
                  </a:rPr>
                  <a:t>+</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，即将</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S</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的一个子集映射到正实数的函数，我们称函数</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f</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是满足</a:t>
                </a:r>
                <a:endParaRPr lang="zh-CN" altLang="en-US">
                  <a:solidFill>
                    <a:schemeClr val="tx1"/>
                  </a:solidFill>
                  <a:latin typeface="Times New Roman Regular" panose="02020603050405020304" charset="0"/>
                  <a:ea typeface="华文宋体" panose="02010600040101010101" charset="-122"/>
                  <a:cs typeface="Times New Roman Regular" panose="02020603050405020304" charset="0"/>
                </a:endParaRPr>
              </a:p>
              <a:p>
                <a:pPr marL="742950" lvl="1" indent="-285750" algn="l">
                  <a:buFont typeface="Arial" panose="020B0604020202090204" pitchFamily="34" charset="0"/>
                  <a:buChar char="•"/>
                </a:pPr>
                <a:r>
                  <a:rPr lang="zh-CN" altLang="en-US" b="1">
                    <a:solidFill>
                      <a:schemeClr val="tx1"/>
                    </a:solidFill>
                    <a:latin typeface="Times New Roman Regular" panose="02020603050405020304" charset="0"/>
                    <a:ea typeface="华文宋体" panose="02010600040101010101" charset="-122"/>
                    <a:cs typeface="Times New Roman Regular" panose="02020603050405020304" charset="0"/>
                  </a:rPr>
                  <a:t>单调性（</a:t>
                </a:r>
                <a:r>
                  <a:rPr lang="en-US" altLang="zh-CN" b="1">
                    <a:solidFill>
                      <a:schemeClr val="tx1"/>
                    </a:solidFill>
                    <a:latin typeface="Times New Roman Regular" panose="02020603050405020304" charset="0"/>
                    <a:ea typeface="华文宋体" panose="02010600040101010101" charset="-122"/>
                    <a:cs typeface="Times New Roman Regular" panose="02020603050405020304" charset="0"/>
                  </a:rPr>
                  <a:t>monotone</a:t>
                </a:r>
                <a:r>
                  <a:rPr lang="zh-CN" altLang="en-US" b="1">
                    <a:solidFill>
                      <a:schemeClr val="tx1"/>
                    </a:solidFill>
                    <a:latin typeface="Times New Roman Regular" panose="02020603050405020304" charset="0"/>
                    <a:ea typeface="华文宋体" panose="02010600040101010101" charset="-122"/>
                    <a:cs typeface="Times New Roman Regular" panose="02020603050405020304" charset="0"/>
                  </a:rPr>
                  <a:t>）</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的，如果对于任意的</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A</a:t>
                </a:r>
                <a:r>
                  <a:rPr lang="en-US" altLang="zh-CN">
                    <a:solidFill>
                      <a:schemeClr val="tx1"/>
                    </a:solidFill>
                    <a:latin typeface="Times New Roman" panose="02020603050405020304" pitchFamily="18" charset="0"/>
                    <a:ea typeface="华文宋体" panose="02010600040101010101" charset="-122"/>
                    <a:cs typeface="Times New Roman" panose="02020603050405020304" pitchFamily="18" charset="0"/>
                  </a:rPr>
                  <a:t> ⊆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B</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，都有</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f</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A</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14:m>
                  <m:oMath xmlns:m="http://schemas.openxmlformats.org/officeDocument/2006/math">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m:t>
                    </m:r>
                  </m:oMath>
                </a14:m>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f</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B</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a:t>
                </a:r>
                <a:endParaRPr lang="en-US" altLang="zh-CN">
                  <a:solidFill>
                    <a:schemeClr val="tx1"/>
                  </a:solidFill>
                  <a:latin typeface="Times New Roman Regular" panose="02020603050405020304" charset="0"/>
                  <a:ea typeface="华文宋体" panose="02010600040101010101" charset="-122"/>
                  <a:cs typeface="Times New Roman Regular" panose="02020603050405020304" charset="0"/>
                </a:endParaRPr>
              </a:p>
              <a:p>
                <a:pPr marL="742950" lvl="1" indent="-285750" algn="l">
                  <a:buFont typeface="Arial" panose="020B0604020202090204" pitchFamily="34" charset="0"/>
                  <a:buChar char="•"/>
                </a:pPr>
                <a:r>
                  <a:rPr lang="zh-CN" altLang="en-US" b="1">
                    <a:solidFill>
                      <a:schemeClr val="tx1"/>
                    </a:solidFill>
                    <a:latin typeface="Times New Roman Regular" panose="02020603050405020304" charset="0"/>
                    <a:ea typeface="华文宋体" panose="02010600040101010101" charset="-122"/>
                    <a:cs typeface="Times New Roman Regular" panose="02020603050405020304" charset="0"/>
                  </a:rPr>
                  <a:t>次可加性（</a:t>
                </a:r>
                <a:r>
                  <a:rPr lang="en-US" altLang="zh-CN" b="1">
                    <a:solidFill>
                      <a:schemeClr val="tx1"/>
                    </a:solidFill>
                    <a:latin typeface="Times New Roman Regular" panose="02020603050405020304" charset="0"/>
                    <a:ea typeface="华文宋体" panose="02010600040101010101" charset="-122"/>
                    <a:cs typeface="Times New Roman Regular" panose="02020603050405020304" charset="0"/>
                  </a:rPr>
                  <a:t>subadditive</a:t>
                </a:r>
                <a:r>
                  <a:rPr lang="zh-CN" altLang="en-US" b="1">
                    <a:solidFill>
                      <a:schemeClr val="tx1"/>
                    </a:solidFill>
                    <a:latin typeface="Times New Roman Regular" panose="02020603050405020304" charset="0"/>
                    <a:ea typeface="华文宋体" panose="02010600040101010101" charset="-122"/>
                    <a:cs typeface="Times New Roman Regular" panose="02020603050405020304" charset="0"/>
                  </a:rPr>
                  <a:t>）</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的，如果对于任意的集合</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A</a:t>
                </a:r>
                <a:r>
                  <a:rPr lang="en-US" altLang="zh-CN">
                    <a:solidFill>
                      <a:schemeClr val="tx1"/>
                    </a:solidFill>
                    <a:latin typeface="Times New Roman Italic" panose="02020603050405020304" charset="0"/>
                    <a:ea typeface="华文宋体" panose="02010600040101010101" charset="-122"/>
                    <a:cs typeface="Times New Roman Italic" panose="02020603050405020304" charset="0"/>
                  </a:rPr>
                  <a:t> </a:t>
                </a:r>
                <a:r>
                  <a:rPr lang="zh-CN" altLang="en-US">
                    <a:solidFill>
                      <a:schemeClr val="tx1"/>
                    </a:solidFill>
                    <a:latin typeface="Times New Roman Italic" panose="02020603050405020304" charset="0"/>
                    <a:ea typeface="华文宋体" panose="02010600040101010101" charset="-122"/>
                    <a:cs typeface="Times New Roman Italic" panose="02020603050405020304" charset="0"/>
                  </a:rPr>
                  <a:t>和</a:t>
                </a:r>
                <a:r>
                  <a:rPr lang="en-US" altLang="zh-CN">
                    <a:solidFill>
                      <a:schemeClr val="tx1"/>
                    </a:solidFill>
                    <a:latin typeface="Times New Roman Italic" panose="02020603050405020304" charset="0"/>
                    <a:ea typeface="华文宋体" panose="02010600040101010101" charset="-122"/>
                    <a:cs typeface="Times New Roman Italic" panose="02020603050405020304"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B</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，都有</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f</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A</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14:m>
                  <m:oMath xmlns:m="http://schemas.openxmlformats.org/officeDocument/2006/math">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m:t>
                    </m:r>
                  </m:oMath>
                </a14:m>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B</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14:m>
                  <m:oMath xmlns:m="http://schemas.openxmlformats.org/officeDocument/2006/math">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m:t>
                    </m:r>
                  </m:oMath>
                </a14:m>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f</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A</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f</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B</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a:t>
                </a:r>
                <a:endParaRPr lang="en-US" altLang="zh-CN">
                  <a:solidFill>
                    <a:schemeClr val="tx1"/>
                  </a:solidFill>
                  <a:latin typeface="Times New Roman Regular" panose="02020603050405020304" charset="0"/>
                  <a:ea typeface="华文宋体" panose="02010600040101010101" charset="-122"/>
                  <a:cs typeface="Times New Roman Regular" panose="02020603050405020304" charset="0"/>
                </a:endParaRPr>
              </a:p>
            </p:txBody>
          </p:sp>
        </mc:Choice>
        <mc:Fallback>
          <p:sp>
            <p:nvSpPr>
              <p:cNvPr id="4" name="矩形 3"/>
              <p:cNvSpPr>
                <a:spLocks noRot="1" noChangeAspect="1" noMove="1" noResize="1" noEditPoints="1" noAdjustHandles="1" noChangeArrowheads="1" noChangeShapeType="1" noTextEdit="1"/>
              </p:cNvSpPr>
              <p:nvPr>
                <p:custDataLst>
                  <p:tags r:id="rId2"/>
                </p:custDataLst>
              </p:nvPr>
            </p:nvSpPr>
            <p:spPr>
              <a:xfrm>
                <a:off x="587375" y="1542415"/>
                <a:ext cx="10991850" cy="982345"/>
              </a:xfrm>
              <a:prstGeom prst="rect">
                <a:avLst/>
              </a:prstGeom>
              <a:blipFill rotWithShape="1">
                <a:blip r:embed="rId3"/>
                <a:stretch>
                  <a:fillRect l="-58" t="-4783" r="-58" b="-646"/>
                </a:stretch>
              </a:blipFill>
            </p:spPr>
            <p:style>
              <a:lnRef idx="2">
                <a:schemeClr val="accent1">
                  <a:lumMod val="75000"/>
                </a:schemeClr>
              </a:lnRef>
              <a:fillRef idx="1">
                <a:schemeClr val="accent1"/>
              </a:fillRef>
              <a:effectRef idx="0">
                <a:srgbClr val="FFFFFF"/>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矩形 7"/>
              <p:cNvSpPr/>
              <p:nvPr>
                <p:custDataLst>
                  <p:tags r:id="rId4"/>
                </p:custDataLst>
              </p:nvPr>
            </p:nvSpPr>
            <p:spPr>
              <a:xfrm>
                <a:off x="587375" y="3032125"/>
                <a:ext cx="10991850" cy="79438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l"/>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定理：</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令</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S</a:t>
                </a:r>
                <a:r>
                  <a:rPr lang="en-US" altLang="zh-CN">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I</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sym typeface="+mn-ea"/>
                  </a:rPr>
                  <a:t>，并令</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f</a:t>
                </a:r>
                <a:r>
                  <a:rPr lang="en-US" altLang="zh-CN">
                    <a:solidFill>
                      <a:schemeClr val="tx1"/>
                    </a:solidFill>
                    <a:latin typeface="Times New Roman" panose="02020603050405020304" pitchFamily="18" charset="0"/>
                    <a:ea typeface="华文宋体" panose="02010600040101010101" charset="-122"/>
                    <a:cs typeface="Times New Roman" panose="02020603050405020304" pitchFamily="18" charset="0"/>
                  </a:rPr>
                  <a:t> </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2</a:t>
                </a:r>
                <a:r>
                  <a:rPr lang="en-US" altLang="zh-CN" i="1" baseline="30000">
                    <a:solidFill>
                      <a:schemeClr val="tx1"/>
                    </a:solidFill>
                    <a:latin typeface="Times New Roman Italic" panose="02020603050405020304" charset="0"/>
                    <a:ea typeface="华文宋体" panose="02010600040101010101" charset="-122"/>
                    <a:cs typeface="Times New Roman Italic" panose="02020603050405020304" charset="0"/>
                  </a:rPr>
                  <a:t>S</a:t>
                </a:r>
                <a14:m>
                  <m:oMath xmlns:m="http://schemas.openxmlformats.org/officeDocument/2006/math">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m:t>
                    </m:r>
                  </m:oMath>
                </a14:m>
                <a:r>
                  <a:rPr lang="en-US" altLang="zh-CN" b="1">
                    <a:solidFill>
                      <a:schemeClr val="tx1"/>
                    </a:solidFill>
                    <a:latin typeface="Times New Roman Bold" panose="02020603050405020304" charset="0"/>
                    <a:ea typeface="华文宋体" panose="02010600040101010101" charset="-122"/>
                    <a:cs typeface="Times New Roman Bold" panose="02020603050405020304" charset="0"/>
                  </a:rPr>
                  <a:t>R</a:t>
                </a:r>
                <a:r>
                  <a:rPr lang="en-US" altLang="zh-CN" baseline="30000">
                    <a:solidFill>
                      <a:schemeClr val="tx1"/>
                    </a:solidFill>
                    <a:latin typeface="Times New Roman Regular" panose="02020603050405020304" charset="0"/>
                    <a:ea typeface="华文宋体" panose="02010600040101010101" charset="-122"/>
                    <a:cs typeface="Times New Roman Regular" panose="02020603050405020304" charset="0"/>
                  </a:rPr>
                  <a:t>+</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是一个集合函数，则定价函数</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p</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f</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C</a:t>
                </a:r>
                <a:r>
                  <a:rPr lang="en-US" altLang="zh-CN" i="1" baseline="-25000"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S</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a:t>
                </a:r>
                <a:r>
                  <a:rPr lang="en-US" altLang="zh-CN" b="1" i="1" dirty="0">
                    <a:solidFill>
                      <a:schemeClr val="tx1"/>
                    </a:solidFill>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D</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zh-CN" altLang="en-US"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是无套利的，当且仅当函数</a:t>
                </a:r>
                <a:r>
                  <a:rPr lang="en-US" altLang="zh-CN" dirty="0">
                    <a:solidFill>
                      <a:schemeClr val="tx1"/>
                    </a:solidFill>
                    <a:latin typeface="Times New Roman Regular" panose="02020603050405020304" charset="0"/>
                    <a:ea typeface="华文宋体" panose="02010600040101010101" charset="-122"/>
                    <a:cs typeface="Times New Roman Regular" panose="02020603050405020304" charset="0"/>
                    <a:sym typeface="+mn-ea"/>
                  </a:rPr>
                  <a:t> </a:t>
                </a:r>
                <a:r>
                  <a:rPr lang="en-US" altLang="zh-CN" i="1" dirty="0">
                    <a:solidFill>
                      <a:schemeClr val="tx1"/>
                    </a:solidFill>
                    <a:latin typeface="Times New Roman Italic" panose="02020603050405020304" charset="0"/>
                    <a:ea typeface="华文宋体" panose="02010600040101010101" charset="-122"/>
                    <a:cs typeface="Times New Roman Italic" panose="02020603050405020304" charset="0"/>
                    <a:sym typeface="+mn-ea"/>
                  </a:rPr>
                  <a:t>f</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 </a:t>
                </a:r>
                <a:r>
                  <a:rPr lang="zh-CN" altLang="en-US"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是单调、次可加的</a:t>
                </a:r>
                <a:r>
                  <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rPr>
                  <a:t>.</a:t>
                </a:r>
                <a:endParaRPr lang="en-US" altLang="zh-CN" dirty="0">
                  <a:solidFill>
                    <a:schemeClr val="tx1"/>
                  </a:solidFill>
                  <a:latin typeface="Times New Roman" panose="02020603050405020304" pitchFamily="18" charset="0"/>
                  <a:ea typeface="华文宋体" panose="02010600040101010101" charset="-122"/>
                  <a:cs typeface="Times New Roman" panose="02020603050405020304" pitchFamily="18" charset="0"/>
                  <a:sym typeface="+mn-ea"/>
                </a:endParaRPr>
              </a:p>
            </p:txBody>
          </p:sp>
        </mc:Choice>
        <mc:Fallback>
          <p:sp>
            <p:nvSpPr>
              <p:cNvPr id="8" name="矩形 7"/>
              <p:cNvSpPr>
                <a:spLocks noRot="1" noChangeAspect="1" noMove="1" noResize="1" noEditPoints="1" noAdjustHandles="1" noChangeArrowheads="1" noChangeShapeType="1" noTextEdit="1"/>
              </p:cNvSpPr>
              <p:nvPr>
                <p:custDataLst>
                  <p:tags r:id="rId5"/>
                </p:custDataLst>
              </p:nvPr>
            </p:nvSpPr>
            <p:spPr>
              <a:xfrm>
                <a:off x="587375" y="3032125"/>
                <a:ext cx="10991850" cy="794385"/>
              </a:xfrm>
              <a:prstGeom prst="rect">
                <a:avLst/>
              </a:prstGeom>
              <a:blipFill rotWithShape="1">
                <a:blip r:embed="rId6"/>
                <a:stretch>
                  <a:fillRect l="-58" t="-799" r="-58" b="-799"/>
                </a:stretch>
              </a:blipFill>
            </p:spPr>
            <p:style>
              <a:lnRef idx="2">
                <a:schemeClr val="accent1">
                  <a:lumMod val="75000"/>
                </a:schemeClr>
              </a:lnRef>
              <a:fillRef idx="1">
                <a:schemeClr val="accent1"/>
              </a:fillRef>
              <a:effectRef idx="0">
                <a:srgbClr val="FFFFFF"/>
              </a:effectRef>
              <a:fontRef idx="minor">
                <a:schemeClr val="lt1"/>
              </a:fontRef>
            </p:style>
            <p:txBody>
              <a:bodyPr/>
              <a:lstStyle/>
              <a:p>
                <a:r>
                  <a:rPr lang="zh-CN" altLang="en-US">
                    <a:noFill/>
                  </a:rPr>
                  <a:t> </a:t>
                </a:r>
              </a:p>
            </p:txBody>
          </p:sp>
        </mc:Fallback>
      </mc:AlternateContent>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06120" y="302260"/>
            <a:ext cx="3539490" cy="44386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Times New Roman Regular" panose="02020603050405020304" charset="0"/>
                <a:ea typeface="黑体" charset="0"/>
              </a:rPr>
              <a:t>查询定价最大化利润</a:t>
            </a:r>
            <a:endParaRPr lang="zh-CN" altLang="en-US" sz="2800" b="1">
              <a:latin typeface="Times New Roman Regular" panose="02020603050405020304" charset="0"/>
              <a:ea typeface="黑体"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mc:AlternateContent xmlns:mc="http://schemas.openxmlformats.org/markup-compatibility/2006">
        <mc:Choice xmlns:a14="http://schemas.microsoft.com/office/drawing/2010/main" Requires="a14">
          <p:sp>
            <p:nvSpPr>
              <p:cNvPr id="13315" name="Rectangle 3"/>
              <p:cNvSpPr>
                <a:spLocks noGrp="1"/>
              </p:cNvSpPr>
              <p:nvPr>
                <p:ph idx="1"/>
                <p:custDataLst>
                  <p:tags r:id="rId1"/>
                </p:custDataLst>
              </p:nvPr>
            </p:nvSpPr>
            <p:spPr>
              <a:xfrm>
                <a:off x="706120" y="1212215"/>
                <a:ext cx="10700385" cy="4855845"/>
              </a:xfrm>
            </p:spPr>
            <p:txBody>
              <a:bodyPr vert="horz" wrap="square" lIns="91440" tIns="45720" rIns="91440" bIns="45720" anchor="t" anchorCtr="0"/>
              <a:lstStyle/>
              <a:p>
                <a:pPr marL="0" lvl="1" indent="0" fontAlgn="auto">
                  <a:lnSpc>
                    <a:spcPct val="150000"/>
                  </a:lnSpc>
                  <a:spcBef>
                    <a:spcPts val="0"/>
                  </a:spcBef>
                  <a:buNone/>
                </a:pPr>
                <a:r>
                  <a:rPr lang="zh-CN" altLang="en-US" sz="2000" b="1" dirty="0">
                    <a:latin typeface="Times New Roman Regular" panose="02020603050405020304" charset="0"/>
                    <a:ea typeface="华文宋体" panose="02010600040101010101" charset="-122"/>
                    <a:cs typeface="Times New Roman Regular" panose="02020603050405020304" charset="0"/>
                    <a:sym typeface="+mn-ea"/>
                  </a:rPr>
                  <a:t>为了实现最大化利润，我们要对买家的行动给出一定的假设</a:t>
                </a:r>
                <a:endParaRPr lang="zh-CN" altLang="en-US" sz="2000" dirty="0">
                  <a:latin typeface="Times New Roman Regular" panose="02020603050405020304" charset="0"/>
                  <a:ea typeface="华文宋体" panose="02010600040101010101" charset="-122"/>
                  <a:cs typeface="Times New Roman Regular" panose="02020603050405020304" charset="0"/>
                  <a:sym typeface="+mn-ea"/>
                </a:endParaRPr>
              </a:p>
              <a:p>
                <a:pPr marL="228600" lvl="2" indent="0" fontAlgn="auto">
                  <a:lnSpc>
                    <a:spcPct val="150000"/>
                  </a:lnSpc>
                  <a:spcBef>
                    <a:spcPts val="0"/>
                  </a:spcBef>
                  <a:buNone/>
                </a:pP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1.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我们假设每个买家只购买一组查询</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 </a:t>
                </a:r>
                <a:r>
                  <a:rPr lang="zh-CN" altLang="en-US" sz="1800" dirty="0">
                    <a:latin typeface="Times New Roman" panose="02020603050405020304" pitchFamily="18" charset="0"/>
                    <a:ea typeface="华文宋体" panose="02010600040101010101" charset="-122"/>
                    <a:cs typeface="Times New Roman" panose="02020603050405020304" pitchFamily="18" charset="0"/>
                    <a:sym typeface="+mn-ea"/>
                  </a:rPr>
                  <a:t>的查询结果</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，现实中一个买家查询多次可以视为多个不同买家</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228600" lvl="2" indent="0" fontAlgn="auto">
                  <a:lnSpc>
                    <a:spcPct val="150000"/>
                  </a:lnSpc>
                  <a:spcBef>
                    <a:spcPts val="0"/>
                  </a:spcBef>
                  <a:buNone/>
                </a:pP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2.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买家只有当</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p</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baseline="-25000" dirty="0">
                    <a:latin typeface="Times New Roman" panose="02020603050405020304" pitchFamily="18" charset="0"/>
                    <a:ea typeface="华文宋体" panose="02010600040101010101" charset="-122"/>
                    <a:cs typeface="Times New Roman" panose="02020603050405020304" pitchFamily="18" charset="0"/>
                    <a:sym typeface="+mn-ea"/>
                  </a:rPr>
                  <a:t>1</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 </a:t>
                </a:r>
                <a14:m>
                  <m:oMath xmlns:m="http://schemas.openxmlformats.org/officeDocument/2006/math">
                    <m:r>
                      <a:rPr lang="en-US" altLang="zh-CN" sz="1800" i="1" dirty="0">
                        <a:latin typeface="Cambria Math" panose="02040503050406030204" pitchFamily="18" charset="0"/>
                        <a:ea typeface="华文宋体" panose="02010600040101010101" charset="-122"/>
                        <a:cs typeface="DejaVu Math TeX Gyre" panose="02000503000000000000" charset="0"/>
                        <a:sym typeface="+mn-ea"/>
                      </a:rPr>
                      <m:t>≤</m:t>
                    </m:r>
                  </m:oMath>
                </a14:m>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v</a:t>
                </a:r>
                <a:r>
                  <a:rPr lang="en-US" altLang="zh-CN" sz="1800" b="1" i="1" baseline="-25000"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 </a:t>
                </a:r>
                <a:r>
                  <a:rPr lang="zh-CN" altLang="en-US" sz="1800" dirty="0">
                    <a:latin typeface="Times New Roman" panose="02020603050405020304" pitchFamily="18" charset="0"/>
                    <a:ea typeface="华文宋体" panose="02010600040101010101" charset="-122"/>
                    <a:cs typeface="Times New Roman" panose="02020603050405020304" pitchFamily="18" charset="0"/>
                    <a:sym typeface="+mn-ea"/>
                  </a:rPr>
                  <a:t>时才会购买，其中</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v</a:t>
                </a:r>
                <a:r>
                  <a:rPr lang="en-US" altLang="zh-CN" sz="1800" b="1" i="1" baseline="-25000"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 </a:t>
                </a:r>
                <a:r>
                  <a:rPr lang="zh-CN" altLang="en-US" sz="1800" dirty="0">
                    <a:latin typeface="Times New Roman" panose="02020603050405020304" pitchFamily="18" charset="0"/>
                    <a:ea typeface="华文宋体" panose="02010600040101010101" charset="-122"/>
                    <a:cs typeface="Times New Roman" panose="02020603050405020304" pitchFamily="18" charset="0"/>
                    <a:sym typeface="+mn-ea"/>
                  </a:rPr>
                  <a:t>是买家对</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 </a:t>
                </a:r>
                <a:r>
                  <a:rPr lang="zh-CN" altLang="en-US" sz="1800" dirty="0">
                    <a:latin typeface="Times New Roman" panose="02020603050405020304" pitchFamily="18" charset="0"/>
                    <a:ea typeface="华文宋体" panose="02010600040101010101" charset="-122"/>
                    <a:cs typeface="Times New Roman" panose="02020603050405020304" pitchFamily="18" charset="0"/>
                    <a:sym typeface="+mn-ea"/>
                  </a:rPr>
                  <a:t>的估值，即</a:t>
                </a:r>
                <a:r>
                  <a:rPr lang="zh-CN" altLang="en-US" sz="1800" dirty="0">
                    <a:solidFill>
                      <a:srgbClr val="C00000"/>
                    </a:solidFill>
                    <a:latin typeface="Times New Roman" panose="02020603050405020304" pitchFamily="18" charset="0"/>
                    <a:ea typeface="华文宋体" panose="02010600040101010101" charset="-122"/>
                    <a:cs typeface="Times New Roman" panose="02020603050405020304" pitchFamily="18" charset="0"/>
                    <a:sym typeface="+mn-ea"/>
                  </a:rPr>
                  <a:t>价格要小于等于估值才购买</a:t>
                </a:r>
                <a:endParaRPr lang="zh-CN" altLang="en-US" sz="1800" dirty="0">
                  <a:latin typeface="Times New Roman" panose="02020603050405020304" pitchFamily="18" charset="0"/>
                  <a:ea typeface="华文宋体" panose="02010600040101010101" charset="-122"/>
                  <a:cs typeface="Times New Roman" panose="02020603050405020304" pitchFamily="18" charset="0"/>
                  <a:sym typeface="+mn-ea"/>
                </a:endParaRPr>
              </a:p>
              <a:p>
                <a:pPr marL="228600" lvl="2" indent="0" fontAlgn="auto">
                  <a:lnSpc>
                    <a:spcPct val="150000"/>
                  </a:lnSpc>
                  <a:spcBef>
                    <a:spcPts val="0"/>
                  </a:spcBef>
                  <a:buNone/>
                </a:pP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3.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假设市场是完全信息的，即卖家知道买家的心理价位，这可以通过</a:t>
                </a:r>
                <a:r>
                  <a:rPr lang="zh-CN" altLang="en-US"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市场调研</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得到</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228600" lvl="2" indent="0" fontAlgn="auto">
                  <a:lnSpc>
                    <a:spcPct val="150000"/>
                  </a:lnSpc>
                  <a:spcBef>
                    <a:spcPts val="0"/>
                  </a:spcBef>
                  <a:buNone/>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注：简化模型的假设是研究经济学问题的重要基础，否则模型参数过多很难求解与分析</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0" lvl="1" indent="0" fontAlgn="auto">
                  <a:lnSpc>
                    <a:spcPct val="150000"/>
                  </a:lnSpc>
                  <a:spcBef>
                    <a:spcPts val="0"/>
                  </a:spcBef>
                  <a:buNone/>
                </a:pPr>
                <a:endParaRPr lang="zh-CN" altLang="en-US" sz="2000" dirty="0">
                  <a:latin typeface="Times New Roman Regular" panose="02020603050405020304" charset="0"/>
                  <a:ea typeface="华文宋体" panose="02010600040101010101" charset="-122"/>
                  <a:cs typeface="Times New Roman Regular" panose="02020603050405020304" charset="0"/>
                  <a:sym typeface="+mn-ea"/>
                </a:endParaRPr>
              </a:p>
              <a:p>
                <a:pPr marL="0" lvl="1" indent="0" fontAlgn="auto">
                  <a:lnSpc>
                    <a:spcPct val="150000"/>
                  </a:lnSpc>
                  <a:spcBef>
                    <a:spcPts val="0"/>
                  </a:spcBef>
                  <a:buNone/>
                </a:pPr>
                <a:r>
                  <a:rPr lang="zh-CN" altLang="en-US" sz="2000" b="1" dirty="0">
                    <a:latin typeface="Times New Roman Regular" panose="02020603050405020304" charset="0"/>
                    <a:ea typeface="华文宋体" panose="02010600040101010101" charset="-122"/>
                    <a:cs typeface="Times New Roman Regular" panose="02020603050405020304" charset="0"/>
                    <a:sym typeface="+mn-ea"/>
                  </a:rPr>
                  <a:t>现在的问题转化为：在已知所有可能购买查询产品的买家及其估值后，如何利用这一信息，最大化利润，同时满足前面的无套利条件</a:t>
                </a:r>
                <a:endParaRPr lang="zh-CN" altLang="en-US" sz="2000" dirty="0">
                  <a:latin typeface="Times New Roman Regular" panose="02020603050405020304" charset="0"/>
                  <a:ea typeface="华文宋体" panose="02010600040101010101" charset="-122"/>
                  <a:cs typeface="Times New Roman Regular" panose="02020603050405020304" charset="0"/>
                  <a:sym typeface="+mn-ea"/>
                </a:endParaRPr>
              </a:p>
              <a:p>
                <a:pPr marL="457200" lvl="2" fontAlgn="auto">
                  <a:lnSpc>
                    <a:spcPct val="150000"/>
                  </a:lnSpc>
                  <a:spcBef>
                    <a:spcPts val="0"/>
                  </a:spcBef>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这里我们假设市场调研的买家就是所有可能购买的买家，这也是</a:t>
                </a:r>
                <a:r>
                  <a:rPr lang="zh-CN" altLang="en-US" sz="1800" dirty="0">
                    <a:solidFill>
                      <a:srgbClr val="C00000"/>
                    </a:solidFill>
                    <a:latin typeface="Times New Roman Regular" panose="02020603050405020304" charset="0"/>
                    <a:ea typeface="华文宋体" panose="02010600040101010101" charset="-122"/>
                    <a:cs typeface="Times New Roman Regular" panose="02020603050405020304" charset="0"/>
                    <a:sym typeface="+mn-ea"/>
                  </a:rPr>
                  <a:t>一种经典的简化方式</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457200" lvl="2" fontAlgn="auto">
                  <a:lnSpc>
                    <a:spcPct val="150000"/>
                  </a:lnSpc>
                  <a:spcBef>
                    <a:spcPts val="0"/>
                  </a:spcBef>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当然数据量很大时可以尝试拟合曲线解决</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457200" lvl="2" fontAlgn="auto">
                  <a:lnSpc>
                    <a:spcPct val="150000"/>
                  </a:lnSpc>
                  <a:spcBef>
                    <a:spcPts val="0"/>
                  </a:spcBef>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为了接下来讨论方便，我们假设有</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m</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个买家，每个买家</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i</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希望购买查询</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Q</a:t>
                </a:r>
                <a:r>
                  <a:rPr lang="en-US" altLang="zh-CN" sz="1800" i="1" baseline="-25000" dirty="0">
                    <a:latin typeface="Times New Roman Italic" panose="02020603050405020304" charset="0"/>
                    <a:ea typeface="华文宋体" panose="02010600040101010101" charset="-122"/>
                    <a:cs typeface="Times New Roman Italic" panose="02020603050405020304" charset="0"/>
                    <a:sym typeface="+mn-ea"/>
                  </a:rPr>
                  <a:t>i</a:t>
                </a:r>
                <a:endParaRPr lang="en-US" altLang="zh-CN" sz="1800" i="1" baseline="-25000" dirty="0">
                  <a:latin typeface="Times New Roman Italic" panose="02020603050405020304" charset="0"/>
                  <a:ea typeface="华文宋体" panose="02010600040101010101" charset="-122"/>
                  <a:cs typeface="Times New Roman Italic" panose="02020603050405020304" charset="0"/>
                  <a:sym typeface="+mn-ea"/>
                </a:endParaRPr>
              </a:p>
            </p:txBody>
          </p:sp>
        </mc:Choice>
        <mc:Fallback>
          <p:sp>
            <p:nvSpPr>
              <p:cNvPr id="13315" name="Rectangle 3"/>
              <p:cNvSpPr>
                <a:spLocks noRot="1" noChangeAspect="1" noMove="1" noResize="1" noEditPoints="1" noAdjustHandles="1" noChangeArrowheads="1" noChangeShapeType="1" noTextEdit="1"/>
              </p:cNvSpPr>
              <p:nvPr>
                <p:ph idx="1"/>
                <p:custDataLst>
                  <p:tags r:id="rId2"/>
                </p:custDataLst>
              </p:nvPr>
            </p:nvSpPr>
            <p:spPr>
              <a:xfrm>
                <a:off x="706120" y="1212215"/>
                <a:ext cx="10700385" cy="4855845"/>
              </a:xfrm>
              <a:blipFill rotWithShape="1">
                <a:blip r:embed="rId3"/>
                <a:stretch>
                  <a:fillRect b="-301"/>
                </a:stretch>
              </a:blipFill>
            </p:spPr>
            <p:txBody>
              <a:bodyPr/>
              <a:lstStyle/>
              <a:p>
                <a:r>
                  <a:rPr lang="zh-CN" altLang="en-US">
                    <a:noFill/>
                  </a:rPr>
                  <a:t> </a:t>
                </a:r>
              </a:p>
            </p:txBody>
          </p:sp>
        </mc:Fallback>
      </mc:AlternateContent>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06120" y="302260"/>
            <a:ext cx="3539490" cy="44386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Times New Roman Regular" panose="02020603050405020304" charset="0"/>
                <a:ea typeface="黑体" charset="0"/>
              </a:rPr>
              <a:t>查询定价最大化利润</a:t>
            </a:r>
            <a:endParaRPr lang="zh-CN" altLang="en-US" sz="2800" b="1">
              <a:latin typeface="Times New Roman Regular" panose="02020603050405020304" charset="0"/>
              <a:ea typeface="黑体"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
        <p:nvSpPr>
          <p:cNvPr id="13315" name="Rectangle 3"/>
          <p:cNvSpPr>
            <a:spLocks noGrp="1"/>
          </p:cNvSpPr>
          <p:nvPr>
            <p:ph idx="1"/>
            <p:custDataLst>
              <p:tags r:id="rId1"/>
            </p:custDataLst>
          </p:nvPr>
        </p:nvSpPr>
        <p:spPr>
          <a:xfrm>
            <a:off x="706120" y="4945380"/>
            <a:ext cx="10700385" cy="1245870"/>
          </a:xfrm>
        </p:spPr>
        <p:txBody>
          <a:bodyPr vert="horz" wrap="square" lIns="91440" tIns="45720" rIns="91440" bIns="45720" anchor="t" anchorCtr="0"/>
          <a:lstStyle/>
          <a:p>
            <a:pPr marL="0" lvl="1" fontAlgn="auto">
              <a:lnSpc>
                <a:spcPct val="100000"/>
              </a:lnSpc>
              <a:spcBef>
                <a:spcPts val="0"/>
              </a:spcBef>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回忆</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f</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e</a:t>
            </a:r>
            <a:r>
              <a:rPr lang="en-US" altLang="zh-CN" sz="1800" i="1" baseline="-25000" dirty="0">
                <a:latin typeface="Times New Roman Italic" panose="02020603050405020304" charset="0"/>
                <a:ea typeface="华文宋体" panose="02010600040101010101" charset="-122"/>
                <a:cs typeface="Times New Roman Italic" panose="02020603050405020304" charset="0"/>
                <a:sym typeface="+mn-ea"/>
              </a:rPr>
              <a:t>i</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f</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C</a:t>
            </a:r>
            <a:r>
              <a:rPr lang="en-US" altLang="zh-CN" sz="1800" i="1" baseline="-25000" dirty="0">
                <a:latin typeface="Times New Roman Italic" panose="02020603050405020304" charset="0"/>
                <a:ea typeface="华文宋体" panose="02010600040101010101" charset="-122"/>
                <a:cs typeface="Times New Roman Italic" panose="02020603050405020304" charset="0"/>
                <a:sym typeface="+mn-ea"/>
              </a:rPr>
              <a:t>S</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i="1" baseline="-25000" dirty="0">
                <a:latin typeface="Times New Roman Italic" panose="02020603050405020304" charset="0"/>
                <a:ea typeface="华文宋体" panose="02010600040101010101" charset="-122"/>
                <a:cs typeface="Times New Roman Italic" panose="02020603050405020304" charset="0"/>
                <a:sym typeface="+mn-ea"/>
              </a:rPr>
              <a:t>i</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p</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i="1" baseline="-25000" dirty="0">
                <a:latin typeface="Times New Roman Italic" panose="02020603050405020304" charset="0"/>
                <a:ea typeface="华文宋体" panose="02010600040101010101" charset="-122"/>
                <a:cs typeface="Times New Roman Italic" panose="02020603050405020304" charset="0"/>
                <a:sym typeface="+mn-ea"/>
              </a:rPr>
              <a:t>i</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0" lvl="1" fontAlgn="auto">
              <a:lnSpc>
                <a:spcPct val="100000"/>
              </a:lnSpc>
              <a:spcBef>
                <a:spcPts val="0"/>
              </a:spcBef>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进一步的讨论我们留给大作业的其中两个选题</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457200" lvl="2" fontAlgn="auto">
              <a:lnSpc>
                <a:spcPct val="100000"/>
              </a:lnSpc>
              <a:spcBef>
                <a:spcPts val="0"/>
              </a:spcBef>
            </a:pPr>
            <a:r>
              <a:rPr lang="zh-CN" altLang="en-US" sz="1600" dirty="0">
                <a:latin typeface="Times New Roman Regular" panose="02020603050405020304" charset="0"/>
                <a:ea typeface="华文宋体" panose="02010600040101010101" charset="-122"/>
                <a:cs typeface="Times New Roman Regular" panose="02020603050405020304" charset="0"/>
                <a:sym typeface="+mn-ea"/>
              </a:rPr>
              <a:t>如何决定定价函数，简单的定价函数能实现怎样的近似比</a:t>
            </a:r>
            <a:endParaRPr lang="zh-CN" altLang="en-US" sz="1600" dirty="0">
              <a:latin typeface="Times New Roman Regular" panose="02020603050405020304" charset="0"/>
              <a:ea typeface="华文宋体" panose="02010600040101010101" charset="-122"/>
              <a:cs typeface="Times New Roman Regular" panose="02020603050405020304" charset="0"/>
              <a:sym typeface="+mn-ea"/>
            </a:endParaRPr>
          </a:p>
          <a:p>
            <a:pPr marL="457200" lvl="2" fontAlgn="auto">
              <a:lnSpc>
                <a:spcPct val="100000"/>
              </a:lnSpc>
              <a:spcBef>
                <a:spcPts val="0"/>
              </a:spcBef>
            </a:pPr>
            <a:r>
              <a:rPr lang="zh-CN" altLang="en-US" sz="1600" dirty="0">
                <a:latin typeface="Times New Roman Regular" panose="02020603050405020304" charset="0"/>
                <a:ea typeface="华文宋体" panose="02010600040101010101" charset="-122"/>
                <a:cs typeface="Times New Roman Regular" panose="02020603050405020304" charset="0"/>
                <a:sym typeface="+mn-ea"/>
              </a:rPr>
              <a:t>这里引入超图看似没什么关联，但实际上源于其它的理论性工作，目标是得到进一步的近似算法等</a:t>
            </a:r>
            <a:endParaRPr lang="zh-CN" altLang="en-US" sz="1600" dirty="0">
              <a:latin typeface="Times New Roman Regular" panose="02020603050405020304" charset="0"/>
              <a:ea typeface="华文宋体" panose="02010600040101010101" charset="-122"/>
              <a:cs typeface="Times New Roman Regular" panose="02020603050405020304" charset="0"/>
              <a:sym typeface="+mn-ea"/>
            </a:endParaRPr>
          </a:p>
        </p:txBody>
      </p:sp>
      <p:sp>
        <p:nvSpPr>
          <p:cNvPr id="3" name="Rectangle 3"/>
          <p:cNvSpPr>
            <a:spLocks noGrp="1"/>
          </p:cNvSpPr>
          <p:nvPr>
            <p:custDataLst>
              <p:tags r:id="rId2"/>
            </p:custDataLst>
          </p:nvPr>
        </p:nvSpPr>
        <p:spPr>
          <a:xfrm>
            <a:off x="706120" y="1188085"/>
            <a:ext cx="10700385" cy="2435860"/>
          </a:xfrm>
          <a:prstGeom prst="rect">
            <a:avLst/>
          </a:prstGeom>
        </p:spPr>
        <p:txBody>
          <a:bodyPr vert="horz" wrap="square" lIns="91440" tIns="45720" rIns="91440" bIns="45720" rtlCol="0" anchor="t" anchorCtr="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1" indent="0" fontAlgn="auto">
              <a:lnSpc>
                <a:spcPct val="100000"/>
              </a:lnSpc>
              <a:spcBef>
                <a:spcPts val="0"/>
              </a:spcBef>
              <a:buNone/>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选定支撑集</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S </a:t>
            </a:r>
            <a:r>
              <a:rPr lang="en-US" altLang="zh-CN" sz="1800" dirty="0">
                <a:latin typeface="Times New Roman" panose="02020603050405020304" pitchFamily="18" charset="0"/>
                <a:ea typeface="华文宋体" panose="02010600040101010101" charset="-122"/>
                <a:cs typeface="Times New Roman" panose="02020603050405020304" pitchFamily="18" charset="0"/>
                <a:sym typeface="+mn-ea"/>
              </a:rPr>
              <a:t>⊆</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I</a:t>
            </a:r>
            <a:r>
              <a:rPr lang="zh-CN" altLang="en-US" sz="1800">
                <a:latin typeface="Times New Roman Regular" panose="02020603050405020304" charset="0"/>
                <a:ea typeface="华文宋体" panose="02010600040101010101" charset="-122"/>
                <a:cs typeface="Times New Roman Regular" panose="02020603050405020304" charset="0"/>
                <a:sym typeface="+mn-ea"/>
              </a:rPr>
              <a:t>，</a:t>
            </a:r>
            <a:r>
              <a:rPr lang="en-US" altLang="zh-CN" sz="1800" i="1">
                <a:latin typeface="Times New Roman Regular" panose="02020603050405020304" charset="0"/>
                <a:ea typeface="华文宋体" panose="02010600040101010101" charset="-122"/>
                <a:cs typeface="Times New Roman Regular" panose="02020603050405020304" charset="0"/>
                <a:sym typeface="+mn-ea"/>
              </a:rPr>
              <a:t>S</a:t>
            </a:r>
            <a:r>
              <a:rPr lang="en-US" altLang="zh-CN" sz="1800">
                <a:latin typeface="Times New Roman Regular" panose="02020603050405020304" charset="0"/>
                <a:ea typeface="华文宋体" panose="02010600040101010101" charset="-122"/>
                <a:cs typeface="Times New Roman Regular" panose="02020603050405020304" charset="0"/>
                <a:sym typeface="+mn-ea"/>
              </a:rPr>
              <a:t> </a:t>
            </a:r>
            <a:r>
              <a:rPr lang="zh-CN" altLang="en-US" sz="1800">
                <a:latin typeface="Times New Roman Regular" panose="02020603050405020304" charset="0"/>
                <a:ea typeface="华文宋体" panose="02010600040101010101" charset="-122"/>
                <a:cs typeface="Times New Roman Regular" panose="02020603050405020304" charset="0"/>
                <a:sym typeface="+mn-ea"/>
              </a:rPr>
              <a:t>的大小为</a:t>
            </a:r>
            <a:r>
              <a:rPr lang="en-US" altLang="zh-CN" sz="180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a:latin typeface="Times New Roman Italic" panose="02020603050405020304" charset="0"/>
                <a:ea typeface="华文宋体" panose="02010600040101010101" charset="-122"/>
                <a:cs typeface="Times New Roman Italic" panose="02020603050405020304" charset="0"/>
                <a:sym typeface="+mn-ea"/>
              </a:rPr>
              <a:t>n</a:t>
            </a:r>
            <a:r>
              <a:rPr lang="en-US" altLang="zh-CN" sz="1800">
                <a:latin typeface="Times New Roman Regular" panose="02020603050405020304" charset="0"/>
                <a:ea typeface="华文宋体" panose="02010600040101010101" charset="-122"/>
                <a:cs typeface="Times New Roman Regular" panose="02020603050405020304" charset="0"/>
                <a:sym typeface="+mn-ea"/>
              </a:rPr>
              <a:t> = |</a:t>
            </a:r>
            <a:r>
              <a:rPr lang="en-US" altLang="zh-CN" sz="1800" i="1">
                <a:latin typeface="Times New Roman Italic" panose="02020603050405020304" charset="0"/>
                <a:ea typeface="华文宋体" panose="02010600040101010101" charset="-122"/>
                <a:cs typeface="Times New Roman Italic" panose="02020603050405020304" charset="0"/>
                <a:sym typeface="+mn-ea"/>
              </a:rPr>
              <a:t>S</a:t>
            </a:r>
            <a:r>
              <a:rPr lang="en-US" altLang="zh-CN" sz="1800">
                <a:latin typeface="Times New Roman Regular" panose="02020603050405020304" charset="0"/>
                <a:ea typeface="华文宋体" panose="02010600040101010101" charset="-122"/>
                <a:cs typeface="Times New Roman Regular" panose="02020603050405020304" charset="0"/>
                <a:sym typeface="+mn-ea"/>
              </a:rPr>
              <a:t>|</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，我们构建</a:t>
            </a:r>
            <a:r>
              <a:rPr lang="zh-CN" altLang="en-US" sz="1800" b="1" dirty="0">
                <a:latin typeface="Times New Roman Regular" panose="02020603050405020304" charset="0"/>
                <a:ea typeface="华文宋体" panose="02010600040101010101" charset="-122"/>
                <a:cs typeface="Times New Roman Regular" panose="02020603050405020304" charset="0"/>
                <a:sym typeface="+mn-ea"/>
              </a:rPr>
              <a:t>超图（</a:t>
            </a:r>
            <a:r>
              <a:rPr lang="en-US" altLang="zh-CN" sz="1800" b="1" dirty="0">
                <a:latin typeface="Times New Roman Regular" panose="02020603050405020304" charset="0"/>
                <a:ea typeface="华文宋体" panose="02010600040101010101" charset="-122"/>
                <a:cs typeface="Times New Roman Regular" panose="02020603050405020304" charset="0"/>
                <a:sym typeface="+mn-ea"/>
              </a:rPr>
              <a:t>hypergraph</a:t>
            </a:r>
            <a:r>
              <a:rPr lang="zh-CN" altLang="en-US" sz="1800" b="1" dirty="0">
                <a:latin typeface="Times New Roman Regular" panose="02020603050405020304" charset="0"/>
                <a:ea typeface="华文宋体" panose="02010600040101010101" charset="-122"/>
                <a:cs typeface="Times New Roman Regular" panose="02020603050405020304" charset="0"/>
                <a:sym typeface="+mn-ea"/>
              </a:rPr>
              <a:t>）</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H</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V</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E</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a:t>
            </a:r>
            <a:endParaRPr lang="en-US" altLang="zh-CN" sz="1800" b="1" dirty="0">
              <a:latin typeface="Times New Roman Regular" panose="02020603050405020304" charset="0"/>
              <a:ea typeface="华文宋体" panose="02010600040101010101" charset="-122"/>
              <a:cs typeface="Times New Roman Regular" panose="02020603050405020304" charset="0"/>
              <a:sym typeface="+mn-ea"/>
            </a:endParaRPr>
          </a:p>
          <a:p>
            <a:pPr marL="742950" lvl="2" indent="-285750" fontAlgn="auto">
              <a:lnSpc>
                <a:spcPct val="100000"/>
              </a:lnSpc>
              <a:spcBef>
                <a:spcPts val="0"/>
              </a:spcBef>
              <a:buFont typeface="Arial" panose="020B0604020202090204" pitchFamily="34" charset="0"/>
              <a:buChar char="•"/>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超图是一种广义上的图，它的一条边可以连接任意数量的顶点（在普通图中，一条边只能连接两个顶点）</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742950" lvl="2" indent="-285750" fontAlgn="auto">
              <a:lnSpc>
                <a:spcPct val="100000"/>
              </a:lnSpc>
              <a:spcBef>
                <a:spcPts val="0"/>
              </a:spcBef>
              <a:buFont typeface="Arial" panose="020B0604020202090204" pitchFamily="34" charset="0"/>
              <a:buChar char="•"/>
            </a:pP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V</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S</a:t>
            </a:r>
            <a:endParaRPr lang="en-US" altLang="zh-CN" sz="1800" dirty="0">
              <a:latin typeface="Times New Roman Regular" panose="02020603050405020304" charset="0"/>
              <a:ea typeface="华文宋体" panose="02010600040101010101" charset="-122"/>
              <a:cs typeface="Times New Roman Regular" panose="02020603050405020304" charset="0"/>
              <a:sym typeface="+mn-ea"/>
            </a:endParaRPr>
          </a:p>
          <a:p>
            <a:pPr marL="742950" lvl="2" indent="-285750" fontAlgn="auto">
              <a:lnSpc>
                <a:spcPct val="100000"/>
              </a:lnSpc>
              <a:spcBef>
                <a:spcPts val="0"/>
              </a:spcBef>
              <a:buFont typeface="Arial" panose="020B0604020202090204" pitchFamily="34" charset="0"/>
              <a:buChar char="•"/>
            </a:pP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E</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e</a:t>
            </a:r>
            <a:r>
              <a:rPr lang="en-US" altLang="zh-CN" sz="1800" i="1" baseline="-25000" dirty="0">
                <a:latin typeface="Times New Roman Italic" panose="02020603050405020304" charset="0"/>
                <a:ea typeface="华文宋体" panose="02010600040101010101" charset="-122"/>
                <a:cs typeface="Times New Roman Italic" panose="02020603050405020304" charset="0"/>
                <a:sym typeface="+mn-ea"/>
              </a:rPr>
              <a:t>i</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i</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 1, ... ,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m</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a:t>
            </a: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，其中</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e</a:t>
            </a:r>
            <a:r>
              <a:rPr lang="en-US" altLang="zh-CN" sz="1800" i="1" baseline="-25000" dirty="0">
                <a:latin typeface="Times New Roman Italic" panose="02020603050405020304" charset="0"/>
                <a:ea typeface="华文宋体" panose="02010600040101010101" charset="-122"/>
                <a:cs typeface="Times New Roman Italic" panose="02020603050405020304" charset="0"/>
                <a:sym typeface="+mn-ea"/>
              </a:rPr>
              <a:t>i</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C</a:t>
            </a:r>
            <a:r>
              <a:rPr lang="en-US" altLang="zh-CN" sz="1800" i="1" baseline="-25000" dirty="0">
                <a:latin typeface="Times New Roman Italic" panose="02020603050405020304" charset="0"/>
                <a:ea typeface="华文宋体" panose="02010600040101010101" charset="-122"/>
                <a:cs typeface="Times New Roman Italic" panose="02020603050405020304" charset="0"/>
                <a:sym typeface="+mn-ea"/>
              </a:rPr>
              <a:t>S</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a:t>
            </a:r>
            <a:r>
              <a:rPr lang="en-US" altLang="zh-CN" sz="1800" b="1" i="1" dirty="0">
                <a:latin typeface="Times New Roman Bold Italic" panose="02020603050405020304" charset="0"/>
                <a:ea typeface="华文宋体" panose="02010600040101010101" charset="-122"/>
                <a:cs typeface="Times New Roman Bold Italic" panose="02020603050405020304" charset="0"/>
                <a:sym typeface="+mn-ea"/>
              </a:rPr>
              <a:t>Q</a:t>
            </a:r>
            <a:r>
              <a:rPr lang="en-US" altLang="zh-CN" sz="1800" i="1" baseline="-25000" dirty="0">
                <a:latin typeface="Times New Roman Italic" panose="02020603050405020304" charset="0"/>
                <a:ea typeface="华文宋体" panose="02010600040101010101" charset="-122"/>
                <a:cs typeface="Times New Roman Italic" panose="02020603050405020304" charset="0"/>
                <a:sym typeface="+mn-ea"/>
              </a:rPr>
              <a:t>i</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 </a:t>
            </a:r>
            <a:r>
              <a:rPr lang="en-US" altLang="zh-CN" sz="1800" i="1" dirty="0">
                <a:latin typeface="Times New Roman Italic" panose="02020603050405020304" charset="0"/>
                <a:ea typeface="华文宋体" panose="02010600040101010101" charset="-122"/>
                <a:cs typeface="Times New Roman Italic" panose="02020603050405020304" charset="0"/>
                <a:sym typeface="+mn-ea"/>
              </a:rPr>
              <a:t>D</a:t>
            </a:r>
            <a:r>
              <a:rPr lang="en-US" altLang="zh-CN" sz="1800" dirty="0">
                <a:latin typeface="Times New Roman Regular" panose="02020603050405020304" charset="0"/>
                <a:ea typeface="华文宋体" panose="02010600040101010101" charset="-122"/>
                <a:cs typeface="Times New Roman Regular" panose="02020603050405020304" charset="0"/>
                <a:sym typeface="+mn-ea"/>
              </a:rPr>
              <a:t>)</a:t>
            </a:r>
            <a:endParaRPr lang="en-US" altLang="zh-CN" sz="1800" dirty="0">
              <a:latin typeface="Times New Roman Regular" panose="02020603050405020304" charset="0"/>
              <a:ea typeface="华文宋体" panose="02010600040101010101" charset="-122"/>
              <a:cs typeface="Times New Roman Regular" panose="02020603050405020304" charset="0"/>
              <a:sym typeface="+mn-ea"/>
            </a:endParaRPr>
          </a:p>
          <a:p>
            <a:pPr marL="0" lvl="1" indent="0" fontAlgn="auto">
              <a:lnSpc>
                <a:spcPct val="100000"/>
              </a:lnSpc>
              <a:spcBef>
                <a:spcPts val="0"/>
              </a:spcBef>
              <a:buFont typeface="Arial" panose="020B0604020202090204" pitchFamily="34" charset="0"/>
              <a:buNone/>
            </a:pP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0" lvl="1" indent="0" fontAlgn="auto">
              <a:lnSpc>
                <a:spcPct val="100000"/>
              </a:lnSpc>
              <a:spcBef>
                <a:spcPts val="0"/>
              </a:spcBef>
              <a:buFont typeface="Arial" panose="020B0604020202090204" pitchFamily="34" charset="0"/>
              <a:buNone/>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右图给出了上页例子对应的超图，三个表格是超图的三个顶点，两条将两个</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0" lvl="1" indent="0" fontAlgn="auto">
              <a:lnSpc>
                <a:spcPct val="100000"/>
              </a:lnSpc>
              <a:spcBef>
                <a:spcPts val="0"/>
              </a:spcBef>
              <a:buFont typeface="Arial" panose="020B0604020202090204" pitchFamily="34" charset="0"/>
              <a:buNone/>
            </a:pPr>
            <a:r>
              <a:rPr lang="zh-CN" altLang="en-US" sz="1800" dirty="0">
                <a:latin typeface="Times New Roman Regular" panose="02020603050405020304" charset="0"/>
                <a:ea typeface="华文宋体" panose="02010600040101010101" charset="-122"/>
                <a:cs typeface="Times New Roman Regular" panose="02020603050405020304" charset="0"/>
                <a:sym typeface="+mn-ea"/>
              </a:rPr>
              <a:t>冲突集圈起来的线是超图的两条边</a:t>
            </a:r>
            <a:endParaRPr lang="zh-CN" altLang="en-US" sz="1800" dirty="0">
              <a:latin typeface="Times New Roman Regular" panose="02020603050405020304" charset="0"/>
              <a:ea typeface="华文宋体" panose="02010600040101010101" charset="-122"/>
              <a:cs typeface="Times New Roman Regular" panose="02020603050405020304" charset="0"/>
              <a:sym typeface="+mn-ea"/>
            </a:endParaRPr>
          </a:p>
          <a:p>
            <a:pPr marL="0" lvl="1" indent="0" fontAlgn="auto">
              <a:lnSpc>
                <a:spcPct val="100000"/>
              </a:lnSpc>
              <a:spcBef>
                <a:spcPts val="0"/>
              </a:spcBef>
              <a:buFont typeface="Arial" panose="020B0604020202090204" pitchFamily="34" charset="0"/>
              <a:buNone/>
            </a:pPr>
            <a:endParaRPr lang="en-US" altLang="zh-CN" sz="1800" dirty="0">
              <a:latin typeface="Times New Roman Regular" panose="02020603050405020304" charset="0"/>
              <a:ea typeface="华文宋体" panose="02010600040101010101" charset="-122"/>
              <a:cs typeface="Times New Roman Regular" panose="02020603050405020304" charset="0"/>
              <a:sym typeface="+mn-ea"/>
            </a:endParaRPr>
          </a:p>
          <a:p>
            <a:pPr marL="0" lvl="1" indent="0" fontAlgn="auto">
              <a:lnSpc>
                <a:spcPct val="100000"/>
              </a:lnSpc>
              <a:spcBef>
                <a:spcPts val="0"/>
              </a:spcBef>
              <a:buFont typeface="Arial" panose="020B0604020202090204" pitchFamily="34" charset="0"/>
              <a:buNone/>
            </a:pPr>
            <a:endParaRPr lang="en-US" altLang="zh-CN" sz="1800" dirty="0">
              <a:latin typeface="Times New Roman Regular" panose="02020603050405020304" charset="0"/>
              <a:ea typeface="华文宋体" panose="02010600040101010101" charset="-122"/>
              <a:cs typeface="Times New Roman Regular" panose="02020603050405020304" charset="0"/>
              <a:sym typeface="+mn-ea"/>
            </a:endParaRPr>
          </a:p>
        </p:txBody>
      </p:sp>
      <p:pic>
        <p:nvPicPr>
          <p:cNvPr id="5" name="图片 4"/>
          <p:cNvPicPr>
            <a:picLocks noChangeAspect="1"/>
          </p:cNvPicPr>
          <p:nvPr>
            <p:custDataLst>
              <p:tags r:id="rId3"/>
            </p:custDataLst>
          </p:nvPr>
        </p:nvPicPr>
        <p:blipFill>
          <a:blip r:embed="rId4"/>
          <a:stretch>
            <a:fillRect/>
          </a:stretch>
        </p:blipFill>
        <p:spPr>
          <a:xfrm>
            <a:off x="8923020" y="2513965"/>
            <a:ext cx="2576830" cy="986155"/>
          </a:xfrm>
          <a:prstGeom prst="rect">
            <a:avLst/>
          </a:prstGeom>
        </p:spPr>
      </p:pic>
      <mc:AlternateContent xmlns:mc="http://schemas.openxmlformats.org/markup-compatibility/2006">
        <mc:Choice xmlns:a14="http://schemas.microsoft.com/office/drawing/2010/main" Requires="a14">
          <p:sp>
            <p:nvSpPr>
              <p:cNvPr id="7" name="矩形 6"/>
              <p:cNvSpPr/>
              <p:nvPr>
                <p:custDataLst>
                  <p:tags r:id="rId5"/>
                </p:custDataLst>
              </p:nvPr>
            </p:nvSpPr>
            <p:spPr>
              <a:xfrm>
                <a:off x="706120" y="3599815"/>
                <a:ext cx="10991850" cy="124587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l"/>
                <a:r>
                  <a:rPr lang="zh-CN" altLang="en-US">
                    <a:solidFill>
                      <a:schemeClr val="tx1"/>
                    </a:solidFill>
                    <a:latin typeface="Times New Roman Regular" panose="02020603050405020304" charset="0"/>
                    <a:ea typeface="华文宋体" panose="02010600040101010101" charset="-122"/>
                    <a:cs typeface="Times New Roman Regular" panose="02020603050405020304" charset="0"/>
                  </a:rPr>
                  <a:t>目标问题：找到一个满足单调性、次可加性的集合函数</a:t>
                </a:r>
                <a:r>
                  <a:rPr lang="en-US" altLang="zh-CN">
                    <a:solidFill>
                      <a:schemeClr val="tx1"/>
                    </a:solidFill>
                    <a:latin typeface="Times New Roman Regular" panose="02020603050405020304" charset="0"/>
                    <a:ea typeface="华文宋体" panose="02010600040101010101" charset="-122"/>
                    <a:cs typeface="Times New Roman Regular" panose="02020603050405020304"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f</a:t>
                </a:r>
                <a:r>
                  <a:rPr lang="en-US" altLang="zh-CN">
                    <a:solidFill>
                      <a:schemeClr val="tx1"/>
                    </a:solidFill>
                    <a:latin typeface="Times New Roman" panose="02020603050405020304" pitchFamily="18" charset="0"/>
                    <a:ea typeface="华文宋体" panose="02010600040101010101" charset="-122"/>
                    <a:cs typeface="Times New Roman" panose="02020603050405020304" pitchFamily="18" charset="0"/>
                  </a:rPr>
                  <a:t> </a:t>
                </a:r>
                <a:r>
                  <a:rPr lang="zh-CN" altLang="en-US">
                    <a:solidFill>
                      <a:schemeClr val="tx1"/>
                    </a:solidFill>
                    <a:latin typeface="Times New Roman" panose="02020603050405020304" pitchFamily="18" charset="0"/>
                    <a:ea typeface="华文宋体" panose="02010600040101010101" charset="-122"/>
                    <a:cs typeface="Times New Roman" panose="02020603050405020304" pitchFamily="18" charset="0"/>
                  </a:rPr>
                  <a:t>可以最大化卖家利润</a:t>
                </a:r>
                <a:endParaRPr lang="zh-CN" altLang="en-US">
                  <a:solidFill>
                    <a:schemeClr val="tx1"/>
                  </a:solidFill>
                  <a:latin typeface="Times New Roman" panose="02020603050405020304" pitchFamily="18" charset="0"/>
                  <a:ea typeface="华文宋体" panose="02010600040101010101" charset="-122"/>
                  <a:cs typeface="Times New Roman" panose="02020603050405020304" pitchFamily="18" charset="0"/>
                </a:endParaRPr>
              </a:p>
              <a:p>
                <a:pPr indent="0" algn="ctr"/>
                <a:r>
                  <a:rPr lang="en-US" altLang="zh-CN">
                    <a:solidFill>
                      <a:schemeClr val="tx1"/>
                    </a:solidFill>
                    <a:latin typeface="Times New Roman" panose="02020603050405020304" pitchFamily="18" charset="0"/>
                    <a:ea typeface="华文宋体" panose="02010600040101010101" charset="-122"/>
                    <a:cs typeface="Times New Roman" panose="02020603050405020304" pitchFamily="18" charset="0"/>
                  </a:rPr>
                  <a:t>OPT = </a:t>
                </a:r>
                <a14:m>
                  <m:oMath xmlns:m="http://schemas.openxmlformats.org/officeDocument/2006/math">
                    <m:func>
                      <m:funcPr>
                        <m:ctrlP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ctrlPr>
                      </m:funcPr>
                      <m:fName>
                        <m:limLow>
                          <m:limLowPr>
                            <m:ctrlP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ctrlPr>
                          </m:limLowPr>
                          <m:e>
                            <m:r>
                              <m:rPr>
                                <m:sty m:val="p"/>
                              </m:rPr>
                              <a:rPr lang="en-US" altLang="zh-CN">
                                <a:solidFill>
                                  <a:schemeClr val="tx1"/>
                                </a:solidFill>
                                <a:latin typeface="Cambria Math" panose="02040503050406030204" pitchFamily="18" charset="0"/>
                                <a:ea typeface="华文宋体" panose="02010600040101010101" charset="-122"/>
                                <a:cs typeface="DejaVu Math TeX Gyre" panose="02000503000000000000" charset="0"/>
                              </a:rPr>
                              <m:t>max</m:t>
                            </m:r>
                          </m:e>
                          <m:lim>
                            <m:r>
                              <a:rPr lang="zh-CN" altLang="en-US" i="1">
                                <a:solidFill>
                                  <a:schemeClr val="tx1"/>
                                </a:solidFill>
                                <a:latin typeface="Cambria Math" panose="02040503050406030204" pitchFamily="18" charset="0"/>
                                <a:ea typeface="华文宋体" panose="02010600040101010101" charset="-122"/>
                                <a:cs typeface="DejaVu Math TeX Gyre" panose="02000503000000000000" charset="0"/>
                              </a:rPr>
                              <m:t>单调</m:t>
                            </m:r>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m:t>
                            </m:r>
                            <m:r>
                              <a:rPr lang="zh-CN" altLang="en-US" i="1">
                                <a:solidFill>
                                  <a:schemeClr val="tx1"/>
                                </a:solidFill>
                                <a:latin typeface="Cambria Math" panose="02040503050406030204" pitchFamily="18" charset="0"/>
                                <a:ea typeface="宋体" charset="0"/>
                                <a:cs typeface="DejaVu Math TeX Gyre" panose="02000503000000000000" charset="0"/>
                              </a:rPr>
                              <m:t>次可加的</m:t>
                            </m:r>
                            <m:r>
                              <a:rPr lang="en-US" altLang="zh-CN" i="1">
                                <a:solidFill>
                                  <a:schemeClr val="tx1"/>
                                </a:solidFill>
                                <a:latin typeface="Cambria Math" panose="02040503050406030204" pitchFamily="18" charset="0"/>
                                <a:ea typeface="宋体" charset="0"/>
                                <a:cs typeface="DejaVu Math TeX Gyre" panose="02000503000000000000" charset="0"/>
                              </a:rPr>
                              <m:t> </m:t>
                            </m:r>
                            <m:r>
                              <a:rPr lang="en-US" altLang="zh-CN" i="1">
                                <a:solidFill>
                                  <a:schemeClr val="tx1"/>
                                </a:solidFill>
                                <a:latin typeface="Cambria Math" panose="02040503050406030204" pitchFamily="18" charset="0"/>
                                <a:ea typeface="宋体" charset="0"/>
                                <a:cs typeface="DejaVu Math TeX Gyre" panose="02000503000000000000" charset="0"/>
                              </a:rPr>
                              <m:t>𝑓</m:t>
                            </m:r>
                          </m:lim>
                        </m:limLow>
                      </m:fName>
                      <m:e>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𝑅</m:t>
                        </m:r>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m:t>
                        </m:r>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𝑓</m:t>
                        </m:r>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m:t>
                        </m:r>
                      </m:e>
                    </m:func>
                  </m:oMath>
                </a14:m>
                <a:endParaRPr lang="en-US" altLang="zh-CN" i="1">
                  <a:solidFill>
                    <a:schemeClr val="tx1"/>
                  </a:solidFill>
                  <a:latin typeface="DejaVu Math TeX Gyre" panose="02000503000000000000" charset="0"/>
                  <a:ea typeface="华文宋体" panose="02010600040101010101" charset="-122"/>
                  <a:cs typeface="DejaVu Math TeX Gyre" panose="02000503000000000000" charset="0"/>
                </a:endParaRPr>
              </a:p>
              <a:p>
                <a:pPr indent="0" algn="l"/>
                <a:r>
                  <a:rPr lang="zh-CN" altLang="en-US">
                    <a:solidFill>
                      <a:schemeClr val="tx1"/>
                    </a:solidFill>
                    <a:latin typeface="Times New Roman" panose="02020603050405020304" pitchFamily="18" charset="0"/>
                    <a:ea typeface="华文宋体" panose="02010600040101010101" charset="-122"/>
                    <a:cs typeface="Times New Roman" panose="02020603050405020304" pitchFamily="18" charset="0"/>
                  </a:rPr>
                  <a:t>其中</a:t>
                </a:r>
                <a:r>
                  <a:rPr lang="en-US" altLang="zh-CN">
                    <a:solidFill>
                      <a:schemeClr val="tx1"/>
                    </a:solidFill>
                    <a:latin typeface="Times New Roman" panose="02020603050405020304" pitchFamily="18" charset="0"/>
                    <a:ea typeface="华文宋体" panose="02010600040101010101" charset="-122"/>
                    <a:cs typeface="Times New Roman" panose="02020603050405020304" pitchFamily="18"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R</a:t>
                </a:r>
                <a:r>
                  <a:rPr lang="en-US" altLang="zh-CN">
                    <a:solidFill>
                      <a:schemeClr val="tx1"/>
                    </a:solidFill>
                    <a:latin typeface="Times New Roman" panose="02020603050405020304" pitchFamily="18" charset="0"/>
                    <a:ea typeface="华文宋体" panose="02010600040101010101" charset="-122"/>
                    <a:cs typeface="Times New Roman" panose="02020603050405020304" pitchFamily="18" charset="0"/>
                  </a:rPr>
                  <a:t>(</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f</a:t>
                </a:r>
                <a:r>
                  <a:rPr lang="en-US" altLang="zh-CN">
                    <a:solidFill>
                      <a:schemeClr val="tx1"/>
                    </a:solidFill>
                    <a:latin typeface="Times New Roman" panose="02020603050405020304" pitchFamily="18" charset="0"/>
                    <a:ea typeface="华文宋体" panose="02010600040101010101" charset="-122"/>
                    <a:cs typeface="Times New Roman" panose="02020603050405020304" pitchFamily="18" charset="0"/>
                  </a:rPr>
                  <a:t>) = </a:t>
                </a:r>
                <a14:m>
                  <m:oMath xmlns:m="http://schemas.openxmlformats.org/officeDocument/2006/math">
                    <m:nary>
                      <m:naryPr>
                        <m:chr m:val="∑"/>
                        <m:limLoc m:val="undOvr"/>
                        <m:supHide m:val="on"/>
                        <m:ctrlP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ctrlPr>
                      </m:naryPr>
                      <m:sub>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𝑖</m:t>
                        </m:r>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m:t>
                        </m:r>
                        <m:sSub>
                          <m:sSubPr>
                            <m:ctrlP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ctrlPr>
                          </m:sSubPr>
                          <m:e>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𝑣</m:t>
                            </m:r>
                          </m:e>
                          <m:sub>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𝑖</m:t>
                            </m:r>
                          </m:sub>
                        </m:sSub>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m:t>
                        </m:r>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𝑓</m:t>
                        </m:r>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m:t>
                        </m:r>
                        <m:sSub>
                          <m:sSubPr>
                            <m:ctrlP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ctrlPr>
                          </m:sSubPr>
                          <m:e>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𝑒</m:t>
                            </m:r>
                          </m:e>
                          <m:sub>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𝑖</m:t>
                            </m:r>
                          </m:sub>
                        </m:sSub>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m:t>
                        </m:r>
                      </m:sub>
                      <m:sup/>
                      <m:e>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𝑓</m:t>
                        </m:r>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m:t>
                        </m:r>
                        <m:sSub>
                          <m:sSubPr>
                            <m:ctrlP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ctrlPr>
                          </m:sSubPr>
                          <m:e>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𝑒</m:t>
                            </m:r>
                          </m:e>
                          <m:sub>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𝑖</m:t>
                            </m:r>
                          </m:sub>
                        </m:sSub>
                        <m:r>
                          <a:rPr lang="en-US" altLang="zh-CN" i="1">
                            <a:solidFill>
                              <a:schemeClr val="tx1"/>
                            </a:solidFill>
                            <a:latin typeface="Cambria Math" panose="02040503050406030204" pitchFamily="18" charset="0"/>
                            <a:ea typeface="华文宋体" panose="02010600040101010101" charset="-122"/>
                            <a:cs typeface="DejaVu Math TeX Gyre" panose="02000503000000000000" charset="0"/>
                          </a:rPr>
                          <m:t>)</m:t>
                        </m:r>
                      </m:e>
                    </m:nary>
                  </m:oMath>
                </a14:m>
                <a:r>
                  <a:rPr lang="zh-CN" altLang="en-US">
                    <a:solidFill>
                      <a:schemeClr val="tx1"/>
                    </a:solidFill>
                    <a:latin typeface="Times New Roman" panose="02020603050405020304" pitchFamily="18" charset="0"/>
                    <a:ea typeface="华文宋体" panose="02010600040101010101" charset="-122"/>
                    <a:cs typeface="Times New Roman" panose="02020603050405020304" pitchFamily="18" charset="0"/>
                  </a:rPr>
                  <a:t>，即在集合函数</a:t>
                </a:r>
                <a:r>
                  <a:rPr lang="en-US" altLang="zh-CN">
                    <a:solidFill>
                      <a:schemeClr val="tx1"/>
                    </a:solidFill>
                    <a:latin typeface="Times New Roman" panose="02020603050405020304" pitchFamily="18" charset="0"/>
                    <a:ea typeface="华文宋体" panose="02010600040101010101" charset="-122"/>
                    <a:cs typeface="Times New Roman" panose="02020603050405020304" pitchFamily="18" charset="0"/>
                  </a:rPr>
                  <a:t> </a:t>
                </a:r>
                <a:r>
                  <a:rPr lang="en-US" altLang="zh-CN" i="1">
                    <a:solidFill>
                      <a:schemeClr val="tx1"/>
                    </a:solidFill>
                    <a:latin typeface="Times New Roman Italic" panose="02020603050405020304" charset="0"/>
                    <a:ea typeface="华文宋体" panose="02010600040101010101" charset="-122"/>
                    <a:cs typeface="Times New Roman Italic" panose="02020603050405020304" charset="0"/>
                  </a:rPr>
                  <a:t>f</a:t>
                </a:r>
                <a:r>
                  <a:rPr lang="en-US" altLang="zh-CN">
                    <a:solidFill>
                      <a:schemeClr val="tx1"/>
                    </a:solidFill>
                    <a:latin typeface="Times New Roman" panose="02020603050405020304" pitchFamily="18" charset="0"/>
                    <a:ea typeface="华文宋体" panose="02010600040101010101" charset="-122"/>
                    <a:cs typeface="Times New Roman" panose="02020603050405020304" pitchFamily="18" charset="0"/>
                  </a:rPr>
                  <a:t> </a:t>
                </a:r>
                <a:r>
                  <a:rPr lang="zh-CN" altLang="en-US">
                    <a:solidFill>
                      <a:schemeClr val="tx1"/>
                    </a:solidFill>
                    <a:latin typeface="Times New Roman" panose="02020603050405020304" pitchFamily="18" charset="0"/>
                    <a:ea typeface="华文宋体" panose="02010600040101010101" charset="-122"/>
                    <a:cs typeface="Times New Roman" panose="02020603050405020304" pitchFamily="18" charset="0"/>
                  </a:rPr>
                  <a:t>下价格小于等于买家估值的价格之和</a:t>
                </a:r>
                <a:endParaRPr lang="zh-CN" altLang="en-US">
                  <a:solidFill>
                    <a:schemeClr val="tx1"/>
                  </a:solidFill>
                  <a:latin typeface="Times New Roman" panose="02020603050405020304" pitchFamily="18" charset="0"/>
                  <a:ea typeface="华文宋体" panose="02010600040101010101" charset="-122"/>
                  <a:cs typeface="Times New Roman" panose="02020603050405020304" pitchFamily="18" charset="0"/>
                </a:endParaRPr>
              </a:p>
            </p:txBody>
          </p:sp>
        </mc:Choice>
        <mc:Fallback>
          <p:sp>
            <p:nvSpPr>
              <p:cNvPr id="7" name="矩形 6"/>
              <p:cNvSpPr>
                <a:spLocks noRot="1" noChangeAspect="1" noMove="1" noResize="1" noEditPoints="1" noAdjustHandles="1" noChangeArrowheads="1" noChangeShapeType="1" noTextEdit="1"/>
              </p:cNvSpPr>
              <p:nvPr>
                <p:custDataLst>
                  <p:tags r:id="rId6"/>
                </p:custDataLst>
              </p:nvPr>
            </p:nvSpPr>
            <p:spPr>
              <a:xfrm>
                <a:off x="706120" y="3599815"/>
                <a:ext cx="10991850" cy="1245870"/>
              </a:xfrm>
              <a:prstGeom prst="rect">
                <a:avLst/>
              </a:prstGeom>
              <a:blipFill rotWithShape="1">
                <a:blip r:embed="rId7"/>
                <a:stretch>
                  <a:fillRect l="-58" t="-510" r="-58" b="-510"/>
                </a:stretch>
              </a:blipFill>
            </p:spPr>
            <p:style>
              <a:lnRef idx="2">
                <a:schemeClr val="accent1">
                  <a:lumMod val="75000"/>
                </a:schemeClr>
              </a:lnRef>
              <a:fillRef idx="1">
                <a:schemeClr val="accent1"/>
              </a:fillRef>
              <a:effectRef idx="0">
                <a:srgbClr val="FFFFFF"/>
              </a:effectRef>
              <a:fontRef idx="minor">
                <a:schemeClr val="lt1"/>
              </a:fontRef>
            </p:style>
            <p:txBody>
              <a:bodyPr/>
              <a:lstStyle/>
              <a:p>
                <a:r>
                  <a:rPr lang="zh-CN" altLang="en-US">
                    <a:noFill/>
                  </a:rPr>
                  <a:t> </a:t>
                </a:r>
              </a:p>
            </p:txBody>
          </p:sp>
        </mc:Fallback>
      </mc:AlternateContent>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722" y="327987"/>
            <a:ext cx="1018582" cy="713696"/>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目录</a:t>
            </a:r>
            <a:endParaRPr lang="zh-CN" altLang="en-US" sz="2400" b="1">
              <a:latin typeface="黑体" charset="0"/>
              <a:ea typeface="黑体" charset="0"/>
            </a:endParaRPr>
          </a:p>
        </p:txBody>
      </p:sp>
      <p:sp>
        <p:nvSpPr>
          <p:cNvPr id="5" name="内容占位符 2"/>
          <p:cNvSpPr txBox="1"/>
          <p:nvPr/>
        </p:nvSpPr>
        <p:spPr>
          <a:xfrm>
            <a:off x="602615" y="1684020"/>
            <a:ext cx="10986770" cy="40201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从传统商品定价到数据定价</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solidFill>
                  <a:srgbClr val="C00000"/>
                </a:solidFill>
                <a:latin typeface="华文宋体" panose="02010600040101010101" charset="-122"/>
                <a:ea typeface="华文宋体" panose="02010600040101010101" charset="-122"/>
              </a:rPr>
              <a:t>数据交易的基本框架与数据定价的要求</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数据的版本化与无套利原则</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查询数据的版本化与无套利定价</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机器学习模型的版本化与无套利定价</a:t>
            </a:r>
            <a:endParaRPr kumimoji="1" lang="zh-CN" altLang="en-US" b="1">
              <a:latin typeface="华文宋体" panose="02010600040101010101" charset="-122"/>
              <a:ea typeface="华文宋体" panose="02010600040101010101" charset="-122"/>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722" y="327987"/>
            <a:ext cx="1018582" cy="713696"/>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目录</a:t>
            </a:r>
            <a:endParaRPr lang="zh-CN" altLang="en-US" sz="2400" b="1">
              <a:latin typeface="黑体" charset="0"/>
              <a:ea typeface="黑体" charset="0"/>
            </a:endParaRPr>
          </a:p>
        </p:txBody>
      </p:sp>
      <p:sp>
        <p:nvSpPr>
          <p:cNvPr id="5" name="内容占位符 2"/>
          <p:cNvSpPr txBox="1"/>
          <p:nvPr/>
        </p:nvSpPr>
        <p:spPr>
          <a:xfrm>
            <a:off x="602615" y="1684020"/>
            <a:ext cx="10986770" cy="40201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从传统商品定价到数据定价</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数据交易的基本框架与数据定价的要求</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数据的版本化与无套利原则</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latin typeface="华文宋体" panose="02010600040101010101" charset="-122"/>
                <a:ea typeface="华文宋体" panose="02010600040101010101" charset="-122"/>
              </a:rPr>
              <a:t>查询数据的版本化与无套利定价</a:t>
            </a:r>
            <a:endParaRPr kumimoji="1" lang="zh-CN" altLang="en-US" b="1">
              <a:latin typeface="华文宋体" panose="02010600040101010101" charset="-122"/>
              <a:ea typeface="华文宋体" panose="02010600040101010101" charset="-122"/>
            </a:endParaRPr>
          </a:p>
          <a:p>
            <a:pPr>
              <a:lnSpc>
                <a:spcPct val="150000"/>
              </a:lnSpc>
              <a:buFont typeface="Arial" panose="020B0604020202090204" pitchFamily="34" charset="0"/>
              <a:buChar char="•"/>
            </a:pPr>
            <a:r>
              <a:rPr kumimoji="1" lang="zh-CN" altLang="en-US" b="1">
                <a:solidFill>
                  <a:srgbClr val="C00000"/>
                </a:solidFill>
                <a:latin typeface="华文宋体" panose="02010600040101010101" charset="-122"/>
                <a:ea typeface="华文宋体" panose="02010600040101010101" charset="-122"/>
              </a:rPr>
              <a:t>机器学习模型的版本化与无套利定价</a:t>
            </a:r>
            <a:endParaRPr kumimoji="1" lang="zh-CN" altLang="en-US" b="1">
              <a:solidFill>
                <a:srgbClr val="C00000"/>
              </a:solidFill>
              <a:latin typeface="华文宋体" panose="02010600040101010101" charset="-122"/>
              <a:ea typeface="华文宋体" panose="02010600040101010101" charset="-122"/>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fld>
            <a:r>
              <a:rPr kumimoji="1" lang="zh-CN" altLang="en-US" dirty="0"/>
              <a:t> </a:t>
            </a:r>
            <a:r>
              <a:rPr kumimoji="1" lang="en-US" altLang="zh-CN" dirty="0"/>
              <a:t>/ 30</a:t>
            </a:r>
            <a:endParaRPr kumimoji="1" lang="zh-CN" altLang="en-US" dirty="0"/>
          </a:p>
        </p:txBody>
      </p:sp>
      <p:sp>
        <p:nvSpPr>
          <p:cNvPr id="3" name="标题 1"/>
          <p:cNvSpPr>
            <a:spLocks noGrp="1"/>
          </p:cNvSpPr>
          <p:nvPr/>
        </p:nvSpPr>
        <p:spPr>
          <a:xfrm>
            <a:off x="-516033" y="333868"/>
            <a:ext cx="9191110" cy="713696"/>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800" b="1" dirty="0">
                <a:latin typeface="微软雅黑" panose="020B0503020204020204" pitchFamily="34" charset="-122"/>
                <a:ea typeface="微软雅黑" panose="020B0503020204020204" pitchFamily="34" charset="-122"/>
              </a:rPr>
              <a:t>Dealer</a:t>
            </a:r>
            <a:r>
              <a:rPr lang="zh-CN" altLang="en-US" sz="2800" b="1" dirty="0">
                <a:latin typeface="微软雅黑" panose="020B0503020204020204" pitchFamily="34" charset="-122"/>
                <a:ea typeface="微软雅黑" panose="020B0503020204020204" pitchFamily="34" charset="-122"/>
              </a:rPr>
              <a:t>端到端机器学习模型买卖市场架构</a:t>
            </a:r>
            <a:endParaRPr lang="zh-CN" altLang="en-US" sz="2800" b="1"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1191600" y="-3157200"/>
            <a:ext cx="9997200" cy="11484000"/>
            <a:chOff x="163904" y="-2524827"/>
            <a:chExt cx="9112370" cy="10465354"/>
          </a:xfrm>
        </p:grpSpPr>
        <p:pic>
          <p:nvPicPr>
            <p:cNvPr id="5" name="Graphic 17" descr="Users"/>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7140" y="1795616"/>
              <a:ext cx="1633384" cy="1633384"/>
            </a:xfrm>
            <a:prstGeom prst="rect">
              <a:avLst/>
            </a:prstGeom>
          </p:spPr>
        </p:pic>
        <p:sp>
          <p:nvSpPr>
            <p:cNvPr id="6" name="Oval 22"/>
            <p:cNvSpPr/>
            <p:nvPr/>
          </p:nvSpPr>
          <p:spPr>
            <a:xfrm>
              <a:off x="3798847" y="2040502"/>
              <a:ext cx="1443533" cy="1368475"/>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21" descr="Schoolhous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2420" y="1868685"/>
              <a:ext cx="1566453" cy="1493414"/>
            </a:xfrm>
            <a:prstGeom prst="rect">
              <a:avLst/>
            </a:prstGeom>
          </p:spPr>
        </p:pic>
        <p:sp>
          <p:nvSpPr>
            <p:cNvPr id="8" name="TextBox 24"/>
            <p:cNvSpPr txBox="1"/>
            <p:nvPr/>
          </p:nvSpPr>
          <p:spPr>
            <a:xfrm rot="3602413">
              <a:off x="3731806" y="1920280"/>
              <a:ext cx="1513605" cy="1595096"/>
            </a:xfrm>
            <a:prstGeom prst="rect">
              <a:avLst/>
            </a:prstGeom>
            <a:noFill/>
          </p:spPr>
          <p:txBody>
            <a:bodyPr wrap="square" rtlCol="0">
              <a:prstTxWarp prst="textArchUp">
                <a:avLst>
                  <a:gd name="adj" fmla="val 10874001"/>
                </a:avLst>
              </a:prstTxWarp>
              <a:spAutoFit/>
            </a:bodyPr>
            <a:lstStyle/>
            <a:p>
              <a:r>
                <a:rPr lang="en-US" altLang="zh-CN" sz="2000" b="1">
                  <a:solidFill>
                    <a:schemeClr val="tx1">
                      <a:lumMod val="85000"/>
                      <a:lumOff val="15000"/>
                    </a:schemeClr>
                  </a:solidFill>
                </a:rPr>
                <a:t>BROKER</a:t>
              </a:r>
              <a:endParaRPr lang="en-US" sz="2000" b="1">
                <a:solidFill>
                  <a:schemeClr val="tx1">
                    <a:lumMod val="85000"/>
                    <a:lumOff val="15000"/>
                  </a:schemeClr>
                </a:solidFill>
              </a:endParaRPr>
            </a:p>
          </p:txBody>
        </p:sp>
        <p:sp>
          <p:nvSpPr>
            <p:cNvPr id="9" name="TextBox 25"/>
            <p:cNvSpPr txBox="1"/>
            <p:nvPr/>
          </p:nvSpPr>
          <p:spPr>
            <a:xfrm>
              <a:off x="3130030" y="3423535"/>
              <a:ext cx="2793782" cy="738664"/>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② </a:t>
              </a:r>
              <a:r>
                <a:rPr lang="en-US"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Setting</a:t>
              </a:r>
              <a:r>
                <a:rPr lang="en-US" sz="1400">
                  <a:solidFill>
                    <a:schemeClr val="tx1">
                      <a:lumMod val="65000"/>
                      <a:lumOff val="35000"/>
                    </a:schemeClr>
                  </a:solidFill>
                  <a:ea typeface="微软雅黑" panose="020B0503020204020204" pitchFamily="34" charset="-122"/>
                  <a:cs typeface="Arial" panose="020B0604020202090204" pitchFamily="34" charset="0"/>
                </a:rPr>
                <a:t> </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⑤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 Pricing</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&amp;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Training</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10" name="TextBox 27"/>
            <p:cNvSpPr txBox="1"/>
            <p:nvPr/>
          </p:nvSpPr>
          <p:spPr>
            <a:xfrm>
              <a:off x="163904" y="3079438"/>
              <a:ext cx="1633384" cy="369332"/>
            </a:xfrm>
            <a:prstGeom prst="rect">
              <a:avLst/>
            </a:prstGeom>
            <a:noFill/>
          </p:spPr>
          <p:txBody>
            <a:bodyPr wrap="square" rtlCol="0">
              <a:spAutoFit/>
            </a:bodyPr>
            <a:lstStyle/>
            <a:p>
              <a:pPr algn="ctr"/>
              <a:r>
                <a:rPr lang="en-US" b="1">
                  <a:solidFill>
                    <a:schemeClr val="tx1">
                      <a:lumMod val="85000"/>
                      <a:lumOff val="15000"/>
                    </a:schemeClr>
                  </a:solidFill>
                </a:rPr>
                <a:t>Data Owners</a:t>
              </a:r>
              <a:endParaRPr lang="en-US" b="1">
                <a:solidFill>
                  <a:schemeClr val="tx1">
                    <a:lumMod val="85000"/>
                    <a:lumOff val="15000"/>
                  </a:schemeClr>
                </a:solidFill>
              </a:endParaRPr>
            </a:p>
          </p:txBody>
        </p:sp>
        <p:sp>
          <p:nvSpPr>
            <p:cNvPr id="11" name="TextBox 28"/>
            <p:cNvSpPr txBox="1"/>
            <p:nvPr/>
          </p:nvSpPr>
          <p:spPr>
            <a:xfrm>
              <a:off x="3540950" y="5571704"/>
              <a:ext cx="3148130" cy="369332"/>
            </a:xfrm>
            <a:prstGeom prst="rect">
              <a:avLst/>
            </a:prstGeom>
            <a:noFill/>
          </p:spPr>
          <p:txBody>
            <a:bodyPr wrap="square" rtlCol="0">
              <a:spAutoFit/>
            </a:bodyPr>
            <a:lstStyle/>
            <a:p>
              <a:r>
                <a:rPr lang="en-US" b="1">
                  <a:solidFill>
                    <a:schemeClr val="tx1">
                      <a:lumMod val="75000"/>
                      <a:lumOff val="25000"/>
                    </a:schemeClr>
                  </a:solidFill>
                </a:rPr>
                <a:t>Model Buyers (Survey)</a:t>
              </a:r>
              <a:endParaRPr lang="en-US" b="1">
                <a:solidFill>
                  <a:schemeClr val="tx1">
                    <a:lumMod val="75000"/>
                    <a:lumOff val="25000"/>
                  </a:schemeClr>
                </a:solidFill>
              </a:endParaRPr>
            </a:p>
          </p:txBody>
        </p:sp>
        <p:sp>
          <p:nvSpPr>
            <p:cNvPr id="12" name="TextBox 29"/>
            <p:cNvSpPr txBox="1"/>
            <p:nvPr/>
          </p:nvSpPr>
          <p:spPr>
            <a:xfrm>
              <a:off x="7538791" y="2945837"/>
              <a:ext cx="1520341" cy="369332"/>
            </a:xfrm>
            <a:prstGeom prst="rect">
              <a:avLst/>
            </a:prstGeom>
            <a:noFill/>
          </p:spPr>
          <p:txBody>
            <a:bodyPr wrap="square" rtlCol="0">
              <a:spAutoFit/>
            </a:bodyPr>
            <a:lstStyle/>
            <a:p>
              <a:r>
                <a:rPr lang="en-US" b="1">
                  <a:solidFill>
                    <a:schemeClr val="tx1">
                      <a:lumMod val="85000"/>
                      <a:lumOff val="15000"/>
                    </a:schemeClr>
                  </a:solidFill>
                </a:rPr>
                <a:t>Model Buyers</a:t>
              </a:r>
              <a:endParaRPr lang="en-US" b="1">
                <a:solidFill>
                  <a:schemeClr val="tx1">
                    <a:lumMod val="85000"/>
                    <a:lumOff val="15000"/>
                  </a:schemeClr>
                </a:solidFill>
              </a:endParaRPr>
            </a:p>
          </p:txBody>
        </p:sp>
        <p:cxnSp>
          <p:nvCxnSpPr>
            <p:cNvPr id="13" name="Straight Arrow Connector 34"/>
            <p:cNvCxnSpPr/>
            <p:nvPr/>
          </p:nvCxnSpPr>
          <p:spPr>
            <a:xfrm>
              <a:off x="1859516" y="2699137"/>
              <a:ext cx="1683071"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36"/>
            <p:cNvSpPr txBox="1"/>
            <p:nvPr/>
          </p:nvSpPr>
          <p:spPr>
            <a:xfrm>
              <a:off x="1649683" y="2175917"/>
              <a:ext cx="2072671" cy="523220"/>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① </a:t>
              </a:r>
              <a:r>
                <a:rPr lang="en-US" sz="1400">
                  <a:solidFill>
                    <a:schemeClr val="tx1">
                      <a:lumMod val="65000"/>
                      <a:lumOff val="35000"/>
                    </a:schemeClr>
                  </a:solidFill>
                  <a:ea typeface="微软雅黑" panose="020B0503020204020204" pitchFamily="34" charset="-122"/>
                  <a:cs typeface="Arial" panose="020B0604020202090204" pitchFamily="34" charset="0"/>
                </a:rPr>
                <a:t>Data &amp;</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sz="1400">
                  <a:solidFill>
                    <a:schemeClr val="tx1">
                      <a:lumMod val="65000"/>
                      <a:lumOff val="35000"/>
                    </a:schemeClr>
                  </a:solidFill>
                  <a:ea typeface="微软雅黑" panose="020B0503020204020204" pitchFamily="34" charset="-122"/>
                  <a:cs typeface="Arial" panose="020B0604020202090204" pitchFamily="34" charset="0"/>
                </a:rPr>
                <a:t>Compensation Function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15" name="Straight Arrow Connector 37"/>
            <p:cNvCxnSpPr/>
            <p:nvPr/>
          </p:nvCxnSpPr>
          <p:spPr>
            <a:xfrm>
              <a:off x="1815273" y="2851537"/>
              <a:ext cx="1727314" cy="0"/>
            </a:xfrm>
            <a:prstGeom prst="straightConnector1">
              <a:avLst/>
            </a:prstGeom>
            <a:ln w="3810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41"/>
            <p:cNvSpPr txBox="1"/>
            <p:nvPr/>
          </p:nvSpPr>
          <p:spPr>
            <a:xfrm>
              <a:off x="2703089" y="3984161"/>
              <a:ext cx="1785520" cy="738664"/>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③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en-US" sz="1400">
                  <a:solidFill>
                    <a:schemeClr val="tx1">
                      <a:lumMod val="65000"/>
                      <a:lumOff val="35000"/>
                    </a:schemeClr>
                  </a:solidFill>
                  <a:ea typeface="微软雅黑" panose="020B0503020204020204" pitchFamily="34" charset="-122"/>
                  <a:cs typeface="Arial" panose="020B0604020202090204" pitchFamily="34" charset="0"/>
                </a:rPr>
                <a:t> </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a:t>
              </a:r>
              <a:r>
                <a:rPr lang="en-US" sz="1400">
                  <a:solidFill>
                    <a:schemeClr val="tx1">
                      <a:lumMod val="65000"/>
                      <a:lumOff val="35000"/>
                    </a:schemeClr>
                  </a:solidFill>
                  <a:ea typeface="微软雅黑" panose="020B0503020204020204" pitchFamily="34" charset="-122"/>
                  <a:cs typeface="Arial" panose="020B0604020202090204" pitchFamily="34" charset="0"/>
                </a:rPr>
                <a:t>Co</a:t>
              </a:r>
              <a:r>
                <a:rPr lang="en-US" altLang="zh-CN" sz="1400">
                  <a:solidFill>
                    <a:schemeClr val="tx1">
                      <a:lumMod val="65000"/>
                      <a:lumOff val="35000"/>
                    </a:schemeClr>
                  </a:solidFill>
                  <a:ea typeface="微软雅黑" panose="020B0503020204020204" pitchFamily="34" charset="-122"/>
                  <a:cs typeface="Arial" panose="020B0604020202090204" pitchFamily="34" charset="0"/>
                </a:rPr>
                <a:t>verage</a:t>
              </a:r>
              <a:r>
                <a:rPr lang="en-US" sz="1400">
                  <a:solidFill>
                    <a:schemeClr val="tx1">
                      <a:lumMod val="65000"/>
                      <a:lumOff val="35000"/>
                    </a:schemeClr>
                  </a:solidFill>
                  <a:ea typeface="微软雅黑" panose="020B0503020204020204" pitchFamily="34" charset="-122"/>
                  <a:cs typeface="Arial" panose="020B0604020202090204" pitchFamily="34" charset="0"/>
                </a:rPr>
                <a:t> Rate,</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sz="1400">
                  <a:solidFill>
                    <a:schemeClr val="tx1">
                      <a:lumMod val="65000"/>
                      <a:lumOff val="35000"/>
                    </a:schemeClr>
                  </a:solidFill>
                  <a:ea typeface="微软雅黑" panose="020B0503020204020204" pitchFamily="34" charset="-122"/>
                  <a:cs typeface="Arial" panose="020B0604020202090204" pitchFamily="34" charset="0"/>
                </a:rPr>
                <a:t>&amp;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DP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17" name="Straight Arrow Connector 42"/>
            <p:cNvCxnSpPr/>
            <p:nvPr/>
          </p:nvCxnSpPr>
          <p:spPr>
            <a:xfrm flipV="1">
              <a:off x="4492786" y="3988567"/>
              <a:ext cx="0" cy="812151"/>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56"/>
            <p:cNvCxnSpPr/>
            <p:nvPr/>
          </p:nvCxnSpPr>
          <p:spPr>
            <a:xfrm flipV="1">
              <a:off x="4677854" y="3959071"/>
              <a:ext cx="5084" cy="812151"/>
            </a:xfrm>
            <a:prstGeom prst="straightConnector1">
              <a:avLst/>
            </a:prstGeom>
            <a:ln w="38100">
              <a:solidFill>
                <a:schemeClr val="tx1">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58"/>
            <p:cNvSpPr txBox="1"/>
            <p:nvPr/>
          </p:nvSpPr>
          <p:spPr>
            <a:xfrm>
              <a:off x="4386340" y="3984809"/>
              <a:ext cx="2224240" cy="738664"/>
            </a:xfrm>
            <a:prstGeom prst="rect">
              <a:avLst/>
            </a:prstGeom>
            <a:noFill/>
          </p:spPr>
          <p:txBody>
            <a:bodyPr wrap="square" rtlCol="0">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④</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Target Model</a:t>
              </a:r>
              <a:r>
                <a:rPr lang="en-US" sz="1400">
                  <a:solidFill>
                    <a:schemeClr val="tx1">
                      <a:lumMod val="65000"/>
                      <a:lumOff val="35000"/>
                    </a:schemeClr>
                  </a:solidFill>
                  <a:ea typeface="微软雅黑" panose="020B0503020204020204" pitchFamily="34" charset="-122"/>
                  <a:cs typeface="Arial" panose="020B0604020202090204" pitchFamily="34" charset="0"/>
                </a:rPr>
                <a:t> &amp; Purchasing Budget</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(Price</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Function)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20" name="Straight Arrow Connector 61"/>
            <p:cNvCxnSpPr/>
            <p:nvPr/>
          </p:nvCxnSpPr>
          <p:spPr>
            <a:xfrm flipV="1">
              <a:off x="5463808" y="2694933"/>
              <a:ext cx="2186718" cy="8085"/>
            </a:xfrm>
            <a:prstGeom prst="straightConnector1">
              <a:avLst/>
            </a:prstGeom>
            <a:ln w="3810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64"/>
            <p:cNvSpPr txBox="1"/>
            <p:nvPr/>
          </p:nvSpPr>
          <p:spPr>
            <a:xfrm>
              <a:off x="4752432" y="2196127"/>
              <a:ext cx="3647846" cy="1806730"/>
            </a:xfrm>
            <a:prstGeom prst="rect">
              <a:avLst/>
            </a:prstGeom>
            <a:noFill/>
          </p:spPr>
          <p:txBody>
            <a:bodyPr wrap="square" rtlCol="0">
              <a:prstTxWarp prst="textArchUp">
                <a:avLst/>
              </a:prstTxWarp>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⑥</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 (Coverage Rate, </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DP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en-US" sz="1400">
                  <a:solidFill>
                    <a:schemeClr val="tx1">
                      <a:lumMod val="65000"/>
                      <a:lumOff val="35000"/>
                    </a:schemeClr>
                  </a:solidFill>
                  <a:ea typeface="微软雅黑" panose="020B0503020204020204" pitchFamily="34" charset="-122"/>
                  <a:cs typeface="Arial" panose="020B0604020202090204" pitchFamily="34" charset="0"/>
                </a:rPr>
                <a:t> &amp; Price</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2" name="TextBox 38"/>
            <p:cNvSpPr txBox="1"/>
            <p:nvPr/>
          </p:nvSpPr>
          <p:spPr>
            <a:xfrm>
              <a:off x="4720152" y="1312674"/>
              <a:ext cx="3647846" cy="1905760"/>
            </a:xfrm>
            <a:prstGeom prst="rect">
              <a:avLst/>
            </a:prstGeom>
            <a:noFill/>
          </p:spPr>
          <p:txBody>
            <a:bodyPr wrap="square" rtlCol="0">
              <a:prstTxWarp prst="textArchDown">
                <a:avLst/>
              </a:prstTxWarp>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⑧</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3" name="TextBox 71"/>
            <p:cNvSpPr txBox="1"/>
            <p:nvPr/>
          </p:nvSpPr>
          <p:spPr>
            <a:xfrm>
              <a:off x="5304853" y="2437365"/>
              <a:ext cx="2329000" cy="523220"/>
            </a:xfrm>
            <a:prstGeom prst="rect">
              <a:avLst/>
            </a:prstGeom>
            <a:noFill/>
          </p:spPr>
          <p:txBody>
            <a:bodyPr wrap="square" rtlCol="0">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⑦</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Target Model </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&amp; Payment</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4" name="TextBox 72"/>
            <p:cNvSpPr txBox="1"/>
            <p:nvPr/>
          </p:nvSpPr>
          <p:spPr>
            <a:xfrm>
              <a:off x="1938417" y="2845981"/>
              <a:ext cx="1810684" cy="307777"/>
            </a:xfrm>
            <a:prstGeom prst="rect">
              <a:avLst/>
            </a:prstGeom>
            <a:noFill/>
          </p:spPr>
          <p:txBody>
            <a:bodyPr wrap="square" rtlCol="0">
              <a:spAutoFit/>
            </a:bodyPr>
            <a:lstStyle/>
            <a:p>
              <a:r>
                <a:rPr lang="en-US" altLang="zh-CN" sz="1400">
                  <a:solidFill>
                    <a:schemeClr val="tx1">
                      <a:lumMod val="65000"/>
                      <a:lumOff val="35000"/>
                    </a:schemeClr>
                  </a:solidFill>
                  <a:ea typeface="微软雅黑" panose="020B0503020204020204" pitchFamily="34" charset="-122"/>
                  <a:cs typeface="Arial" panose="020B0604020202090204" pitchFamily="34" charset="0"/>
                </a:rPr>
                <a:t>⑨</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C</a:t>
              </a:r>
              <a:r>
                <a:rPr lang="en-US" sz="1400">
                  <a:solidFill>
                    <a:schemeClr val="tx1">
                      <a:lumMod val="65000"/>
                      <a:lumOff val="35000"/>
                    </a:schemeClr>
                  </a:solidFill>
                </a:rPr>
                <a:t>ompensation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pic>
          <p:nvPicPr>
            <p:cNvPr id="25" name="Graphic 26" descr="Office worke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35705" y="2117357"/>
              <a:ext cx="914400" cy="914400"/>
            </a:xfrm>
            <a:prstGeom prst="rect">
              <a:avLst/>
            </a:prstGeom>
          </p:spPr>
        </p:pic>
        <p:sp>
          <p:nvSpPr>
            <p:cNvPr id="26" name="Arc 35"/>
            <p:cNvSpPr/>
            <p:nvPr/>
          </p:nvSpPr>
          <p:spPr>
            <a:xfrm rot="2487837" flipV="1">
              <a:off x="3030555" y="-2524827"/>
              <a:ext cx="6236876" cy="5414726"/>
            </a:xfrm>
            <a:prstGeom prst="arc">
              <a:avLst>
                <a:gd name="adj1" fmla="val 17902918"/>
                <a:gd name="adj2" fmla="val 20499179"/>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39"/>
            <p:cNvSpPr/>
            <p:nvPr/>
          </p:nvSpPr>
          <p:spPr>
            <a:xfrm rot="19112163">
              <a:off x="3039398" y="2525801"/>
              <a:ext cx="6236876" cy="5414726"/>
            </a:xfrm>
            <a:prstGeom prst="arc">
              <a:avLst>
                <a:gd name="adj1" fmla="val 17902918"/>
                <a:gd name="adj2" fmla="val 20505132"/>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Graphic 47" descr="Programme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7880" y="4708323"/>
              <a:ext cx="914400" cy="914400"/>
            </a:xfrm>
            <a:prstGeom prst="rect">
              <a:avLst/>
            </a:prstGeom>
          </p:spPr>
        </p:pic>
        <p:sp>
          <p:nvSpPr>
            <p:cNvPr id="29" name="Rectangle 33"/>
            <p:cNvSpPr/>
            <p:nvPr/>
          </p:nvSpPr>
          <p:spPr>
            <a:xfrm>
              <a:off x="4403004" y="5308293"/>
              <a:ext cx="274850" cy="184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fld>
            <a:r>
              <a:rPr kumimoji="1" lang="zh-CN" altLang="en-US" dirty="0"/>
              <a:t> </a:t>
            </a:r>
            <a:r>
              <a:rPr kumimoji="1" lang="en-US" altLang="zh-CN" dirty="0"/>
              <a:t>/ 30</a:t>
            </a:r>
            <a:endParaRPr kumimoji="1" lang="zh-CN" altLang="en-US" dirty="0"/>
          </a:p>
        </p:txBody>
      </p:sp>
      <p:grpSp>
        <p:nvGrpSpPr>
          <p:cNvPr id="4" name="组合 3"/>
          <p:cNvGrpSpPr/>
          <p:nvPr/>
        </p:nvGrpSpPr>
        <p:grpSpPr>
          <a:xfrm>
            <a:off x="1191600" y="-3157200"/>
            <a:ext cx="9997200" cy="11484000"/>
            <a:chOff x="163904" y="-2524827"/>
            <a:chExt cx="9112370" cy="10465354"/>
          </a:xfrm>
        </p:grpSpPr>
        <p:pic>
          <p:nvPicPr>
            <p:cNvPr id="5" name="Graphic 17" descr="Users"/>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7140" y="1795616"/>
              <a:ext cx="1633384" cy="1633384"/>
            </a:xfrm>
            <a:prstGeom prst="rect">
              <a:avLst/>
            </a:prstGeom>
          </p:spPr>
        </p:pic>
        <p:sp>
          <p:nvSpPr>
            <p:cNvPr id="6" name="Oval 22"/>
            <p:cNvSpPr/>
            <p:nvPr/>
          </p:nvSpPr>
          <p:spPr>
            <a:xfrm>
              <a:off x="3798847" y="2040502"/>
              <a:ext cx="1443533" cy="1368475"/>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21" descr="Schoolhous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2420" y="1868685"/>
              <a:ext cx="1566453" cy="1493414"/>
            </a:xfrm>
            <a:prstGeom prst="rect">
              <a:avLst/>
            </a:prstGeom>
          </p:spPr>
        </p:pic>
        <p:sp>
          <p:nvSpPr>
            <p:cNvPr id="8" name="TextBox 24"/>
            <p:cNvSpPr txBox="1"/>
            <p:nvPr/>
          </p:nvSpPr>
          <p:spPr>
            <a:xfrm rot="3602413">
              <a:off x="3731806" y="1920280"/>
              <a:ext cx="1513605" cy="1595096"/>
            </a:xfrm>
            <a:prstGeom prst="rect">
              <a:avLst/>
            </a:prstGeom>
            <a:noFill/>
          </p:spPr>
          <p:txBody>
            <a:bodyPr wrap="square" rtlCol="0">
              <a:prstTxWarp prst="textArchUp">
                <a:avLst>
                  <a:gd name="adj" fmla="val 10874001"/>
                </a:avLst>
              </a:prstTxWarp>
              <a:spAutoFit/>
            </a:bodyPr>
            <a:lstStyle/>
            <a:p>
              <a:r>
                <a:rPr lang="en-US" altLang="zh-CN" sz="2000" b="1">
                  <a:solidFill>
                    <a:schemeClr val="tx1">
                      <a:lumMod val="85000"/>
                      <a:lumOff val="15000"/>
                    </a:schemeClr>
                  </a:solidFill>
                </a:rPr>
                <a:t>BROKER</a:t>
              </a:r>
              <a:endParaRPr lang="en-US" sz="2000" b="1">
                <a:solidFill>
                  <a:schemeClr val="tx1">
                    <a:lumMod val="85000"/>
                    <a:lumOff val="15000"/>
                  </a:schemeClr>
                </a:solidFill>
              </a:endParaRPr>
            </a:p>
          </p:txBody>
        </p:sp>
        <p:sp>
          <p:nvSpPr>
            <p:cNvPr id="9" name="TextBox 25"/>
            <p:cNvSpPr txBox="1"/>
            <p:nvPr/>
          </p:nvSpPr>
          <p:spPr>
            <a:xfrm>
              <a:off x="3130030" y="3423535"/>
              <a:ext cx="2793782" cy="738664"/>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② </a:t>
              </a:r>
              <a:r>
                <a:rPr lang="en-US"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Setting</a:t>
              </a:r>
              <a:r>
                <a:rPr lang="en-US" sz="1400">
                  <a:solidFill>
                    <a:schemeClr val="tx1">
                      <a:lumMod val="65000"/>
                      <a:lumOff val="35000"/>
                    </a:schemeClr>
                  </a:solidFill>
                  <a:ea typeface="微软雅黑" panose="020B0503020204020204" pitchFamily="34" charset="-122"/>
                  <a:cs typeface="Arial" panose="020B0604020202090204" pitchFamily="34" charset="0"/>
                </a:rPr>
                <a:t> </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⑤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 Pricing</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&amp;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Training</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10" name="TextBox 27"/>
            <p:cNvSpPr txBox="1"/>
            <p:nvPr/>
          </p:nvSpPr>
          <p:spPr>
            <a:xfrm>
              <a:off x="163904" y="3079438"/>
              <a:ext cx="1633384" cy="369332"/>
            </a:xfrm>
            <a:prstGeom prst="rect">
              <a:avLst/>
            </a:prstGeom>
            <a:noFill/>
          </p:spPr>
          <p:txBody>
            <a:bodyPr wrap="square" rtlCol="0">
              <a:spAutoFit/>
            </a:bodyPr>
            <a:lstStyle/>
            <a:p>
              <a:pPr algn="ctr"/>
              <a:r>
                <a:rPr lang="en-US" b="1">
                  <a:solidFill>
                    <a:srgbClr val="C00000"/>
                  </a:solidFill>
                </a:rPr>
                <a:t>Data Owners</a:t>
              </a:r>
              <a:endParaRPr lang="en-US" b="1">
                <a:solidFill>
                  <a:srgbClr val="C00000"/>
                </a:solidFill>
              </a:endParaRPr>
            </a:p>
          </p:txBody>
        </p:sp>
        <p:sp>
          <p:nvSpPr>
            <p:cNvPr id="11" name="TextBox 28"/>
            <p:cNvSpPr txBox="1"/>
            <p:nvPr/>
          </p:nvSpPr>
          <p:spPr>
            <a:xfrm>
              <a:off x="3540950" y="5571704"/>
              <a:ext cx="3148130" cy="369332"/>
            </a:xfrm>
            <a:prstGeom prst="rect">
              <a:avLst/>
            </a:prstGeom>
            <a:noFill/>
          </p:spPr>
          <p:txBody>
            <a:bodyPr wrap="square" rtlCol="0">
              <a:spAutoFit/>
            </a:bodyPr>
            <a:lstStyle/>
            <a:p>
              <a:r>
                <a:rPr lang="en-US" b="1">
                  <a:solidFill>
                    <a:schemeClr val="tx1">
                      <a:lumMod val="75000"/>
                      <a:lumOff val="25000"/>
                    </a:schemeClr>
                  </a:solidFill>
                </a:rPr>
                <a:t>Model Buyers (Survey)</a:t>
              </a:r>
              <a:endParaRPr lang="en-US" b="1">
                <a:solidFill>
                  <a:schemeClr val="tx1">
                    <a:lumMod val="75000"/>
                    <a:lumOff val="25000"/>
                  </a:schemeClr>
                </a:solidFill>
              </a:endParaRPr>
            </a:p>
          </p:txBody>
        </p:sp>
        <p:sp>
          <p:nvSpPr>
            <p:cNvPr id="12" name="TextBox 29"/>
            <p:cNvSpPr txBox="1"/>
            <p:nvPr/>
          </p:nvSpPr>
          <p:spPr>
            <a:xfrm>
              <a:off x="7538791" y="2945837"/>
              <a:ext cx="1520341" cy="369332"/>
            </a:xfrm>
            <a:prstGeom prst="rect">
              <a:avLst/>
            </a:prstGeom>
            <a:noFill/>
          </p:spPr>
          <p:txBody>
            <a:bodyPr wrap="square" rtlCol="0">
              <a:spAutoFit/>
            </a:bodyPr>
            <a:lstStyle/>
            <a:p>
              <a:r>
                <a:rPr lang="en-US" b="1">
                  <a:solidFill>
                    <a:schemeClr val="tx1">
                      <a:lumMod val="85000"/>
                      <a:lumOff val="15000"/>
                    </a:schemeClr>
                  </a:solidFill>
                </a:rPr>
                <a:t>Model Buyers</a:t>
              </a:r>
              <a:endParaRPr lang="en-US" b="1">
                <a:solidFill>
                  <a:schemeClr val="tx1">
                    <a:lumMod val="85000"/>
                    <a:lumOff val="15000"/>
                  </a:schemeClr>
                </a:solidFill>
              </a:endParaRPr>
            </a:p>
          </p:txBody>
        </p:sp>
        <p:cxnSp>
          <p:nvCxnSpPr>
            <p:cNvPr id="13" name="Straight Arrow Connector 34"/>
            <p:cNvCxnSpPr/>
            <p:nvPr/>
          </p:nvCxnSpPr>
          <p:spPr>
            <a:xfrm>
              <a:off x="1859516" y="2699137"/>
              <a:ext cx="1683071"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36"/>
            <p:cNvSpPr txBox="1"/>
            <p:nvPr/>
          </p:nvSpPr>
          <p:spPr>
            <a:xfrm>
              <a:off x="1649683" y="2175917"/>
              <a:ext cx="2072671" cy="523220"/>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① </a:t>
              </a:r>
              <a:r>
                <a:rPr lang="en-US" sz="1400">
                  <a:solidFill>
                    <a:schemeClr val="tx1">
                      <a:lumMod val="65000"/>
                      <a:lumOff val="35000"/>
                    </a:schemeClr>
                  </a:solidFill>
                  <a:ea typeface="微软雅黑" panose="020B0503020204020204" pitchFamily="34" charset="-122"/>
                  <a:cs typeface="Arial" panose="020B0604020202090204" pitchFamily="34" charset="0"/>
                </a:rPr>
                <a:t>Data &amp;</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sz="1400">
                  <a:solidFill>
                    <a:schemeClr val="tx1">
                      <a:lumMod val="65000"/>
                      <a:lumOff val="35000"/>
                    </a:schemeClr>
                  </a:solidFill>
                  <a:ea typeface="微软雅黑" panose="020B0503020204020204" pitchFamily="34" charset="-122"/>
                  <a:cs typeface="Arial" panose="020B0604020202090204" pitchFamily="34" charset="0"/>
                </a:rPr>
                <a:t>Compensation Function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15" name="Straight Arrow Connector 37"/>
            <p:cNvCxnSpPr/>
            <p:nvPr/>
          </p:nvCxnSpPr>
          <p:spPr>
            <a:xfrm>
              <a:off x="1815273" y="2851537"/>
              <a:ext cx="1727314" cy="0"/>
            </a:xfrm>
            <a:prstGeom prst="straightConnector1">
              <a:avLst/>
            </a:prstGeom>
            <a:ln w="3810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41"/>
            <p:cNvSpPr txBox="1"/>
            <p:nvPr/>
          </p:nvSpPr>
          <p:spPr>
            <a:xfrm>
              <a:off x="2703089" y="3984161"/>
              <a:ext cx="1785520" cy="738664"/>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③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en-US" sz="1400">
                  <a:solidFill>
                    <a:schemeClr val="tx1">
                      <a:lumMod val="65000"/>
                      <a:lumOff val="35000"/>
                    </a:schemeClr>
                  </a:solidFill>
                  <a:ea typeface="微软雅黑" panose="020B0503020204020204" pitchFamily="34" charset="-122"/>
                  <a:cs typeface="Arial" panose="020B0604020202090204" pitchFamily="34" charset="0"/>
                </a:rPr>
                <a:t> </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a:t>
              </a:r>
              <a:r>
                <a:rPr lang="en-US" sz="1400">
                  <a:solidFill>
                    <a:schemeClr val="tx1">
                      <a:lumMod val="65000"/>
                      <a:lumOff val="35000"/>
                    </a:schemeClr>
                  </a:solidFill>
                  <a:ea typeface="微软雅黑" panose="020B0503020204020204" pitchFamily="34" charset="-122"/>
                  <a:cs typeface="Arial" panose="020B0604020202090204" pitchFamily="34" charset="0"/>
                </a:rPr>
                <a:t>Co</a:t>
              </a:r>
              <a:r>
                <a:rPr lang="en-US" altLang="zh-CN" sz="1400">
                  <a:solidFill>
                    <a:schemeClr val="tx1">
                      <a:lumMod val="65000"/>
                      <a:lumOff val="35000"/>
                    </a:schemeClr>
                  </a:solidFill>
                  <a:ea typeface="微软雅黑" panose="020B0503020204020204" pitchFamily="34" charset="-122"/>
                  <a:cs typeface="Arial" panose="020B0604020202090204" pitchFamily="34" charset="0"/>
                </a:rPr>
                <a:t>verage</a:t>
              </a:r>
              <a:r>
                <a:rPr lang="en-US" sz="1400">
                  <a:solidFill>
                    <a:schemeClr val="tx1">
                      <a:lumMod val="65000"/>
                      <a:lumOff val="35000"/>
                    </a:schemeClr>
                  </a:solidFill>
                  <a:ea typeface="微软雅黑" panose="020B0503020204020204" pitchFamily="34" charset="-122"/>
                  <a:cs typeface="Arial" panose="020B0604020202090204" pitchFamily="34" charset="0"/>
                </a:rPr>
                <a:t> Rate,</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sz="1400">
                  <a:solidFill>
                    <a:schemeClr val="tx1">
                      <a:lumMod val="65000"/>
                      <a:lumOff val="35000"/>
                    </a:schemeClr>
                  </a:solidFill>
                  <a:ea typeface="微软雅黑" panose="020B0503020204020204" pitchFamily="34" charset="-122"/>
                  <a:cs typeface="Arial" panose="020B0604020202090204" pitchFamily="34" charset="0"/>
                </a:rPr>
                <a:t>&amp;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DP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17" name="Straight Arrow Connector 42"/>
            <p:cNvCxnSpPr/>
            <p:nvPr/>
          </p:nvCxnSpPr>
          <p:spPr>
            <a:xfrm flipV="1">
              <a:off x="4492786" y="3988567"/>
              <a:ext cx="0" cy="812151"/>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56"/>
            <p:cNvCxnSpPr/>
            <p:nvPr/>
          </p:nvCxnSpPr>
          <p:spPr>
            <a:xfrm flipV="1">
              <a:off x="4677854" y="3959071"/>
              <a:ext cx="5084" cy="812151"/>
            </a:xfrm>
            <a:prstGeom prst="straightConnector1">
              <a:avLst/>
            </a:prstGeom>
            <a:ln w="38100">
              <a:solidFill>
                <a:schemeClr val="tx1">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58"/>
            <p:cNvSpPr txBox="1"/>
            <p:nvPr/>
          </p:nvSpPr>
          <p:spPr>
            <a:xfrm>
              <a:off x="4386340" y="3984809"/>
              <a:ext cx="2224240" cy="738664"/>
            </a:xfrm>
            <a:prstGeom prst="rect">
              <a:avLst/>
            </a:prstGeom>
            <a:noFill/>
          </p:spPr>
          <p:txBody>
            <a:bodyPr wrap="square" rtlCol="0">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④</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Target Model</a:t>
              </a:r>
              <a:r>
                <a:rPr lang="en-US" sz="1400">
                  <a:solidFill>
                    <a:schemeClr val="tx1">
                      <a:lumMod val="65000"/>
                      <a:lumOff val="35000"/>
                    </a:schemeClr>
                  </a:solidFill>
                  <a:ea typeface="微软雅黑" panose="020B0503020204020204" pitchFamily="34" charset="-122"/>
                  <a:cs typeface="Arial" panose="020B0604020202090204" pitchFamily="34" charset="0"/>
                </a:rPr>
                <a:t> &amp; Purchasing Budget</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(Price</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Function)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20" name="Straight Arrow Connector 61"/>
            <p:cNvCxnSpPr/>
            <p:nvPr/>
          </p:nvCxnSpPr>
          <p:spPr>
            <a:xfrm flipV="1">
              <a:off x="5463808" y="2694933"/>
              <a:ext cx="2186718" cy="8085"/>
            </a:xfrm>
            <a:prstGeom prst="straightConnector1">
              <a:avLst/>
            </a:prstGeom>
            <a:ln w="3810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64"/>
            <p:cNvSpPr txBox="1"/>
            <p:nvPr/>
          </p:nvSpPr>
          <p:spPr>
            <a:xfrm>
              <a:off x="4752432" y="2196127"/>
              <a:ext cx="3647846" cy="1806730"/>
            </a:xfrm>
            <a:prstGeom prst="rect">
              <a:avLst/>
            </a:prstGeom>
            <a:noFill/>
          </p:spPr>
          <p:txBody>
            <a:bodyPr wrap="square" rtlCol="0">
              <a:prstTxWarp prst="textArchUp">
                <a:avLst/>
              </a:prstTxWarp>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⑥</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 (Coverage Rate, </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DP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en-US" sz="1400">
                  <a:solidFill>
                    <a:schemeClr val="tx1">
                      <a:lumMod val="65000"/>
                      <a:lumOff val="35000"/>
                    </a:schemeClr>
                  </a:solidFill>
                  <a:ea typeface="微软雅黑" panose="020B0503020204020204" pitchFamily="34" charset="-122"/>
                  <a:cs typeface="Arial" panose="020B0604020202090204" pitchFamily="34" charset="0"/>
                </a:rPr>
                <a:t> &amp; Price</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2" name="TextBox 38"/>
            <p:cNvSpPr txBox="1"/>
            <p:nvPr/>
          </p:nvSpPr>
          <p:spPr>
            <a:xfrm>
              <a:off x="4720152" y="1312674"/>
              <a:ext cx="3647846" cy="1905760"/>
            </a:xfrm>
            <a:prstGeom prst="rect">
              <a:avLst/>
            </a:prstGeom>
            <a:noFill/>
          </p:spPr>
          <p:txBody>
            <a:bodyPr wrap="square" rtlCol="0">
              <a:prstTxWarp prst="textArchDown">
                <a:avLst/>
              </a:prstTxWarp>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⑧</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3" name="TextBox 71"/>
            <p:cNvSpPr txBox="1"/>
            <p:nvPr/>
          </p:nvSpPr>
          <p:spPr>
            <a:xfrm>
              <a:off x="5304853" y="2437365"/>
              <a:ext cx="2329000" cy="523220"/>
            </a:xfrm>
            <a:prstGeom prst="rect">
              <a:avLst/>
            </a:prstGeom>
            <a:noFill/>
          </p:spPr>
          <p:txBody>
            <a:bodyPr wrap="square" rtlCol="0">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⑦</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Target Model </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&amp; Payment</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4" name="TextBox 72"/>
            <p:cNvSpPr txBox="1"/>
            <p:nvPr/>
          </p:nvSpPr>
          <p:spPr>
            <a:xfrm>
              <a:off x="1938417" y="2845981"/>
              <a:ext cx="1810684" cy="307777"/>
            </a:xfrm>
            <a:prstGeom prst="rect">
              <a:avLst/>
            </a:prstGeom>
            <a:noFill/>
          </p:spPr>
          <p:txBody>
            <a:bodyPr wrap="square" rtlCol="0">
              <a:spAutoFit/>
            </a:bodyPr>
            <a:lstStyle/>
            <a:p>
              <a:r>
                <a:rPr lang="en-US" altLang="zh-CN" sz="1400">
                  <a:solidFill>
                    <a:schemeClr val="tx1">
                      <a:lumMod val="65000"/>
                      <a:lumOff val="35000"/>
                    </a:schemeClr>
                  </a:solidFill>
                  <a:ea typeface="微软雅黑" panose="020B0503020204020204" pitchFamily="34" charset="-122"/>
                  <a:cs typeface="Arial" panose="020B0604020202090204" pitchFamily="34" charset="0"/>
                </a:rPr>
                <a:t>⑨</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C</a:t>
              </a:r>
              <a:r>
                <a:rPr lang="en-US" sz="1400">
                  <a:solidFill>
                    <a:schemeClr val="tx1">
                      <a:lumMod val="65000"/>
                      <a:lumOff val="35000"/>
                    </a:schemeClr>
                  </a:solidFill>
                </a:rPr>
                <a:t>ompensation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pic>
          <p:nvPicPr>
            <p:cNvPr id="25" name="Graphic 26" descr="Office worke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35705" y="2117357"/>
              <a:ext cx="914400" cy="914400"/>
            </a:xfrm>
            <a:prstGeom prst="rect">
              <a:avLst/>
            </a:prstGeom>
          </p:spPr>
        </p:pic>
        <p:sp>
          <p:nvSpPr>
            <p:cNvPr id="26" name="Arc 35"/>
            <p:cNvSpPr/>
            <p:nvPr/>
          </p:nvSpPr>
          <p:spPr>
            <a:xfrm rot="2487837" flipV="1">
              <a:off x="3030555" y="-2524827"/>
              <a:ext cx="6236876" cy="5414726"/>
            </a:xfrm>
            <a:prstGeom prst="arc">
              <a:avLst>
                <a:gd name="adj1" fmla="val 17902918"/>
                <a:gd name="adj2" fmla="val 20499179"/>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39"/>
            <p:cNvSpPr/>
            <p:nvPr/>
          </p:nvSpPr>
          <p:spPr>
            <a:xfrm rot="19112163">
              <a:off x="3039398" y="2525801"/>
              <a:ext cx="6236876" cy="5414726"/>
            </a:xfrm>
            <a:prstGeom prst="arc">
              <a:avLst>
                <a:gd name="adj1" fmla="val 17902918"/>
                <a:gd name="adj2" fmla="val 20505132"/>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Graphic 47" descr="Programme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7880" y="4708323"/>
              <a:ext cx="914400" cy="914400"/>
            </a:xfrm>
            <a:prstGeom prst="rect">
              <a:avLst/>
            </a:prstGeom>
          </p:spPr>
        </p:pic>
        <p:sp>
          <p:nvSpPr>
            <p:cNvPr id="29" name="Rectangle 33"/>
            <p:cNvSpPr/>
            <p:nvPr/>
          </p:nvSpPr>
          <p:spPr>
            <a:xfrm>
              <a:off x="4403004" y="5308293"/>
              <a:ext cx="274850" cy="184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文本框 29"/>
          <p:cNvSpPr txBox="1"/>
          <p:nvPr/>
        </p:nvSpPr>
        <p:spPr>
          <a:xfrm>
            <a:off x="995906" y="1646244"/>
            <a:ext cx="7004782" cy="276999"/>
          </a:xfrm>
          <a:prstGeom prst="rect">
            <a:avLst/>
          </a:prstGeom>
          <a:noFill/>
        </p:spPr>
        <p:txBody>
          <a:bodyPr wrap="square" rtlCol="0">
            <a:spAutoFit/>
          </a:bodyPr>
          <a:lstStyle/>
          <a:p>
            <a:r>
              <a:rPr kumimoji="1" lang="en-US" altLang="zh-CN" sz="1200" b="1">
                <a:solidFill>
                  <a:srgbClr val="C00000"/>
                </a:solidFill>
              </a:rPr>
              <a:t>Contribute</a:t>
            </a:r>
            <a:r>
              <a:rPr kumimoji="1" lang="zh-CN" altLang="en-US" sz="1200" b="1">
                <a:solidFill>
                  <a:srgbClr val="C00000"/>
                </a:solidFill>
              </a:rPr>
              <a:t> </a:t>
            </a:r>
            <a:r>
              <a:rPr kumimoji="1" lang="en-US" altLang="zh-CN" sz="1200" b="1">
                <a:solidFill>
                  <a:srgbClr val="C00000"/>
                </a:solidFill>
              </a:rPr>
              <a:t>Data</a:t>
            </a:r>
            <a:r>
              <a:rPr kumimoji="1" lang="zh-CN" altLang="en-US" sz="1200" b="1">
                <a:solidFill>
                  <a:srgbClr val="C00000"/>
                </a:solidFill>
              </a:rPr>
              <a:t> </a:t>
            </a:r>
            <a:r>
              <a:rPr kumimoji="1" lang="en-US" altLang="zh-CN" sz="1200" b="1">
                <a:solidFill>
                  <a:srgbClr val="C00000"/>
                </a:solidFill>
              </a:rPr>
              <a:t>&amp;</a:t>
            </a:r>
            <a:r>
              <a:rPr kumimoji="1" lang="zh-CN" altLang="en-US" sz="1200" b="1">
                <a:solidFill>
                  <a:srgbClr val="C00000"/>
                </a:solidFill>
              </a:rPr>
              <a:t> </a:t>
            </a:r>
            <a:r>
              <a:rPr kumimoji="1" lang="en-US" altLang="zh-CN" sz="1200" b="1">
                <a:solidFill>
                  <a:srgbClr val="C00000"/>
                </a:solidFill>
              </a:rPr>
              <a:t>Receive</a:t>
            </a:r>
            <a:r>
              <a:rPr kumimoji="1" lang="zh-CN" altLang="en-US" sz="1200" b="1">
                <a:solidFill>
                  <a:srgbClr val="C00000"/>
                </a:solidFill>
              </a:rPr>
              <a:t> </a:t>
            </a:r>
            <a:r>
              <a:rPr kumimoji="1" lang="en-US" altLang="zh-CN" sz="1200" b="1">
                <a:solidFill>
                  <a:srgbClr val="C00000"/>
                </a:solidFill>
              </a:rPr>
              <a:t>Compensation</a:t>
            </a:r>
            <a:r>
              <a:rPr kumimoji="1" lang="zh-CN" altLang="en-US" sz="1200" b="1">
                <a:solidFill>
                  <a:srgbClr val="C00000"/>
                </a:solidFill>
              </a:rPr>
              <a:t> </a:t>
            </a:r>
            <a:r>
              <a:rPr kumimoji="1" lang="en-US" altLang="zh-CN" sz="1200" b="1">
                <a:solidFill>
                  <a:srgbClr val="C00000"/>
                </a:solidFill>
              </a:rPr>
              <a:t>from</a:t>
            </a:r>
            <a:r>
              <a:rPr kumimoji="1" lang="zh-CN" altLang="en-US" sz="1200" b="1">
                <a:solidFill>
                  <a:srgbClr val="C00000"/>
                </a:solidFill>
              </a:rPr>
              <a:t> </a:t>
            </a:r>
            <a:r>
              <a:rPr kumimoji="1" lang="en-US" altLang="zh-CN" sz="1200" b="1">
                <a:solidFill>
                  <a:srgbClr val="C00000"/>
                </a:solidFill>
              </a:rPr>
              <a:t>the</a:t>
            </a:r>
            <a:r>
              <a:rPr kumimoji="1" lang="zh-CN" altLang="en-US" sz="1200" b="1">
                <a:solidFill>
                  <a:srgbClr val="C00000"/>
                </a:solidFill>
              </a:rPr>
              <a:t> </a:t>
            </a:r>
            <a:r>
              <a:rPr kumimoji="1" lang="en-US" altLang="zh-CN" sz="1200" b="1">
                <a:solidFill>
                  <a:srgbClr val="C00000"/>
                </a:solidFill>
              </a:rPr>
              <a:t>Broker</a:t>
            </a:r>
            <a:endParaRPr kumimoji="1" lang="zh-CN" altLang="en-US" sz="1200" b="1">
              <a:solidFill>
                <a:srgbClr val="C00000"/>
              </a:solidFill>
            </a:endParaRPr>
          </a:p>
        </p:txBody>
      </p:sp>
      <p:sp>
        <p:nvSpPr>
          <p:cNvPr id="32" name="文本框 31"/>
          <p:cNvSpPr txBox="1"/>
          <p:nvPr/>
        </p:nvSpPr>
        <p:spPr>
          <a:xfrm>
            <a:off x="995906" y="1330528"/>
            <a:ext cx="3922376" cy="369332"/>
          </a:xfrm>
          <a:prstGeom prst="rect">
            <a:avLst/>
          </a:prstGeom>
          <a:noFill/>
        </p:spPr>
        <p:txBody>
          <a:bodyPr wrap="square" rtlCol="0">
            <a:spAutoFit/>
          </a:bodyPr>
          <a:lstStyle/>
          <a:p>
            <a:r>
              <a:rPr kumimoji="1" lang="zh-CN" altLang="en-US">
                <a:solidFill>
                  <a:srgbClr val="C00000"/>
                </a:solidFill>
              </a:rPr>
              <a:t>贡献数据 </a:t>
            </a:r>
            <a:r>
              <a:rPr kumimoji="1" lang="en-US" altLang="zh-CN">
                <a:solidFill>
                  <a:srgbClr val="C00000"/>
                </a:solidFill>
              </a:rPr>
              <a:t>&amp;</a:t>
            </a:r>
            <a:r>
              <a:rPr kumimoji="1" lang="zh-CN" altLang="en-US">
                <a:solidFill>
                  <a:srgbClr val="C00000"/>
                </a:solidFill>
              </a:rPr>
              <a:t> 从中间商获得补偿</a:t>
            </a:r>
            <a:endParaRPr kumimoji="1" lang="zh-CN" altLang="en-US">
              <a:solidFill>
                <a:srgbClr val="C00000"/>
              </a:solidFill>
            </a:endParaRPr>
          </a:p>
        </p:txBody>
      </p:sp>
      <p:sp>
        <p:nvSpPr>
          <p:cNvPr id="31" name="标题 1"/>
          <p:cNvSpPr>
            <a:spLocks noGrp="1"/>
          </p:cNvSpPr>
          <p:nvPr/>
        </p:nvSpPr>
        <p:spPr>
          <a:xfrm>
            <a:off x="-516032" y="333868"/>
            <a:ext cx="4083096" cy="713696"/>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800" b="1" dirty="0">
                <a:latin typeface="微软雅黑" panose="020B0503020204020204" pitchFamily="34" charset="-122"/>
                <a:ea typeface="微软雅黑" panose="020B0503020204020204" pitchFamily="34" charset="-122"/>
              </a:rPr>
              <a:t>Dealer</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fld>
            <a:r>
              <a:rPr kumimoji="1" lang="zh-CN" altLang="en-US" dirty="0"/>
              <a:t> </a:t>
            </a:r>
            <a:r>
              <a:rPr kumimoji="1" lang="en-US" altLang="zh-CN" dirty="0"/>
              <a:t>/ 30</a:t>
            </a:r>
            <a:endParaRPr kumimoji="1" lang="zh-CN" altLang="en-US" dirty="0"/>
          </a:p>
        </p:txBody>
      </p:sp>
      <p:grpSp>
        <p:nvGrpSpPr>
          <p:cNvPr id="4" name="组合 3"/>
          <p:cNvGrpSpPr/>
          <p:nvPr/>
        </p:nvGrpSpPr>
        <p:grpSpPr>
          <a:xfrm>
            <a:off x="1191600" y="-3157200"/>
            <a:ext cx="9997200" cy="11484000"/>
            <a:chOff x="163904" y="-2524827"/>
            <a:chExt cx="9112370" cy="10465354"/>
          </a:xfrm>
        </p:grpSpPr>
        <p:pic>
          <p:nvPicPr>
            <p:cNvPr id="5" name="Graphic 17" descr="Users"/>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7140" y="1795616"/>
              <a:ext cx="1633384" cy="1633384"/>
            </a:xfrm>
            <a:prstGeom prst="rect">
              <a:avLst/>
            </a:prstGeom>
          </p:spPr>
        </p:pic>
        <p:sp>
          <p:nvSpPr>
            <p:cNvPr id="6" name="Oval 22"/>
            <p:cNvSpPr/>
            <p:nvPr/>
          </p:nvSpPr>
          <p:spPr>
            <a:xfrm>
              <a:off x="3798847" y="2040502"/>
              <a:ext cx="1443533" cy="1368475"/>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21" descr="Schoolhous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1134" y="1861101"/>
              <a:ext cx="1566453" cy="1493414"/>
            </a:xfrm>
            <a:prstGeom prst="rect">
              <a:avLst/>
            </a:prstGeom>
          </p:spPr>
        </p:pic>
        <p:sp>
          <p:nvSpPr>
            <p:cNvPr id="8" name="TextBox 24"/>
            <p:cNvSpPr txBox="1"/>
            <p:nvPr/>
          </p:nvSpPr>
          <p:spPr>
            <a:xfrm rot="3602413">
              <a:off x="3733134" y="1918701"/>
              <a:ext cx="1513605" cy="1595096"/>
            </a:xfrm>
            <a:prstGeom prst="rect">
              <a:avLst/>
            </a:prstGeom>
            <a:noFill/>
          </p:spPr>
          <p:txBody>
            <a:bodyPr wrap="square" rtlCol="0">
              <a:prstTxWarp prst="textArchUp">
                <a:avLst>
                  <a:gd name="adj" fmla="val 10874001"/>
                </a:avLst>
              </a:prstTxWarp>
              <a:spAutoFit/>
            </a:bodyPr>
            <a:lstStyle/>
            <a:p>
              <a:r>
                <a:rPr lang="en-US" altLang="zh-CN" sz="2000" b="1">
                  <a:solidFill>
                    <a:srgbClr val="C00000"/>
                  </a:solidFill>
                </a:rPr>
                <a:t>BROKER</a:t>
              </a:r>
              <a:endParaRPr lang="en-US" sz="2000" b="1">
                <a:solidFill>
                  <a:srgbClr val="C00000"/>
                </a:solidFill>
              </a:endParaRPr>
            </a:p>
          </p:txBody>
        </p:sp>
        <p:sp>
          <p:nvSpPr>
            <p:cNvPr id="9" name="TextBox 25"/>
            <p:cNvSpPr txBox="1"/>
            <p:nvPr/>
          </p:nvSpPr>
          <p:spPr>
            <a:xfrm>
              <a:off x="3130030" y="3423535"/>
              <a:ext cx="2793782" cy="738664"/>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② </a:t>
              </a:r>
              <a:r>
                <a:rPr lang="en-US"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Setting</a:t>
              </a:r>
              <a:r>
                <a:rPr lang="en-US" sz="1400">
                  <a:solidFill>
                    <a:schemeClr val="tx1">
                      <a:lumMod val="65000"/>
                      <a:lumOff val="35000"/>
                    </a:schemeClr>
                  </a:solidFill>
                  <a:ea typeface="微软雅黑" panose="020B0503020204020204" pitchFamily="34" charset="-122"/>
                  <a:cs typeface="Arial" panose="020B0604020202090204" pitchFamily="34" charset="0"/>
                </a:rPr>
                <a:t> </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⑤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 Pricing</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&amp;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Training</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10" name="TextBox 27"/>
            <p:cNvSpPr txBox="1"/>
            <p:nvPr/>
          </p:nvSpPr>
          <p:spPr>
            <a:xfrm>
              <a:off x="163904" y="3079438"/>
              <a:ext cx="1633384" cy="369332"/>
            </a:xfrm>
            <a:prstGeom prst="rect">
              <a:avLst/>
            </a:prstGeom>
            <a:noFill/>
          </p:spPr>
          <p:txBody>
            <a:bodyPr wrap="square" rtlCol="0">
              <a:spAutoFit/>
            </a:bodyPr>
            <a:lstStyle/>
            <a:p>
              <a:pPr algn="ctr"/>
              <a:r>
                <a:rPr lang="en-US" b="1">
                  <a:solidFill>
                    <a:schemeClr val="tx1">
                      <a:lumMod val="85000"/>
                      <a:lumOff val="15000"/>
                    </a:schemeClr>
                  </a:solidFill>
                </a:rPr>
                <a:t>Data Owners</a:t>
              </a:r>
              <a:endParaRPr lang="en-US" b="1">
                <a:solidFill>
                  <a:schemeClr val="tx1">
                    <a:lumMod val="85000"/>
                    <a:lumOff val="15000"/>
                  </a:schemeClr>
                </a:solidFill>
              </a:endParaRPr>
            </a:p>
          </p:txBody>
        </p:sp>
        <p:sp>
          <p:nvSpPr>
            <p:cNvPr id="11" name="TextBox 28"/>
            <p:cNvSpPr txBox="1"/>
            <p:nvPr/>
          </p:nvSpPr>
          <p:spPr>
            <a:xfrm>
              <a:off x="3540950" y="5571704"/>
              <a:ext cx="3148130" cy="369332"/>
            </a:xfrm>
            <a:prstGeom prst="rect">
              <a:avLst/>
            </a:prstGeom>
            <a:noFill/>
          </p:spPr>
          <p:txBody>
            <a:bodyPr wrap="square" rtlCol="0">
              <a:spAutoFit/>
            </a:bodyPr>
            <a:lstStyle/>
            <a:p>
              <a:r>
                <a:rPr lang="en-US" b="1">
                  <a:solidFill>
                    <a:schemeClr val="tx1">
                      <a:lumMod val="75000"/>
                      <a:lumOff val="25000"/>
                    </a:schemeClr>
                  </a:solidFill>
                </a:rPr>
                <a:t>Model Buyers (Survey)</a:t>
              </a:r>
              <a:endParaRPr lang="en-US" b="1">
                <a:solidFill>
                  <a:schemeClr val="tx1">
                    <a:lumMod val="75000"/>
                    <a:lumOff val="25000"/>
                  </a:schemeClr>
                </a:solidFill>
              </a:endParaRPr>
            </a:p>
          </p:txBody>
        </p:sp>
        <p:sp>
          <p:nvSpPr>
            <p:cNvPr id="12" name="TextBox 29"/>
            <p:cNvSpPr txBox="1"/>
            <p:nvPr/>
          </p:nvSpPr>
          <p:spPr>
            <a:xfrm>
              <a:off x="7538791" y="2945837"/>
              <a:ext cx="1520341" cy="369332"/>
            </a:xfrm>
            <a:prstGeom prst="rect">
              <a:avLst/>
            </a:prstGeom>
            <a:noFill/>
          </p:spPr>
          <p:txBody>
            <a:bodyPr wrap="square" rtlCol="0">
              <a:spAutoFit/>
            </a:bodyPr>
            <a:lstStyle/>
            <a:p>
              <a:r>
                <a:rPr lang="en-US" b="1">
                  <a:solidFill>
                    <a:schemeClr val="tx1">
                      <a:lumMod val="85000"/>
                      <a:lumOff val="15000"/>
                    </a:schemeClr>
                  </a:solidFill>
                </a:rPr>
                <a:t>Model Buyers</a:t>
              </a:r>
              <a:endParaRPr lang="en-US" b="1">
                <a:solidFill>
                  <a:schemeClr val="tx1">
                    <a:lumMod val="85000"/>
                    <a:lumOff val="15000"/>
                  </a:schemeClr>
                </a:solidFill>
              </a:endParaRPr>
            </a:p>
          </p:txBody>
        </p:sp>
        <p:cxnSp>
          <p:nvCxnSpPr>
            <p:cNvPr id="13" name="Straight Arrow Connector 34"/>
            <p:cNvCxnSpPr/>
            <p:nvPr/>
          </p:nvCxnSpPr>
          <p:spPr>
            <a:xfrm>
              <a:off x="1859516" y="2699137"/>
              <a:ext cx="1683071"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36"/>
            <p:cNvSpPr txBox="1"/>
            <p:nvPr/>
          </p:nvSpPr>
          <p:spPr>
            <a:xfrm>
              <a:off x="1649683" y="2175917"/>
              <a:ext cx="2072671" cy="523220"/>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① </a:t>
              </a:r>
              <a:r>
                <a:rPr lang="en-US" sz="1400">
                  <a:solidFill>
                    <a:schemeClr val="tx1">
                      <a:lumMod val="65000"/>
                      <a:lumOff val="35000"/>
                    </a:schemeClr>
                  </a:solidFill>
                  <a:ea typeface="微软雅黑" panose="020B0503020204020204" pitchFamily="34" charset="-122"/>
                  <a:cs typeface="Arial" panose="020B0604020202090204" pitchFamily="34" charset="0"/>
                </a:rPr>
                <a:t>Data &amp;</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sz="1400">
                  <a:solidFill>
                    <a:schemeClr val="tx1">
                      <a:lumMod val="65000"/>
                      <a:lumOff val="35000"/>
                    </a:schemeClr>
                  </a:solidFill>
                  <a:ea typeface="微软雅黑" panose="020B0503020204020204" pitchFamily="34" charset="-122"/>
                  <a:cs typeface="Arial" panose="020B0604020202090204" pitchFamily="34" charset="0"/>
                </a:rPr>
                <a:t>Compensation Function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15" name="Straight Arrow Connector 37"/>
            <p:cNvCxnSpPr/>
            <p:nvPr/>
          </p:nvCxnSpPr>
          <p:spPr>
            <a:xfrm>
              <a:off x="1815273" y="2851537"/>
              <a:ext cx="1727314" cy="0"/>
            </a:xfrm>
            <a:prstGeom prst="straightConnector1">
              <a:avLst/>
            </a:prstGeom>
            <a:ln w="3810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41"/>
            <p:cNvSpPr txBox="1"/>
            <p:nvPr/>
          </p:nvSpPr>
          <p:spPr>
            <a:xfrm>
              <a:off x="2703089" y="3984161"/>
              <a:ext cx="1785520" cy="738664"/>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③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en-US" sz="1400">
                  <a:solidFill>
                    <a:schemeClr val="tx1">
                      <a:lumMod val="65000"/>
                      <a:lumOff val="35000"/>
                    </a:schemeClr>
                  </a:solidFill>
                  <a:ea typeface="微软雅黑" panose="020B0503020204020204" pitchFamily="34" charset="-122"/>
                  <a:cs typeface="Arial" panose="020B0604020202090204" pitchFamily="34" charset="0"/>
                </a:rPr>
                <a:t> </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a:t>
              </a:r>
              <a:r>
                <a:rPr lang="en-US" sz="1400">
                  <a:solidFill>
                    <a:schemeClr val="tx1">
                      <a:lumMod val="65000"/>
                      <a:lumOff val="35000"/>
                    </a:schemeClr>
                  </a:solidFill>
                  <a:ea typeface="微软雅黑" panose="020B0503020204020204" pitchFamily="34" charset="-122"/>
                  <a:cs typeface="Arial" panose="020B0604020202090204" pitchFamily="34" charset="0"/>
                </a:rPr>
                <a:t>Co</a:t>
              </a:r>
              <a:r>
                <a:rPr lang="en-US" altLang="zh-CN" sz="1400">
                  <a:solidFill>
                    <a:schemeClr val="tx1">
                      <a:lumMod val="65000"/>
                      <a:lumOff val="35000"/>
                    </a:schemeClr>
                  </a:solidFill>
                  <a:ea typeface="微软雅黑" panose="020B0503020204020204" pitchFamily="34" charset="-122"/>
                  <a:cs typeface="Arial" panose="020B0604020202090204" pitchFamily="34" charset="0"/>
                </a:rPr>
                <a:t>verage</a:t>
              </a:r>
              <a:r>
                <a:rPr lang="en-US" sz="1400">
                  <a:solidFill>
                    <a:schemeClr val="tx1">
                      <a:lumMod val="65000"/>
                      <a:lumOff val="35000"/>
                    </a:schemeClr>
                  </a:solidFill>
                  <a:ea typeface="微软雅黑" panose="020B0503020204020204" pitchFamily="34" charset="-122"/>
                  <a:cs typeface="Arial" panose="020B0604020202090204" pitchFamily="34" charset="0"/>
                </a:rPr>
                <a:t> Rate,</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sz="1400">
                  <a:solidFill>
                    <a:schemeClr val="tx1">
                      <a:lumMod val="65000"/>
                      <a:lumOff val="35000"/>
                    </a:schemeClr>
                  </a:solidFill>
                  <a:ea typeface="微软雅黑" panose="020B0503020204020204" pitchFamily="34" charset="-122"/>
                  <a:cs typeface="Arial" panose="020B0604020202090204" pitchFamily="34" charset="0"/>
                </a:rPr>
                <a:t>&amp;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DP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17" name="Straight Arrow Connector 42"/>
            <p:cNvCxnSpPr/>
            <p:nvPr/>
          </p:nvCxnSpPr>
          <p:spPr>
            <a:xfrm flipV="1">
              <a:off x="4492786" y="3988567"/>
              <a:ext cx="0" cy="812151"/>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56"/>
            <p:cNvCxnSpPr/>
            <p:nvPr/>
          </p:nvCxnSpPr>
          <p:spPr>
            <a:xfrm flipV="1">
              <a:off x="4677854" y="3959071"/>
              <a:ext cx="5084" cy="812151"/>
            </a:xfrm>
            <a:prstGeom prst="straightConnector1">
              <a:avLst/>
            </a:prstGeom>
            <a:ln w="38100">
              <a:solidFill>
                <a:schemeClr val="tx1">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58"/>
            <p:cNvSpPr txBox="1"/>
            <p:nvPr/>
          </p:nvSpPr>
          <p:spPr>
            <a:xfrm>
              <a:off x="4386340" y="3984809"/>
              <a:ext cx="2224240" cy="738664"/>
            </a:xfrm>
            <a:prstGeom prst="rect">
              <a:avLst/>
            </a:prstGeom>
            <a:noFill/>
          </p:spPr>
          <p:txBody>
            <a:bodyPr wrap="square" rtlCol="0">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④</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Target Model</a:t>
              </a:r>
              <a:r>
                <a:rPr lang="en-US" sz="1400">
                  <a:solidFill>
                    <a:schemeClr val="tx1">
                      <a:lumMod val="65000"/>
                      <a:lumOff val="35000"/>
                    </a:schemeClr>
                  </a:solidFill>
                  <a:ea typeface="微软雅黑" panose="020B0503020204020204" pitchFamily="34" charset="-122"/>
                  <a:cs typeface="Arial" panose="020B0604020202090204" pitchFamily="34" charset="0"/>
                </a:rPr>
                <a:t> &amp; Purchasing Budget</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(Price</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Function)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20" name="Straight Arrow Connector 61"/>
            <p:cNvCxnSpPr/>
            <p:nvPr/>
          </p:nvCxnSpPr>
          <p:spPr>
            <a:xfrm flipV="1">
              <a:off x="5463808" y="2694933"/>
              <a:ext cx="2186718" cy="8085"/>
            </a:xfrm>
            <a:prstGeom prst="straightConnector1">
              <a:avLst/>
            </a:prstGeom>
            <a:ln w="3810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64"/>
            <p:cNvSpPr txBox="1"/>
            <p:nvPr/>
          </p:nvSpPr>
          <p:spPr>
            <a:xfrm>
              <a:off x="4752432" y="2196127"/>
              <a:ext cx="3647846" cy="1806730"/>
            </a:xfrm>
            <a:prstGeom prst="rect">
              <a:avLst/>
            </a:prstGeom>
            <a:noFill/>
          </p:spPr>
          <p:txBody>
            <a:bodyPr wrap="square" rtlCol="0">
              <a:prstTxWarp prst="textArchUp">
                <a:avLst/>
              </a:prstTxWarp>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⑥</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 (Coverage Rate, </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DP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en-US" sz="1400">
                  <a:solidFill>
                    <a:schemeClr val="tx1">
                      <a:lumMod val="65000"/>
                      <a:lumOff val="35000"/>
                    </a:schemeClr>
                  </a:solidFill>
                  <a:ea typeface="微软雅黑" panose="020B0503020204020204" pitchFamily="34" charset="-122"/>
                  <a:cs typeface="Arial" panose="020B0604020202090204" pitchFamily="34" charset="0"/>
                </a:rPr>
                <a:t> &amp; Price</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2" name="TextBox 38"/>
            <p:cNvSpPr txBox="1"/>
            <p:nvPr/>
          </p:nvSpPr>
          <p:spPr>
            <a:xfrm>
              <a:off x="4720152" y="1312674"/>
              <a:ext cx="3647846" cy="1905760"/>
            </a:xfrm>
            <a:prstGeom prst="rect">
              <a:avLst/>
            </a:prstGeom>
            <a:noFill/>
          </p:spPr>
          <p:txBody>
            <a:bodyPr wrap="square" rtlCol="0">
              <a:prstTxWarp prst="textArchDown">
                <a:avLst/>
              </a:prstTxWarp>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⑧</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3" name="TextBox 71"/>
            <p:cNvSpPr txBox="1"/>
            <p:nvPr/>
          </p:nvSpPr>
          <p:spPr>
            <a:xfrm>
              <a:off x="5304853" y="2437365"/>
              <a:ext cx="2329000" cy="523220"/>
            </a:xfrm>
            <a:prstGeom prst="rect">
              <a:avLst/>
            </a:prstGeom>
            <a:noFill/>
          </p:spPr>
          <p:txBody>
            <a:bodyPr wrap="square" rtlCol="0">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⑦</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Target Model </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&amp; Payment</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4" name="TextBox 72"/>
            <p:cNvSpPr txBox="1"/>
            <p:nvPr/>
          </p:nvSpPr>
          <p:spPr>
            <a:xfrm>
              <a:off x="1938417" y="2845981"/>
              <a:ext cx="1810684" cy="307777"/>
            </a:xfrm>
            <a:prstGeom prst="rect">
              <a:avLst/>
            </a:prstGeom>
            <a:noFill/>
          </p:spPr>
          <p:txBody>
            <a:bodyPr wrap="square" rtlCol="0">
              <a:spAutoFit/>
            </a:bodyPr>
            <a:lstStyle/>
            <a:p>
              <a:r>
                <a:rPr lang="en-US" altLang="zh-CN" sz="1400">
                  <a:solidFill>
                    <a:schemeClr val="tx1">
                      <a:lumMod val="65000"/>
                      <a:lumOff val="35000"/>
                    </a:schemeClr>
                  </a:solidFill>
                  <a:ea typeface="微软雅黑" panose="020B0503020204020204" pitchFamily="34" charset="-122"/>
                  <a:cs typeface="Arial" panose="020B0604020202090204" pitchFamily="34" charset="0"/>
                </a:rPr>
                <a:t>⑨</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C</a:t>
              </a:r>
              <a:r>
                <a:rPr lang="en-US" sz="1400">
                  <a:solidFill>
                    <a:schemeClr val="tx1">
                      <a:lumMod val="65000"/>
                      <a:lumOff val="35000"/>
                    </a:schemeClr>
                  </a:solidFill>
                </a:rPr>
                <a:t>ompensation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pic>
          <p:nvPicPr>
            <p:cNvPr id="25" name="Graphic 26" descr="Office worke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35705" y="2117357"/>
              <a:ext cx="914400" cy="914400"/>
            </a:xfrm>
            <a:prstGeom prst="rect">
              <a:avLst/>
            </a:prstGeom>
          </p:spPr>
        </p:pic>
        <p:sp>
          <p:nvSpPr>
            <p:cNvPr id="26" name="Arc 35"/>
            <p:cNvSpPr/>
            <p:nvPr/>
          </p:nvSpPr>
          <p:spPr>
            <a:xfrm rot="2487837" flipV="1">
              <a:off x="3030555" y="-2524827"/>
              <a:ext cx="6236876" cy="5414726"/>
            </a:xfrm>
            <a:prstGeom prst="arc">
              <a:avLst>
                <a:gd name="adj1" fmla="val 17902918"/>
                <a:gd name="adj2" fmla="val 20499179"/>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39"/>
            <p:cNvSpPr/>
            <p:nvPr/>
          </p:nvSpPr>
          <p:spPr>
            <a:xfrm rot="19112163">
              <a:off x="3039398" y="2525801"/>
              <a:ext cx="6236876" cy="5414726"/>
            </a:xfrm>
            <a:prstGeom prst="arc">
              <a:avLst>
                <a:gd name="adj1" fmla="val 17902918"/>
                <a:gd name="adj2" fmla="val 20505132"/>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Graphic 47" descr="Programme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7880" y="4708323"/>
              <a:ext cx="914400" cy="914400"/>
            </a:xfrm>
            <a:prstGeom prst="rect">
              <a:avLst/>
            </a:prstGeom>
          </p:spPr>
        </p:pic>
        <p:sp>
          <p:nvSpPr>
            <p:cNvPr id="29" name="Rectangle 33"/>
            <p:cNvSpPr/>
            <p:nvPr/>
          </p:nvSpPr>
          <p:spPr>
            <a:xfrm>
              <a:off x="4403004" y="5308293"/>
              <a:ext cx="274850" cy="184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文本框 29"/>
          <p:cNvSpPr txBox="1"/>
          <p:nvPr/>
        </p:nvSpPr>
        <p:spPr>
          <a:xfrm>
            <a:off x="3686225" y="1362055"/>
            <a:ext cx="7488781" cy="276999"/>
          </a:xfrm>
          <a:prstGeom prst="rect">
            <a:avLst/>
          </a:prstGeom>
          <a:noFill/>
        </p:spPr>
        <p:txBody>
          <a:bodyPr wrap="square" rtlCol="0">
            <a:spAutoFit/>
          </a:bodyPr>
          <a:lstStyle/>
          <a:p>
            <a:r>
              <a:rPr kumimoji="1" lang="en-US" altLang="zh-CN" sz="1200" b="1">
                <a:solidFill>
                  <a:srgbClr val="C00000"/>
                </a:solidFill>
              </a:rPr>
              <a:t>Collect</a:t>
            </a:r>
            <a:r>
              <a:rPr kumimoji="1" lang="zh-CN" altLang="en-US" sz="1200" b="1">
                <a:solidFill>
                  <a:srgbClr val="C00000"/>
                </a:solidFill>
              </a:rPr>
              <a:t> </a:t>
            </a:r>
            <a:r>
              <a:rPr kumimoji="1" lang="en-US" altLang="zh-CN" sz="1200" b="1">
                <a:solidFill>
                  <a:srgbClr val="C00000"/>
                </a:solidFill>
              </a:rPr>
              <a:t>Data</a:t>
            </a:r>
            <a:r>
              <a:rPr kumimoji="1" lang="zh-CN" altLang="en-US" sz="1200" b="1">
                <a:solidFill>
                  <a:srgbClr val="C00000"/>
                </a:solidFill>
              </a:rPr>
              <a:t> </a:t>
            </a:r>
            <a:r>
              <a:rPr kumimoji="1" lang="en-US" altLang="zh-CN" sz="1200" b="1">
                <a:solidFill>
                  <a:srgbClr val="C00000"/>
                </a:solidFill>
              </a:rPr>
              <a:t>From</a:t>
            </a:r>
            <a:r>
              <a:rPr kumimoji="1" lang="zh-CN" altLang="en-US" sz="1200" b="1">
                <a:solidFill>
                  <a:srgbClr val="C00000"/>
                </a:solidFill>
              </a:rPr>
              <a:t> </a:t>
            </a:r>
            <a:r>
              <a:rPr kumimoji="1" lang="en-US" altLang="zh-CN" sz="1200" b="1">
                <a:solidFill>
                  <a:srgbClr val="C00000"/>
                </a:solidFill>
              </a:rPr>
              <a:t>Data</a:t>
            </a:r>
            <a:r>
              <a:rPr kumimoji="1" lang="zh-CN" altLang="en-US" sz="1200" b="1">
                <a:solidFill>
                  <a:srgbClr val="C00000"/>
                </a:solidFill>
              </a:rPr>
              <a:t> </a:t>
            </a:r>
            <a:r>
              <a:rPr kumimoji="1" lang="en-US" altLang="zh-CN" sz="1200" b="1">
                <a:solidFill>
                  <a:srgbClr val="C00000"/>
                </a:solidFill>
              </a:rPr>
              <a:t>Owners</a:t>
            </a:r>
            <a:r>
              <a:rPr kumimoji="1" lang="zh-CN" altLang="en-US" sz="1200" b="1">
                <a:solidFill>
                  <a:srgbClr val="C00000"/>
                </a:solidFill>
              </a:rPr>
              <a:t> </a:t>
            </a:r>
            <a:r>
              <a:rPr kumimoji="1" lang="en-US" altLang="zh-CN" sz="1200" b="1">
                <a:solidFill>
                  <a:srgbClr val="C00000"/>
                </a:solidFill>
              </a:rPr>
              <a:t>Design</a:t>
            </a:r>
            <a:r>
              <a:rPr kumimoji="1" lang="zh-CN" altLang="en-US" sz="1200" b="1">
                <a:solidFill>
                  <a:srgbClr val="C00000"/>
                </a:solidFill>
              </a:rPr>
              <a:t> </a:t>
            </a:r>
            <a:r>
              <a:rPr kumimoji="1" lang="en-US" altLang="zh-CN" sz="1200" b="1">
                <a:solidFill>
                  <a:srgbClr val="C00000"/>
                </a:solidFill>
              </a:rPr>
              <a:t>&amp;</a:t>
            </a:r>
            <a:r>
              <a:rPr kumimoji="1" lang="zh-CN" altLang="en-US" sz="1200" b="1">
                <a:solidFill>
                  <a:srgbClr val="C00000"/>
                </a:solidFill>
              </a:rPr>
              <a:t> </a:t>
            </a:r>
            <a:r>
              <a:rPr kumimoji="1" lang="en-US" altLang="zh-CN" sz="1200" b="1">
                <a:solidFill>
                  <a:srgbClr val="C00000"/>
                </a:solidFill>
              </a:rPr>
              <a:t>Build</a:t>
            </a:r>
            <a:r>
              <a:rPr kumimoji="1" lang="zh-CN" altLang="en-US" sz="1200" b="1">
                <a:solidFill>
                  <a:srgbClr val="C00000"/>
                </a:solidFill>
              </a:rPr>
              <a:t> </a:t>
            </a:r>
            <a:r>
              <a:rPr kumimoji="1" lang="en-US" altLang="zh-CN" sz="1200" b="1">
                <a:solidFill>
                  <a:srgbClr val="C00000"/>
                </a:solidFill>
              </a:rPr>
              <a:t>and</a:t>
            </a:r>
            <a:r>
              <a:rPr kumimoji="1" lang="zh-CN" altLang="en-US" sz="1200" b="1">
                <a:solidFill>
                  <a:srgbClr val="C00000"/>
                </a:solidFill>
              </a:rPr>
              <a:t> </a:t>
            </a:r>
            <a:r>
              <a:rPr kumimoji="1" lang="en-US" altLang="zh-CN" sz="1200" b="1">
                <a:solidFill>
                  <a:srgbClr val="C00000"/>
                </a:solidFill>
              </a:rPr>
              <a:t>Sell</a:t>
            </a:r>
            <a:r>
              <a:rPr kumimoji="1" lang="zh-CN" altLang="en-US" sz="1200" b="1">
                <a:solidFill>
                  <a:srgbClr val="C00000"/>
                </a:solidFill>
              </a:rPr>
              <a:t> </a:t>
            </a:r>
            <a:r>
              <a:rPr kumimoji="1" lang="en-US" altLang="zh-CN" sz="1200" b="1">
                <a:solidFill>
                  <a:srgbClr val="C00000"/>
                </a:solidFill>
              </a:rPr>
              <a:t>Models</a:t>
            </a:r>
            <a:r>
              <a:rPr kumimoji="1" lang="zh-CN" altLang="en-US" sz="1200" b="1">
                <a:solidFill>
                  <a:srgbClr val="C00000"/>
                </a:solidFill>
              </a:rPr>
              <a:t> </a:t>
            </a:r>
            <a:r>
              <a:rPr kumimoji="1" lang="en-US" altLang="zh-CN" sz="1200" b="1">
                <a:solidFill>
                  <a:srgbClr val="C00000"/>
                </a:solidFill>
              </a:rPr>
              <a:t>to</a:t>
            </a:r>
            <a:r>
              <a:rPr kumimoji="1" lang="zh-CN" altLang="en-US" sz="1200" b="1">
                <a:solidFill>
                  <a:srgbClr val="C00000"/>
                </a:solidFill>
              </a:rPr>
              <a:t> </a:t>
            </a:r>
            <a:r>
              <a:rPr kumimoji="1" lang="en-US" altLang="zh-CN" sz="1200" b="1">
                <a:solidFill>
                  <a:srgbClr val="C00000"/>
                </a:solidFill>
              </a:rPr>
              <a:t>Model</a:t>
            </a:r>
            <a:r>
              <a:rPr kumimoji="1" lang="zh-CN" altLang="en-US" sz="1200" b="1">
                <a:solidFill>
                  <a:srgbClr val="C00000"/>
                </a:solidFill>
              </a:rPr>
              <a:t> </a:t>
            </a:r>
            <a:r>
              <a:rPr kumimoji="1" lang="en-US" altLang="zh-CN" sz="1200" b="1">
                <a:solidFill>
                  <a:srgbClr val="C00000"/>
                </a:solidFill>
              </a:rPr>
              <a:t>Buyers</a:t>
            </a:r>
            <a:endParaRPr kumimoji="1" lang="zh-CN" altLang="en-US" sz="1200" b="1">
              <a:solidFill>
                <a:srgbClr val="C00000"/>
              </a:solidFill>
            </a:endParaRPr>
          </a:p>
        </p:txBody>
      </p:sp>
      <p:sp>
        <p:nvSpPr>
          <p:cNvPr id="32" name="文本框 31"/>
          <p:cNvSpPr txBox="1"/>
          <p:nvPr/>
        </p:nvSpPr>
        <p:spPr>
          <a:xfrm>
            <a:off x="3676524" y="1058435"/>
            <a:ext cx="6515804" cy="369332"/>
          </a:xfrm>
          <a:prstGeom prst="rect">
            <a:avLst/>
          </a:prstGeom>
          <a:noFill/>
        </p:spPr>
        <p:txBody>
          <a:bodyPr wrap="square" rtlCol="0">
            <a:spAutoFit/>
          </a:bodyPr>
          <a:lstStyle/>
          <a:p>
            <a:r>
              <a:rPr kumimoji="1" lang="zh-CN" altLang="en-US">
                <a:solidFill>
                  <a:srgbClr val="C00000"/>
                </a:solidFill>
              </a:rPr>
              <a:t>从数据拥有者处收集数据 </a:t>
            </a:r>
            <a:r>
              <a:rPr kumimoji="1" lang="en-US" altLang="zh-CN">
                <a:solidFill>
                  <a:srgbClr val="C00000"/>
                </a:solidFill>
              </a:rPr>
              <a:t>&amp;</a:t>
            </a:r>
            <a:r>
              <a:rPr kumimoji="1" lang="zh-CN" altLang="en-US">
                <a:solidFill>
                  <a:srgbClr val="C00000"/>
                </a:solidFill>
              </a:rPr>
              <a:t> 面向买方设计、构建、销售模型</a:t>
            </a:r>
            <a:endParaRPr kumimoji="1" lang="zh-CN" altLang="en-US">
              <a:solidFill>
                <a:srgbClr val="C00000"/>
              </a:solidFill>
            </a:endParaRPr>
          </a:p>
        </p:txBody>
      </p:sp>
      <p:sp>
        <p:nvSpPr>
          <p:cNvPr id="31" name="标题 1"/>
          <p:cNvSpPr>
            <a:spLocks noGrp="1"/>
          </p:cNvSpPr>
          <p:nvPr/>
        </p:nvSpPr>
        <p:spPr>
          <a:xfrm>
            <a:off x="-516032" y="333868"/>
            <a:ext cx="4083096" cy="713696"/>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800" b="1" dirty="0">
                <a:latin typeface="微软雅黑" panose="020B0503020204020204" pitchFamily="34" charset="-122"/>
                <a:ea typeface="微软雅黑" panose="020B0503020204020204" pitchFamily="34" charset="-122"/>
              </a:rPr>
              <a:t>Dealer</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fld>
            <a:r>
              <a:rPr kumimoji="1" lang="zh-CN" altLang="en-US" dirty="0"/>
              <a:t> </a:t>
            </a:r>
            <a:r>
              <a:rPr kumimoji="1" lang="en-US" altLang="zh-CN" dirty="0"/>
              <a:t>/ 30</a:t>
            </a:r>
            <a:endParaRPr kumimoji="1" lang="zh-CN" altLang="en-US" dirty="0"/>
          </a:p>
        </p:txBody>
      </p:sp>
      <p:grpSp>
        <p:nvGrpSpPr>
          <p:cNvPr id="4" name="组合 3"/>
          <p:cNvGrpSpPr/>
          <p:nvPr/>
        </p:nvGrpSpPr>
        <p:grpSpPr>
          <a:xfrm>
            <a:off x="1193159" y="-3156919"/>
            <a:ext cx="9998302" cy="11482828"/>
            <a:chOff x="163904" y="-2524827"/>
            <a:chExt cx="9112370" cy="10465354"/>
          </a:xfrm>
        </p:grpSpPr>
        <p:pic>
          <p:nvPicPr>
            <p:cNvPr id="5" name="Graphic 17" descr="Users"/>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7140" y="1795616"/>
              <a:ext cx="1633384" cy="1633384"/>
            </a:xfrm>
            <a:prstGeom prst="rect">
              <a:avLst/>
            </a:prstGeom>
          </p:spPr>
        </p:pic>
        <p:sp>
          <p:nvSpPr>
            <p:cNvPr id="6" name="Oval 22"/>
            <p:cNvSpPr/>
            <p:nvPr/>
          </p:nvSpPr>
          <p:spPr>
            <a:xfrm>
              <a:off x="3798847" y="2040502"/>
              <a:ext cx="1443533" cy="1368475"/>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21" descr="Schoolhous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2420" y="1868685"/>
              <a:ext cx="1566453" cy="1493414"/>
            </a:xfrm>
            <a:prstGeom prst="rect">
              <a:avLst/>
            </a:prstGeom>
          </p:spPr>
        </p:pic>
        <p:sp>
          <p:nvSpPr>
            <p:cNvPr id="8" name="TextBox 24"/>
            <p:cNvSpPr txBox="1"/>
            <p:nvPr/>
          </p:nvSpPr>
          <p:spPr>
            <a:xfrm rot="3602413">
              <a:off x="3731806" y="1920280"/>
              <a:ext cx="1513605" cy="1595096"/>
            </a:xfrm>
            <a:prstGeom prst="rect">
              <a:avLst/>
            </a:prstGeom>
            <a:noFill/>
          </p:spPr>
          <p:txBody>
            <a:bodyPr wrap="square" rtlCol="0">
              <a:prstTxWarp prst="textArchUp">
                <a:avLst>
                  <a:gd name="adj" fmla="val 10874001"/>
                </a:avLst>
              </a:prstTxWarp>
              <a:spAutoFit/>
            </a:bodyPr>
            <a:lstStyle/>
            <a:p>
              <a:r>
                <a:rPr lang="en-US" altLang="zh-CN" sz="2000" b="1">
                  <a:solidFill>
                    <a:schemeClr val="tx1">
                      <a:lumMod val="85000"/>
                      <a:lumOff val="15000"/>
                    </a:schemeClr>
                  </a:solidFill>
                </a:rPr>
                <a:t>BROKER</a:t>
              </a:r>
              <a:endParaRPr lang="en-US" sz="2000" b="1">
                <a:solidFill>
                  <a:schemeClr val="tx1">
                    <a:lumMod val="85000"/>
                    <a:lumOff val="15000"/>
                  </a:schemeClr>
                </a:solidFill>
              </a:endParaRPr>
            </a:p>
          </p:txBody>
        </p:sp>
        <p:sp>
          <p:nvSpPr>
            <p:cNvPr id="9" name="TextBox 25"/>
            <p:cNvSpPr txBox="1"/>
            <p:nvPr/>
          </p:nvSpPr>
          <p:spPr>
            <a:xfrm>
              <a:off x="3130030" y="3423535"/>
              <a:ext cx="2793782" cy="738664"/>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② </a:t>
              </a:r>
              <a:r>
                <a:rPr lang="en-US"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Setting</a:t>
              </a:r>
              <a:r>
                <a:rPr lang="en-US" sz="1400">
                  <a:solidFill>
                    <a:schemeClr val="tx1">
                      <a:lumMod val="65000"/>
                      <a:lumOff val="35000"/>
                    </a:schemeClr>
                  </a:solidFill>
                  <a:ea typeface="微软雅黑" panose="020B0503020204020204" pitchFamily="34" charset="-122"/>
                  <a:cs typeface="Arial" panose="020B0604020202090204" pitchFamily="34" charset="0"/>
                </a:rPr>
                <a:t> </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⑤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 Pricing</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&amp;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Training</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10" name="TextBox 27"/>
            <p:cNvSpPr txBox="1"/>
            <p:nvPr/>
          </p:nvSpPr>
          <p:spPr>
            <a:xfrm>
              <a:off x="163904" y="3079438"/>
              <a:ext cx="1633384" cy="369332"/>
            </a:xfrm>
            <a:prstGeom prst="rect">
              <a:avLst/>
            </a:prstGeom>
            <a:noFill/>
          </p:spPr>
          <p:txBody>
            <a:bodyPr wrap="square" rtlCol="0">
              <a:spAutoFit/>
            </a:bodyPr>
            <a:lstStyle/>
            <a:p>
              <a:pPr algn="ctr"/>
              <a:r>
                <a:rPr lang="en-US" b="1">
                  <a:solidFill>
                    <a:schemeClr val="tx1">
                      <a:lumMod val="85000"/>
                      <a:lumOff val="15000"/>
                    </a:schemeClr>
                  </a:solidFill>
                </a:rPr>
                <a:t>Data Owners</a:t>
              </a:r>
              <a:endParaRPr lang="en-US" b="1">
                <a:solidFill>
                  <a:schemeClr val="tx1">
                    <a:lumMod val="85000"/>
                    <a:lumOff val="15000"/>
                  </a:schemeClr>
                </a:solidFill>
              </a:endParaRPr>
            </a:p>
          </p:txBody>
        </p:sp>
        <p:sp>
          <p:nvSpPr>
            <p:cNvPr id="11" name="TextBox 28"/>
            <p:cNvSpPr txBox="1"/>
            <p:nvPr/>
          </p:nvSpPr>
          <p:spPr>
            <a:xfrm>
              <a:off x="3540950" y="5571704"/>
              <a:ext cx="3148130" cy="369332"/>
            </a:xfrm>
            <a:prstGeom prst="rect">
              <a:avLst/>
            </a:prstGeom>
            <a:noFill/>
          </p:spPr>
          <p:txBody>
            <a:bodyPr wrap="square" rtlCol="0">
              <a:spAutoFit/>
            </a:bodyPr>
            <a:lstStyle/>
            <a:p>
              <a:r>
                <a:rPr lang="en-US" b="1">
                  <a:solidFill>
                    <a:srgbClr val="C00000"/>
                  </a:solidFill>
                </a:rPr>
                <a:t>Model Buyers (Survey)</a:t>
              </a:r>
              <a:endParaRPr lang="en-US" b="1">
                <a:solidFill>
                  <a:srgbClr val="C00000"/>
                </a:solidFill>
              </a:endParaRPr>
            </a:p>
          </p:txBody>
        </p:sp>
        <p:sp>
          <p:nvSpPr>
            <p:cNvPr id="12" name="TextBox 29"/>
            <p:cNvSpPr txBox="1"/>
            <p:nvPr/>
          </p:nvSpPr>
          <p:spPr>
            <a:xfrm>
              <a:off x="7538791" y="2945837"/>
              <a:ext cx="1520341" cy="369332"/>
            </a:xfrm>
            <a:prstGeom prst="rect">
              <a:avLst/>
            </a:prstGeom>
            <a:noFill/>
          </p:spPr>
          <p:txBody>
            <a:bodyPr wrap="square" rtlCol="0">
              <a:spAutoFit/>
            </a:bodyPr>
            <a:lstStyle/>
            <a:p>
              <a:r>
                <a:rPr lang="en-US" b="1">
                  <a:solidFill>
                    <a:srgbClr val="C00000"/>
                  </a:solidFill>
                </a:rPr>
                <a:t>Model Buyers</a:t>
              </a:r>
              <a:endParaRPr lang="en-US" b="1">
                <a:solidFill>
                  <a:srgbClr val="C00000"/>
                </a:solidFill>
              </a:endParaRPr>
            </a:p>
          </p:txBody>
        </p:sp>
        <p:cxnSp>
          <p:nvCxnSpPr>
            <p:cNvPr id="13" name="Straight Arrow Connector 34"/>
            <p:cNvCxnSpPr/>
            <p:nvPr/>
          </p:nvCxnSpPr>
          <p:spPr>
            <a:xfrm>
              <a:off x="1859516" y="2699137"/>
              <a:ext cx="1683071"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36"/>
            <p:cNvSpPr txBox="1"/>
            <p:nvPr/>
          </p:nvSpPr>
          <p:spPr>
            <a:xfrm>
              <a:off x="1649683" y="2175917"/>
              <a:ext cx="2072671" cy="523220"/>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① </a:t>
              </a:r>
              <a:r>
                <a:rPr lang="en-US" sz="1400">
                  <a:solidFill>
                    <a:schemeClr val="tx1">
                      <a:lumMod val="65000"/>
                      <a:lumOff val="35000"/>
                    </a:schemeClr>
                  </a:solidFill>
                  <a:ea typeface="微软雅黑" panose="020B0503020204020204" pitchFamily="34" charset="-122"/>
                  <a:cs typeface="Arial" panose="020B0604020202090204" pitchFamily="34" charset="0"/>
                </a:rPr>
                <a:t>Data &amp;</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sz="1400">
                  <a:solidFill>
                    <a:schemeClr val="tx1">
                      <a:lumMod val="65000"/>
                      <a:lumOff val="35000"/>
                    </a:schemeClr>
                  </a:solidFill>
                  <a:ea typeface="微软雅黑" panose="020B0503020204020204" pitchFamily="34" charset="-122"/>
                  <a:cs typeface="Arial" panose="020B0604020202090204" pitchFamily="34" charset="0"/>
                </a:rPr>
                <a:t>Compensation Function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15" name="Straight Arrow Connector 37"/>
            <p:cNvCxnSpPr/>
            <p:nvPr/>
          </p:nvCxnSpPr>
          <p:spPr>
            <a:xfrm>
              <a:off x="1815273" y="2851537"/>
              <a:ext cx="1727314" cy="0"/>
            </a:xfrm>
            <a:prstGeom prst="straightConnector1">
              <a:avLst/>
            </a:prstGeom>
            <a:ln w="3810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41"/>
            <p:cNvSpPr txBox="1"/>
            <p:nvPr/>
          </p:nvSpPr>
          <p:spPr>
            <a:xfrm>
              <a:off x="2703089" y="3984161"/>
              <a:ext cx="1785520" cy="738664"/>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③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en-US" sz="1400">
                  <a:solidFill>
                    <a:schemeClr val="tx1">
                      <a:lumMod val="65000"/>
                      <a:lumOff val="35000"/>
                    </a:schemeClr>
                  </a:solidFill>
                  <a:ea typeface="微软雅黑" panose="020B0503020204020204" pitchFamily="34" charset="-122"/>
                  <a:cs typeface="Arial" panose="020B0604020202090204" pitchFamily="34" charset="0"/>
                </a:rPr>
                <a:t> </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a:t>
              </a:r>
              <a:r>
                <a:rPr lang="en-US" sz="1400">
                  <a:solidFill>
                    <a:schemeClr val="tx1">
                      <a:lumMod val="65000"/>
                      <a:lumOff val="35000"/>
                    </a:schemeClr>
                  </a:solidFill>
                  <a:ea typeface="微软雅黑" panose="020B0503020204020204" pitchFamily="34" charset="-122"/>
                  <a:cs typeface="Arial" panose="020B0604020202090204" pitchFamily="34" charset="0"/>
                </a:rPr>
                <a:t>Co</a:t>
              </a:r>
              <a:r>
                <a:rPr lang="en-US" altLang="zh-CN" sz="1400">
                  <a:solidFill>
                    <a:schemeClr val="tx1">
                      <a:lumMod val="65000"/>
                      <a:lumOff val="35000"/>
                    </a:schemeClr>
                  </a:solidFill>
                  <a:ea typeface="微软雅黑" panose="020B0503020204020204" pitchFamily="34" charset="-122"/>
                  <a:cs typeface="Arial" panose="020B0604020202090204" pitchFamily="34" charset="0"/>
                </a:rPr>
                <a:t>verage</a:t>
              </a:r>
              <a:r>
                <a:rPr lang="en-US" sz="1400">
                  <a:solidFill>
                    <a:schemeClr val="tx1">
                      <a:lumMod val="65000"/>
                      <a:lumOff val="35000"/>
                    </a:schemeClr>
                  </a:solidFill>
                  <a:ea typeface="微软雅黑" panose="020B0503020204020204" pitchFamily="34" charset="-122"/>
                  <a:cs typeface="Arial" panose="020B0604020202090204" pitchFamily="34" charset="0"/>
                </a:rPr>
                <a:t> Rate,</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sz="1400">
                  <a:solidFill>
                    <a:schemeClr val="tx1">
                      <a:lumMod val="65000"/>
                      <a:lumOff val="35000"/>
                    </a:schemeClr>
                  </a:solidFill>
                  <a:ea typeface="微软雅黑" panose="020B0503020204020204" pitchFamily="34" charset="-122"/>
                  <a:cs typeface="Arial" panose="020B0604020202090204" pitchFamily="34" charset="0"/>
                </a:rPr>
                <a:t>&amp;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DP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17" name="Straight Arrow Connector 42"/>
            <p:cNvCxnSpPr/>
            <p:nvPr/>
          </p:nvCxnSpPr>
          <p:spPr>
            <a:xfrm flipV="1">
              <a:off x="4492786" y="3988567"/>
              <a:ext cx="0" cy="812151"/>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56"/>
            <p:cNvCxnSpPr/>
            <p:nvPr/>
          </p:nvCxnSpPr>
          <p:spPr>
            <a:xfrm flipV="1">
              <a:off x="4677854" y="3959071"/>
              <a:ext cx="5084" cy="812151"/>
            </a:xfrm>
            <a:prstGeom prst="straightConnector1">
              <a:avLst/>
            </a:prstGeom>
            <a:ln w="38100">
              <a:solidFill>
                <a:schemeClr val="tx1">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58"/>
            <p:cNvSpPr txBox="1"/>
            <p:nvPr/>
          </p:nvSpPr>
          <p:spPr>
            <a:xfrm>
              <a:off x="4386340" y="3984809"/>
              <a:ext cx="2224240" cy="738664"/>
            </a:xfrm>
            <a:prstGeom prst="rect">
              <a:avLst/>
            </a:prstGeom>
            <a:noFill/>
          </p:spPr>
          <p:txBody>
            <a:bodyPr wrap="square" rtlCol="0">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④</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Target Model</a:t>
              </a:r>
              <a:r>
                <a:rPr lang="en-US" sz="1400">
                  <a:solidFill>
                    <a:schemeClr val="tx1">
                      <a:lumMod val="65000"/>
                      <a:lumOff val="35000"/>
                    </a:schemeClr>
                  </a:solidFill>
                  <a:ea typeface="微软雅黑" panose="020B0503020204020204" pitchFamily="34" charset="-122"/>
                  <a:cs typeface="Arial" panose="020B0604020202090204" pitchFamily="34" charset="0"/>
                </a:rPr>
                <a:t> &amp; Purchasing Budget</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(Price</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Function)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20" name="Straight Arrow Connector 61"/>
            <p:cNvCxnSpPr/>
            <p:nvPr/>
          </p:nvCxnSpPr>
          <p:spPr>
            <a:xfrm flipV="1">
              <a:off x="5463808" y="2694933"/>
              <a:ext cx="2186718" cy="8085"/>
            </a:xfrm>
            <a:prstGeom prst="straightConnector1">
              <a:avLst/>
            </a:prstGeom>
            <a:ln w="3810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64"/>
            <p:cNvSpPr txBox="1"/>
            <p:nvPr/>
          </p:nvSpPr>
          <p:spPr>
            <a:xfrm>
              <a:off x="4752432" y="2196127"/>
              <a:ext cx="3647846" cy="1806730"/>
            </a:xfrm>
            <a:prstGeom prst="rect">
              <a:avLst/>
            </a:prstGeom>
            <a:noFill/>
          </p:spPr>
          <p:txBody>
            <a:bodyPr wrap="square" rtlCol="0">
              <a:prstTxWarp prst="textArchUp">
                <a:avLst/>
              </a:prstTxWarp>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⑥</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 (Coverage Rate, </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DP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en-US" sz="1400">
                  <a:solidFill>
                    <a:schemeClr val="tx1">
                      <a:lumMod val="65000"/>
                      <a:lumOff val="35000"/>
                    </a:schemeClr>
                  </a:solidFill>
                  <a:ea typeface="微软雅黑" panose="020B0503020204020204" pitchFamily="34" charset="-122"/>
                  <a:cs typeface="Arial" panose="020B0604020202090204" pitchFamily="34" charset="0"/>
                </a:rPr>
                <a:t> &amp; Price</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2" name="TextBox 38"/>
            <p:cNvSpPr txBox="1"/>
            <p:nvPr/>
          </p:nvSpPr>
          <p:spPr>
            <a:xfrm>
              <a:off x="4720152" y="1312674"/>
              <a:ext cx="3647846" cy="1905760"/>
            </a:xfrm>
            <a:prstGeom prst="rect">
              <a:avLst/>
            </a:prstGeom>
            <a:noFill/>
          </p:spPr>
          <p:txBody>
            <a:bodyPr wrap="square" rtlCol="0">
              <a:prstTxWarp prst="textArchDown">
                <a:avLst/>
              </a:prstTxWarp>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⑧</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3" name="TextBox 71"/>
            <p:cNvSpPr txBox="1"/>
            <p:nvPr/>
          </p:nvSpPr>
          <p:spPr>
            <a:xfrm>
              <a:off x="5304853" y="2437365"/>
              <a:ext cx="2329000" cy="523220"/>
            </a:xfrm>
            <a:prstGeom prst="rect">
              <a:avLst/>
            </a:prstGeom>
            <a:noFill/>
          </p:spPr>
          <p:txBody>
            <a:bodyPr wrap="square" rtlCol="0">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⑦</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Target Model </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&amp; Payment</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4" name="TextBox 72"/>
            <p:cNvSpPr txBox="1"/>
            <p:nvPr/>
          </p:nvSpPr>
          <p:spPr>
            <a:xfrm>
              <a:off x="1938417" y="2845981"/>
              <a:ext cx="1810684" cy="307777"/>
            </a:xfrm>
            <a:prstGeom prst="rect">
              <a:avLst/>
            </a:prstGeom>
            <a:noFill/>
          </p:spPr>
          <p:txBody>
            <a:bodyPr wrap="square" rtlCol="0">
              <a:spAutoFit/>
            </a:bodyPr>
            <a:lstStyle/>
            <a:p>
              <a:r>
                <a:rPr lang="en-US" altLang="zh-CN" sz="1400">
                  <a:solidFill>
                    <a:schemeClr val="tx1">
                      <a:lumMod val="65000"/>
                      <a:lumOff val="35000"/>
                    </a:schemeClr>
                  </a:solidFill>
                  <a:ea typeface="微软雅黑" panose="020B0503020204020204" pitchFamily="34" charset="-122"/>
                  <a:cs typeface="Arial" panose="020B0604020202090204" pitchFamily="34" charset="0"/>
                </a:rPr>
                <a:t>⑨</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C</a:t>
              </a:r>
              <a:r>
                <a:rPr lang="en-US" sz="1400">
                  <a:solidFill>
                    <a:schemeClr val="tx1">
                      <a:lumMod val="65000"/>
                      <a:lumOff val="35000"/>
                    </a:schemeClr>
                  </a:solidFill>
                </a:rPr>
                <a:t>ompensation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pic>
          <p:nvPicPr>
            <p:cNvPr id="25" name="Graphic 26" descr="Office worke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35705" y="2117357"/>
              <a:ext cx="914400" cy="914400"/>
            </a:xfrm>
            <a:prstGeom prst="rect">
              <a:avLst/>
            </a:prstGeom>
          </p:spPr>
        </p:pic>
        <p:sp>
          <p:nvSpPr>
            <p:cNvPr id="26" name="Arc 35"/>
            <p:cNvSpPr/>
            <p:nvPr/>
          </p:nvSpPr>
          <p:spPr>
            <a:xfrm rot="2487837" flipV="1">
              <a:off x="3030555" y="-2524827"/>
              <a:ext cx="6236876" cy="5414726"/>
            </a:xfrm>
            <a:prstGeom prst="arc">
              <a:avLst>
                <a:gd name="adj1" fmla="val 17902918"/>
                <a:gd name="adj2" fmla="val 20499179"/>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39"/>
            <p:cNvSpPr/>
            <p:nvPr/>
          </p:nvSpPr>
          <p:spPr>
            <a:xfrm rot="19112163">
              <a:off x="3039398" y="2525801"/>
              <a:ext cx="6236876" cy="5414726"/>
            </a:xfrm>
            <a:prstGeom prst="arc">
              <a:avLst>
                <a:gd name="adj1" fmla="val 17902918"/>
                <a:gd name="adj2" fmla="val 20505132"/>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Graphic 47" descr="Programme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7880" y="4708323"/>
              <a:ext cx="914400" cy="914400"/>
            </a:xfrm>
            <a:prstGeom prst="rect">
              <a:avLst/>
            </a:prstGeom>
          </p:spPr>
        </p:pic>
        <p:sp>
          <p:nvSpPr>
            <p:cNvPr id="29" name="Rectangle 33"/>
            <p:cNvSpPr/>
            <p:nvPr/>
          </p:nvSpPr>
          <p:spPr>
            <a:xfrm>
              <a:off x="4412862" y="5331847"/>
              <a:ext cx="274850" cy="184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文本框 29"/>
          <p:cNvSpPr txBox="1"/>
          <p:nvPr/>
        </p:nvSpPr>
        <p:spPr>
          <a:xfrm>
            <a:off x="7008336" y="5352670"/>
            <a:ext cx="5282676" cy="276999"/>
          </a:xfrm>
          <a:prstGeom prst="rect">
            <a:avLst/>
          </a:prstGeom>
          <a:noFill/>
        </p:spPr>
        <p:txBody>
          <a:bodyPr wrap="square" rtlCol="0">
            <a:spAutoFit/>
          </a:bodyPr>
          <a:lstStyle/>
          <a:p>
            <a:r>
              <a:rPr kumimoji="1" lang="en-US" altLang="zh-CN" sz="1200" b="1">
                <a:solidFill>
                  <a:srgbClr val="C00000"/>
                </a:solidFill>
              </a:rPr>
              <a:t>Buy</a:t>
            </a:r>
            <a:r>
              <a:rPr kumimoji="1" lang="zh-CN" altLang="en-US" sz="1200" b="1">
                <a:solidFill>
                  <a:srgbClr val="C00000"/>
                </a:solidFill>
              </a:rPr>
              <a:t> </a:t>
            </a:r>
            <a:r>
              <a:rPr kumimoji="1" lang="en-US" altLang="zh-CN" sz="1200" b="1">
                <a:solidFill>
                  <a:srgbClr val="C00000"/>
                </a:solidFill>
              </a:rPr>
              <a:t>Target</a:t>
            </a:r>
            <a:r>
              <a:rPr kumimoji="1" lang="zh-CN" altLang="en-US" sz="1200" b="1">
                <a:solidFill>
                  <a:srgbClr val="C00000"/>
                </a:solidFill>
              </a:rPr>
              <a:t> </a:t>
            </a:r>
            <a:r>
              <a:rPr kumimoji="1" lang="en-US" altLang="zh-CN" sz="1200" b="1">
                <a:solidFill>
                  <a:srgbClr val="C00000"/>
                </a:solidFill>
              </a:rPr>
              <a:t>Models</a:t>
            </a:r>
            <a:r>
              <a:rPr kumimoji="1" lang="zh-CN" altLang="en-US" sz="1200" b="1">
                <a:solidFill>
                  <a:srgbClr val="C00000"/>
                </a:solidFill>
              </a:rPr>
              <a:t> </a:t>
            </a:r>
            <a:r>
              <a:rPr kumimoji="1" lang="en-US" altLang="zh-CN" sz="1200" b="1">
                <a:solidFill>
                  <a:srgbClr val="C00000"/>
                </a:solidFill>
              </a:rPr>
              <a:t>from</a:t>
            </a:r>
            <a:r>
              <a:rPr kumimoji="1" lang="zh-CN" altLang="en-US" sz="1200" b="1">
                <a:solidFill>
                  <a:srgbClr val="C00000"/>
                </a:solidFill>
              </a:rPr>
              <a:t> </a:t>
            </a:r>
            <a:r>
              <a:rPr kumimoji="1" lang="en-US" altLang="zh-CN" sz="1200" b="1">
                <a:solidFill>
                  <a:srgbClr val="C00000"/>
                </a:solidFill>
              </a:rPr>
              <a:t>the</a:t>
            </a:r>
            <a:r>
              <a:rPr kumimoji="1" lang="zh-CN" altLang="en-US" sz="1200" b="1">
                <a:solidFill>
                  <a:srgbClr val="C00000"/>
                </a:solidFill>
              </a:rPr>
              <a:t> </a:t>
            </a:r>
            <a:r>
              <a:rPr kumimoji="1" lang="en-US" altLang="zh-CN" sz="1200" b="1">
                <a:solidFill>
                  <a:srgbClr val="C00000"/>
                </a:solidFill>
              </a:rPr>
              <a:t>Broker</a:t>
            </a:r>
            <a:r>
              <a:rPr kumimoji="1" lang="zh-CN" altLang="en-US" sz="1200" b="1">
                <a:solidFill>
                  <a:srgbClr val="C00000"/>
                </a:solidFill>
              </a:rPr>
              <a:t> </a:t>
            </a:r>
            <a:r>
              <a:rPr kumimoji="1" lang="en-US" altLang="zh-CN" sz="1200" b="1">
                <a:solidFill>
                  <a:srgbClr val="C00000"/>
                </a:solidFill>
              </a:rPr>
              <a:t>&amp;</a:t>
            </a:r>
            <a:r>
              <a:rPr kumimoji="1" lang="zh-CN" altLang="en-US" sz="1200" b="1">
                <a:solidFill>
                  <a:srgbClr val="C00000"/>
                </a:solidFill>
              </a:rPr>
              <a:t>  </a:t>
            </a:r>
            <a:r>
              <a:rPr kumimoji="1" lang="en-US" altLang="zh-CN" sz="1200" b="1">
                <a:solidFill>
                  <a:srgbClr val="C00000"/>
                </a:solidFill>
              </a:rPr>
              <a:t>[Optional]</a:t>
            </a:r>
            <a:r>
              <a:rPr kumimoji="1" lang="zh-CN" altLang="en-US" sz="1200" b="1">
                <a:solidFill>
                  <a:srgbClr val="C00000"/>
                </a:solidFill>
              </a:rPr>
              <a:t> </a:t>
            </a:r>
            <a:r>
              <a:rPr kumimoji="1" lang="en-US" altLang="zh-CN" sz="1200" b="1">
                <a:solidFill>
                  <a:srgbClr val="C00000"/>
                </a:solidFill>
              </a:rPr>
              <a:t>Participate</a:t>
            </a:r>
            <a:r>
              <a:rPr kumimoji="1" lang="zh-CN" altLang="en-US" sz="1200" b="1">
                <a:solidFill>
                  <a:srgbClr val="C00000"/>
                </a:solidFill>
              </a:rPr>
              <a:t> </a:t>
            </a:r>
            <a:r>
              <a:rPr kumimoji="1" lang="en-US" altLang="zh-CN" sz="1200" b="1">
                <a:solidFill>
                  <a:srgbClr val="C00000"/>
                </a:solidFill>
              </a:rPr>
              <a:t>Survey</a:t>
            </a:r>
            <a:endParaRPr kumimoji="1" lang="zh-CN" altLang="en-US" sz="1200" b="1">
              <a:solidFill>
                <a:srgbClr val="C00000"/>
              </a:solidFill>
            </a:endParaRPr>
          </a:p>
        </p:txBody>
      </p:sp>
      <p:sp>
        <p:nvSpPr>
          <p:cNvPr id="32" name="文本框 1"/>
          <p:cNvSpPr txBox="1"/>
          <p:nvPr/>
        </p:nvSpPr>
        <p:spPr>
          <a:xfrm>
            <a:off x="7015346" y="5018609"/>
            <a:ext cx="6515804"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a:solidFill>
                  <a:srgbClr val="C00000"/>
                </a:solidFill>
              </a:rPr>
              <a:t>从中间商处购买目标模型 </a:t>
            </a:r>
            <a:r>
              <a:rPr kumimoji="1" lang="en-US" altLang="zh-CN">
                <a:solidFill>
                  <a:srgbClr val="C00000"/>
                </a:solidFill>
              </a:rPr>
              <a:t>&amp;</a:t>
            </a:r>
            <a:r>
              <a:rPr kumimoji="1" lang="zh-CN" altLang="en-US">
                <a:solidFill>
                  <a:srgbClr val="C00000"/>
                </a:solidFill>
              </a:rPr>
              <a:t> </a:t>
            </a:r>
            <a:r>
              <a:rPr kumimoji="1" lang="en-US" altLang="zh-CN">
                <a:solidFill>
                  <a:srgbClr val="C00000"/>
                </a:solidFill>
              </a:rPr>
              <a:t>[</a:t>
            </a:r>
            <a:r>
              <a:rPr kumimoji="1" lang="zh-CN" altLang="en-US">
                <a:solidFill>
                  <a:srgbClr val="C00000"/>
                </a:solidFill>
              </a:rPr>
              <a:t>可选</a:t>
            </a:r>
            <a:r>
              <a:rPr kumimoji="1" lang="en-US" altLang="zh-CN">
                <a:solidFill>
                  <a:srgbClr val="C00000"/>
                </a:solidFill>
              </a:rPr>
              <a:t>]</a:t>
            </a:r>
            <a:r>
              <a:rPr kumimoji="1" lang="zh-CN" altLang="en-US">
                <a:solidFill>
                  <a:srgbClr val="C00000"/>
                </a:solidFill>
              </a:rPr>
              <a:t> 参与市场调查</a:t>
            </a:r>
            <a:endParaRPr kumimoji="1" lang="zh-CN" altLang="en-US">
              <a:solidFill>
                <a:srgbClr val="C00000"/>
              </a:solidFill>
            </a:endParaRPr>
          </a:p>
        </p:txBody>
      </p:sp>
      <p:sp>
        <p:nvSpPr>
          <p:cNvPr id="31" name="标题 1"/>
          <p:cNvSpPr>
            <a:spLocks noGrp="1"/>
          </p:cNvSpPr>
          <p:nvPr/>
        </p:nvSpPr>
        <p:spPr>
          <a:xfrm>
            <a:off x="-516032" y="333868"/>
            <a:ext cx="4083096" cy="713696"/>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800" b="1" dirty="0">
                <a:latin typeface="微软雅黑" panose="020B0503020204020204" pitchFamily="34" charset="-122"/>
                <a:ea typeface="微软雅黑" panose="020B0503020204020204" pitchFamily="34" charset="-122"/>
              </a:rPr>
              <a:t>Dealer</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fld>
            <a:r>
              <a:rPr kumimoji="1" lang="zh-CN" altLang="en-US" dirty="0"/>
              <a:t> </a:t>
            </a:r>
            <a:r>
              <a:rPr kumimoji="1" lang="en-US" altLang="zh-CN" dirty="0"/>
              <a:t>/ 30</a:t>
            </a:r>
            <a:endParaRPr kumimoji="1" lang="zh-CN" altLang="en-US" dirty="0"/>
          </a:p>
        </p:txBody>
      </p:sp>
      <p:grpSp>
        <p:nvGrpSpPr>
          <p:cNvPr id="4" name="组合 3"/>
          <p:cNvGrpSpPr/>
          <p:nvPr/>
        </p:nvGrpSpPr>
        <p:grpSpPr>
          <a:xfrm>
            <a:off x="1191600" y="-3157200"/>
            <a:ext cx="9997200" cy="11484000"/>
            <a:chOff x="163904" y="-2524827"/>
            <a:chExt cx="9112370" cy="10465354"/>
          </a:xfrm>
        </p:grpSpPr>
        <p:pic>
          <p:nvPicPr>
            <p:cNvPr id="5" name="Graphic 17" descr="Users"/>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7140" y="1795616"/>
              <a:ext cx="1633384" cy="1633384"/>
            </a:xfrm>
            <a:prstGeom prst="rect">
              <a:avLst/>
            </a:prstGeom>
          </p:spPr>
        </p:pic>
        <p:sp>
          <p:nvSpPr>
            <p:cNvPr id="6" name="Oval 22"/>
            <p:cNvSpPr/>
            <p:nvPr/>
          </p:nvSpPr>
          <p:spPr>
            <a:xfrm>
              <a:off x="3798847" y="2040502"/>
              <a:ext cx="1443533" cy="1368475"/>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21" descr="Schoolhous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2420" y="1868685"/>
              <a:ext cx="1566453" cy="1493414"/>
            </a:xfrm>
            <a:prstGeom prst="rect">
              <a:avLst/>
            </a:prstGeom>
          </p:spPr>
        </p:pic>
        <p:sp>
          <p:nvSpPr>
            <p:cNvPr id="8" name="TextBox 24"/>
            <p:cNvSpPr txBox="1"/>
            <p:nvPr/>
          </p:nvSpPr>
          <p:spPr>
            <a:xfrm rot="3602413">
              <a:off x="3731806" y="1920280"/>
              <a:ext cx="1513605" cy="1595096"/>
            </a:xfrm>
            <a:prstGeom prst="rect">
              <a:avLst/>
            </a:prstGeom>
            <a:noFill/>
          </p:spPr>
          <p:txBody>
            <a:bodyPr wrap="square" rtlCol="0">
              <a:prstTxWarp prst="textArchUp">
                <a:avLst>
                  <a:gd name="adj" fmla="val 10874001"/>
                </a:avLst>
              </a:prstTxWarp>
              <a:spAutoFit/>
            </a:bodyPr>
            <a:lstStyle/>
            <a:p>
              <a:r>
                <a:rPr lang="en-US" altLang="zh-CN" sz="2000" b="1">
                  <a:solidFill>
                    <a:schemeClr val="tx1">
                      <a:lumMod val="85000"/>
                      <a:lumOff val="15000"/>
                    </a:schemeClr>
                  </a:solidFill>
                </a:rPr>
                <a:t>BROKER</a:t>
              </a:r>
              <a:endParaRPr lang="en-US" sz="2000" b="1">
                <a:solidFill>
                  <a:schemeClr val="tx1">
                    <a:lumMod val="85000"/>
                    <a:lumOff val="15000"/>
                  </a:schemeClr>
                </a:solidFill>
              </a:endParaRPr>
            </a:p>
          </p:txBody>
        </p:sp>
        <p:sp>
          <p:nvSpPr>
            <p:cNvPr id="9" name="TextBox 25"/>
            <p:cNvSpPr txBox="1"/>
            <p:nvPr/>
          </p:nvSpPr>
          <p:spPr>
            <a:xfrm>
              <a:off x="3130030" y="3423535"/>
              <a:ext cx="2793782" cy="738664"/>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② </a:t>
              </a:r>
              <a:r>
                <a:rPr lang="en-US"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Setting</a:t>
              </a:r>
              <a:r>
                <a:rPr lang="en-US" sz="1400">
                  <a:solidFill>
                    <a:schemeClr val="tx1">
                      <a:lumMod val="65000"/>
                      <a:lumOff val="35000"/>
                    </a:schemeClr>
                  </a:solidFill>
                  <a:ea typeface="微软雅黑" panose="020B0503020204020204" pitchFamily="34" charset="-122"/>
                  <a:cs typeface="Arial" panose="020B0604020202090204" pitchFamily="34" charset="0"/>
                </a:rPr>
                <a:t> </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⑤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 Pricing</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&amp;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Training</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10" name="TextBox 27"/>
            <p:cNvSpPr txBox="1"/>
            <p:nvPr/>
          </p:nvSpPr>
          <p:spPr>
            <a:xfrm>
              <a:off x="163904" y="3079438"/>
              <a:ext cx="1633384" cy="369332"/>
            </a:xfrm>
            <a:prstGeom prst="rect">
              <a:avLst/>
            </a:prstGeom>
            <a:noFill/>
          </p:spPr>
          <p:txBody>
            <a:bodyPr wrap="square" rtlCol="0">
              <a:spAutoFit/>
            </a:bodyPr>
            <a:lstStyle/>
            <a:p>
              <a:pPr algn="ctr"/>
              <a:r>
                <a:rPr lang="en-US" b="1">
                  <a:solidFill>
                    <a:schemeClr val="tx1">
                      <a:lumMod val="85000"/>
                      <a:lumOff val="15000"/>
                    </a:schemeClr>
                  </a:solidFill>
                </a:rPr>
                <a:t>Data Owners</a:t>
              </a:r>
              <a:endParaRPr lang="en-US" b="1">
                <a:solidFill>
                  <a:schemeClr val="tx1">
                    <a:lumMod val="85000"/>
                    <a:lumOff val="15000"/>
                  </a:schemeClr>
                </a:solidFill>
              </a:endParaRPr>
            </a:p>
          </p:txBody>
        </p:sp>
        <p:sp>
          <p:nvSpPr>
            <p:cNvPr id="11" name="TextBox 28"/>
            <p:cNvSpPr txBox="1"/>
            <p:nvPr/>
          </p:nvSpPr>
          <p:spPr>
            <a:xfrm>
              <a:off x="3540950" y="5571704"/>
              <a:ext cx="3148130" cy="369332"/>
            </a:xfrm>
            <a:prstGeom prst="rect">
              <a:avLst/>
            </a:prstGeom>
            <a:noFill/>
          </p:spPr>
          <p:txBody>
            <a:bodyPr wrap="square" rtlCol="0">
              <a:spAutoFit/>
            </a:bodyPr>
            <a:lstStyle/>
            <a:p>
              <a:r>
                <a:rPr lang="en-US" b="1">
                  <a:solidFill>
                    <a:schemeClr val="tx1">
                      <a:lumMod val="75000"/>
                      <a:lumOff val="25000"/>
                    </a:schemeClr>
                  </a:solidFill>
                </a:rPr>
                <a:t>Model Buyers (Survey)</a:t>
              </a:r>
              <a:endParaRPr lang="en-US" b="1">
                <a:solidFill>
                  <a:schemeClr val="tx1">
                    <a:lumMod val="75000"/>
                    <a:lumOff val="25000"/>
                  </a:schemeClr>
                </a:solidFill>
              </a:endParaRPr>
            </a:p>
          </p:txBody>
        </p:sp>
        <p:sp>
          <p:nvSpPr>
            <p:cNvPr id="12" name="TextBox 29"/>
            <p:cNvSpPr txBox="1"/>
            <p:nvPr/>
          </p:nvSpPr>
          <p:spPr>
            <a:xfrm>
              <a:off x="7538791" y="2945837"/>
              <a:ext cx="1520341" cy="369332"/>
            </a:xfrm>
            <a:prstGeom prst="rect">
              <a:avLst/>
            </a:prstGeom>
            <a:noFill/>
          </p:spPr>
          <p:txBody>
            <a:bodyPr wrap="square" rtlCol="0">
              <a:spAutoFit/>
            </a:bodyPr>
            <a:lstStyle/>
            <a:p>
              <a:r>
                <a:rPr lang="en-US" b="1">
                  <a:solidFill>
                    <a:schemeClr val="tx1">
                      <a:lumMod val="85000"/>
                      <a:lumOff val="15000"/>
                    </a:schemeClr>
                  </a:solidFill>
                </a:rPr>
                <a:t>Model Buyers</a:t>
              </a:r>
              <a:endParaRPr lang="en-US" b="1">
                <a:solidFill>
                  <a:schemeClr val="tx1">
                    <a:lumMod val="85000"/>
                    <a:lumOff val="15000"/>
                  </a:schemeClr>
                </a:solidFill>
              </a:endParaRPr>
            </a:p>
          </p:txBody>
        </p:sp>
        <p:cxnSp>
          <p:nvCxnSpPr>
            <p:cNvPr id="13" name="Straight Arrow Connector 34"/>
            <p:cNvCxnSpPr/>
            <p:nvPr/>
          </p:nvCxnSpPr>
          <p:spPr>
            <a:xfrm>
              <a:off x="1859516" y="2699137"/>
              <a:ext cx="1683071"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36"/>
            <p:cNvSpPr txBox="1"/>
            <p:nvPr/>
          </p:nvSpPr>
          <p:spPr>
            <a:xfrm>
              <a:off x="1649683" y="2175917"/>
              <a:ext cx="2072671" cy="523220"/>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① </a:t>
              </a:r>
              <a:r>
                <a:rPr lang="en-US" sz="1400">
                  <a:solidFill>
                    <a:schemeClr val="tx1">
                      <a:lumMod val="65000"/>
                      <a:lumOff val="35000"/>
                    </a:schemeClr>
                  </a:solidFill>
                  <a:ea typeface="微软雅黑" panose="020B0503020204020204" pitchFamily="34" charset="-122"/>
                  <a:cs typeface="Arial" panose="020B0604020202090204" pitchFamily="34" charset="0"/>
                </a:rPr>
                <a:t>Data &amp;</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sz="1400">
                  <a:solidFill>
                    <a:schemeClr val="tx1">
                      <a:lumMod val="65000"/>
                      <a:lumOff val="35000"/>
                    </a:schemeClr>
                  </a:solidFill>
                  <a:ea typeface="微软雅黑" panose="020B0503020204020204" pitchFamily="34" charset="-122"/>
                  <a:cs typeface="Arial" panose="020B0604020202090204" pitchFamily="34" charset="0"/>
                </a:rPr>
                <a:t>Compensation Function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15" name="Straight Arrow Connector 37"/>
            <p:cNvCxnSpPr/>
            <p:nvPr/>
          </p:nvCxnSpPr>
          <p:spPr>
            <a:xfrm>
              <a:off x="1815273" y="2851537"/>
              <a:ext cx="1727314" cy="0"/>
            </a:xfrm>
            <a:prstGeom prst="straightConnector1">
              <a:avLst/>
            </a:prstGeom>
            <a:ln w="3810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41"/>
            <p:cNvSpPr txBox="1"/>
            <p:nvPr/>
          </p:nvSpPr>
          <p:spPr>
            <a:xfrm>
              <a:off x="2703089" y="3984161"/>
              <a:ext cx="1785520" cy="738664"/>
            </a:xfrm>
            <a:prstGeom prst="rect">
              <a:avLst/>
            </a:prstGeom>
            <a:noFill/>
          </p:spPr>
          <p:txBody>
            <a:bodyPr wrap="square" rtlCol="0">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③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en-US" sz="1400">
                  <a:solidFill>
                    <a:schemeClr val="tx1">
                      <a:lumMod val="65000"/>
                      <a:lumOff val="35000"/>
                    </a:schemeClr>
                  </a:solidFill>
                  <a:ea typeface="微软雅黑" panose="020B0503020204020204" pitchFamily="34" charset="-122"/>
                  <a:cs typeface="Arial" panose="020B0604020202090204" pitchFamily="34" charset="0"/>
                </a:rPr>
                <a:t> </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a:t>
              </a:r>
              <a:r>
                <a:rPr lang="en-US" sz="1400">
                  <a:solidFill>
                    <a:schemeClr val="tx1">
                      <a:lumMod val="65000"/>
                      <a:lumOff val="35000"/>
                    </a:schemeClr>
                  </a:solidFill>
                  <a:ea typeface="微软雅黑" panose="020B0503020204020204" pitchFamily="34" charset="-122"/>
                  <a:cs typeface="Arial" panose="020B0604020202090204" pitchFamily="34" charset="0"/>
                </a:rPr>
                <a:t>Co</a:t>
              </a:r>
              <a:r>
                <a:rPr lang="en-US" altLang="zh-CN" sz="1400">
                  <a:solidFill>
                    <a:schemeClr val="tx1">
                      <a:lumMod val="65000"/>
                      <a:lumOff val="35000"/>
                    </a:schemeClr>
                  </a:solidFill>
                  <a:ea typeface="微软雅黑" panose="020B0503020204020204" pitchFamily="34" charset="-122"/>
                  <a:cs typeface="Arial" panose="020B0604020202090204" pitchFamily="34" charset="0"/>
                </a:rPr>
                <a:t>verage</a:t>
              </a:r>
              <a:r>
                <a:rPr lang="en-US" sz="1400">
                  <a:solidFill>
                    <a:schemeClr val="tx1">
                      <a:lumMod val="65000"/>
                      <a:lumOff val="35000"/>
                    </a:schemeClr>
                  </a:solidFill>
                  <a:ea typeface="微软雅黑" panose="020B0503020204020204" pitchFamily="34" charset="-122"/>
                  <a:cs typeface="Arial" panose="020B0604020202090204" pitchFamily="34" charset="0"/>
                </a:rPr>
                <a:t> Rate,</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sz="1400">
                  <a:solidFill>
                    <a:schemeClr val="tx1">
                      <a:lumMod val="65000"/>
                      <a:lumOff val="35000"/>
                    </a:schemeClr>
                  </a:solidFill>
                  <a:ea typeface="微软雅黑" panose="020B0503020204020204" pitchFamily="34" charset="-122"/>
                  <a:cs typeface="Arial" panose="020B0604020202090204" pitchFamily="34" charset="0"/>
                </a:rPr>
                <a:t>&amp;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DP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17" name="Straight Arrow Connector 42"/>
            <p:cNvCxnSpPr/>
            <p:nvPr/>
          </p:nvCxnSpPr>
          <p:spPr>
            <a:xfrm flipV="1">
              <a:off x="4492786" y="3988567"/>
              <a:ext cx="0" cy="812151"/>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56"/>
            <p:cNvCxnSpPr/>
            <p:nvPr/>
          </p:nvCxnSpPr>
          <p:spPr>
            <a:xfrm flipV="1">
              <a:off x="4677854" y="3959071"/>
              <a:ext cx="5084" cy="812151"/>
            </a:xfrm>
            <a:prstGeom prst="straightConnector1">
              <a:avLst/>
            </a:prstGeom>
            <a:ln w="38100">
              <a:solidFill>
                <a:schemeClr val="tx1">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58"/>
            <p:cNvSpPr txBox="1"/>
            <p:nvPr/>
          </p:nvSpPr>
          <p:spPr>
            <a:xfrm>
              <a:off x="4386340" y="3984809"/>
              <a:ext cx="2224240" cy="738664"/>
            </a:xfrm>
            <a:prstGeom prst="rect">
              <a:avLst/>
            </a:prstGeom>
            <a:noFill/>
          </p:spPr>
          <p:txBody>
            <a:bodyPr wrap="square" rtlCol="0">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④</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Target Model</a:t>
              </a:r>
              <a:r>
                <a:rPr lang="en-US" sz="1400">
                  <a:solidFill>
                    <a:schemeClr val="tx1">
                      <a:lumMod val="65000"/>
                      <a:lumOff val="35000"/>
                    </a:schemeClr>
                  </a:solidFill>
                  <a:ea typeface="微软雅黑" panose="020B0503020204020204" pitchFamily="34" charset="-122"/>
                  <a:cs typeface="Arial" panose="020B0604020202090204" pitchFamily="34" charset="0"/>
                </a:rPr>
                <a:t> &amp; Purchasing Budget</a:t>
              </a:r>
              <a:endParaRPr lang="en-US"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(Price</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Function)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cxnSp>
          <p:nvCxnSpPr>
            <p:cNvPr id="20" name="Straight Arrow Connector 61"/>
            <p:cNvCxnSpPr/>
            <p:nvPr/>
          </p:nvCxnSpPr>
          <p:spPr>
            <a:xfrm flipV="1">
              <a:off x="5463808" y="2694933"/>
              <a:ext cx="2186718" cy="8085"/>
            </a:xfrm>
            <a:prstGeom prst="straightConnector1">
              <a:avLst/>
            </a:prstGeom>
            <a:ln w="38100">
              <a:solidFill>
                <a:schemeClr val="tx1">
                  <a:lumMod val="50000"/>
                  <a:lumOff val="50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64"/>
            <p:cNvSpPr txBox="1"/>
            <p:nvPr/>
          </p:nvSpPr>
          <p:spPr>
            <a:xfrm>
              <a:off x="4752432" y="2196127"/>
              <a:ext cx="3647846" cy="1806730"/>
            </a:xfrm>
            <a:prstGeom prst="rect">
              <a:avLst/>
            </a:prstGeom>
            <a:noFill/>
          </p:spPr>
          <p:txBody>
            <a:bodyPr wrap="square" rtlCol="0">
              <a:prstTxWarp prst="textArchUp">
                <a:avLst/>
              </a:prstTxWarp>
              <a:spAutoFit/>
            </a:bodyPr>
            <a:lstStyle/>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⑥</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 (Coverage Rate, </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DP</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parameter)</a:t>
              </a:r>
              <a:r>
                <a:rPr lang="en-US" sz="1400">
                  <a:solidFill>
                    <a:schemeClr val="tx1">
                      <a:lumMod val="65000"/>
                      <a:lumOff val="35000"/>
                    </a:schemeClr>
                  </a:solidFill>
                  <a:ea typeface="微软雅黑" panose="020B0503020204020204" pitchFamily="34" charset="-122"/>
                  <a:cs typeface="Arial" panose="020B0604020202090204" pitchFamily="34" charset="0"/>
                </a:rPr>
                <a:t> &amp; Price</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2" name="TextBox 38"/>
            <p:cNvSpPr txBox="1"/>
            <p:nvPr/>
          </p:nvSpPr>
          <p:spPr>
            <a:xfrm>
              <a:off x="4720152" y="1312674"/>
              <a:ext cx="3647846" cy="1905760"/>
            </a:xfrm>
            <a:prstGeom prst="rect">
              <a:avLst/>
            </a:prstGeom>
            <a:noFill/>
          </p:spPr>
          <p:txBody>
            <a:bodyPr wrap="square" rtlCol="0">
              <a:prstTxWarp prst="textArchDown">
                <a:avLst/>
              </a:prstTxWarp>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⑧</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Model</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3" name="TextBox 71"/>
            <p:cNvSpPr txBox="1"/>
            <p:nvPr/>
          </p:nvSpPr>
          <p:spPr>
            <a:xfrm>
              <a:off x="5304853" y="2437365"/>
              <a:ext cx="2329000" cy="523220"/>
            </a:xfrm>
            <a:prstGeom prst="rect">
              <a:avLst/>
            </a:prstGeom>
            <a:noFill/>
          </p:spPr>
          <p:txBody>
            <a:bodyPr wrap="square" rtlCol="0">
              <a:spAutoFit/>
            </a:bodyPr>
            <a:lstStyle/>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⑦</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Target Model </a:t>
              </a:r>
              <a:endParaRPr lang="en-US" altLang="zh-CN" sz="1400">
                <a:solidFill>
                  <a:schemeClr val="tx1">
                    <a:lumMod val="65000"/>
                    <a:lumOff val="35000"/>
                  </a:schemeClr>
                </a:solidFill>
                <a:ea typeface="微软雅黑" panose="020B0503020204020204" pitchFamily="34" charset="-122"/>
                <a:cs typeface="Arial" panose="020B0604020202090204" pitchFamily="34" charset="0"/>
              </a:endParaRPr>
            </a:p>
            <a:p>
              <a:pPr algn="ctr"/>
              <a:r>
                <a:rPr lang="en-US" altLang="zh-CN" sz="1400">
                  <a:solidFill>
                    <a:schemeClr val="tx1">
                      <a:lumMod val="65000"/>
                      <a:lumOff val="35000"/>
                    </a:schemeClr>
                  </a:solidFill>
                  <a:ea typeface="微软雅黑" panose="020B0503020204020204" pitchFamily="34" charset="-122"/>
                  <a:cs typeface="Arial" panose="020B0604020202090204" pitchFamily="34" charset="0"/>
                </a:rPr>
                <a:t>&amp; Payment</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sp>
          <p:nvSpPr>
            <p:cNvPr id="24" name="TextBox 72"/>
            <p:cNvSpPr txBox="1"/>
            <p:nvPr/>
          </p:nvSpPr>
          <p:spPr>
            <a:xfrm>
              <a:off x="1938417" y="2845981"/>
              <a:ext cx="1810684" cy="307777"/>
            </a:xfrm>
            <a:prstGeom prst="rect">
              <a:avLst/>
            </a:prstGeom>
            <a:noFill/>
          </p:spPr>
          <p:txBody>
            <a:bodyPr wrap="square" rtlCol="0">
              <a:spAutoFit/>
            </a:bodyPr>
            <a:lstStyle/>
            <a:p>
              <a:r>
                <a:rPr lang="en-US" altLang="zh-CN" sz="1400">
                  <a:solidFill>
                    <a:schemeClr val="tx1">
                      <a:lumMod val="65000"/>
                      <a:lumOff val="35000"/>
                    </a:schemeClr>
                  </a:solidFill>
                  <a:ea typeface="微软雅黑" panose="020B0503020204020204" pitchFamily="34" charset="-122"/>
                  <a:cs typeface="Arial" panose="020B0604020202090204" pitchFamily="34" charset="0"/>
                </a:rPr>
                <a:t>⑨</a:t>
              </a:r>
              <a:r>
                <a:rPr lang="zh-CN" altLang="en-US" sz="1400">
                  <a:solidFill>
                    <a:schemeClr val="tx1">
                      <a:lumMod val="65000"/>
                      <a:lumOff val="35000"/>
                    </a:schemeClr>
                  </a:solidFill>
                  <a:ea typeface="微软雅黑" panose="020B0503020204020204" pitchFamily="34" charset="-122"/>
                  <a:cs typeface="Arial" panose="020B0604020202090204" pitchFamily="34" charset="0"/>
                </a:rPr>
                <a:t> </a:t>
              </a:r>
              <a:r>
                <a:rPr lang="en-US" altLang="zh-CN" sz="1400">
                  <a:solidFill>
                    <a:schemeClr val="tx1">
                      <a:lumMod val="65000"/>
                      <a:lumOff val="35000"/>
                    </a:schemeClr>
                  </a:solidFill>
                  <a:ea typeface="微软雅黑" panose="020B0503020204020204" pitchFamily="34" charset="-122"/>
                  <a:cs typeface="Arial" panose="020B0604020202090204" pitchFamily="34" charset="0"/>
                </a:rPr>
                <a:t>C</a:t>
              </a:r>
              <a:r>
                <a:rPr lang="en-US" sz="1400">
                  <a:solidFill>
                    <a:schemeClr val="tx1">
                      <a:lumMod val="65000"/>
                      <a:lumOff val="35000"/>
                    </a:schemeClr>
                  </a:solidFill>
                </a:rPr>
                <a:t>ompensation</a:t>
              </a:r>
              <a:endParaRPr lang="en-US" sz="1400">
                <a:solidFill>
                  <a:schemeClr val="tx1">
                    <a:lumMod val="65000"/>
                    <a:lumOff val="35000"/>
                  </a:schemeClr>
                </a:solidFill>
                <a:ea typeface="微软雅黑" panose="020B0503020204020204" pitchFamily="34" charset="-122"/>
                <a:cs typeface="Arial" panose="020B0604020202090204" pitchFamily="34" charset="0"/>
              </a:endParaRPr>
            </a:p>
          </p:txBody>
        </p:sp>
        <p:pic>
          <p:nvPicPr>
            <p:cNvPr id="25" name="Graphic 26" descr="Office worke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35705" y="2117357"/>
              <a:ext cx="914400" cy="914400"/>
            </a:xfrm>
            <a:prstGeom prst="rect">
              <a:avLst/>
            </a:prstGeom>
          </p:spPr>
        </p:pic>
        <p:sp>
          <p:nvSpPr>
            <p:cNvPr id="26" name="Arc 35"/>
            <p:cNvSpPr/>
            <p:nvPr/>
          </p:nvSpPr>
          <p:spPr>
            <a:xfrm rot="2487837" flipV="1">
              <a:off x="3030555" y="-2524827"/>
              <a:ext cx="6236876" cy="5414726"/>
            </a:xfrm>
            <a:prstGeom prst="arc">
              <a:avLst>
                <a:gd name="adj1" fmla="val 17902918"/>
                <a:gd name="adj2" fmla="val 20499179"/>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39"/>
            <p:cNvSpPr/>
            <p:nvPr/>
          </p:nvSpPr>
          <p:spPr>
            <a:xfrm rot="19112163">
              <a:off x="3039398" y="2525801"/>
              <a:ext cx="6236876" cy="5414726"/>
            </a:xfrm>
            <a:prstGeom prst="arc">
              <a:avLst>
                <a:gd name="adj1" fmla="val 17902918"/>
                <a:gd name="adj2" fmla="val 20505132"/>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Graphic 47" descr="Programme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7880" y="4708323"/>
              <a:ext cx="914400" cy="914400"/>
            </a:xfrm>
            <a:prstGeom prst="rect">
              <a:avLst/>
            </a:prstGeom>
          </p:spPr>
        </p:pic>
        <p:sp>
          <p:nvSpPr>
            <p:cNvPr id="29" name="Rectangle 33"/>
            <p:cNvSpPr/>
            <p:nvPr/>
          </p:nvSpPr>
          <p:spPr>
            <a:xfrm>
              <a:off x="4403004" y="5308293"/>
              <a:ext cx="274850" cy="184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椭圆 29"/>
          <p:cNvSpPr/>
          <p:nvPr/>
        </p:nvSpPr>
        <p:spPr>
          <a:xfrm>
            <a:off x="658536" y="1166070"/>
            <a:ext cx="6395266" cy="270484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917731" y="1172253"/>
            <a:ext cx="6395266" cy="2704842"/>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7369725" y="1258355"/>
            <a:ext cx="2017552" cy="400110"/>
          </a:xfrm>
          <a:prstGeom prst="rect">
            <a:avLst/>
          </a:prstGeom>
          <a:noFill/>
        </p:spPr>
        <p:txBody>
          <a:bodyPr wrap="square" rtlCol="0">
            <a:spAutoFit/>
          </a:bodyPr>
          <a:lstStyle/>
          <a:p>
            <a:r>
              <a:rPr lang="zh-CN" altLang="en-US" sz="2000" b="1" dirty="0">
                <a:solidFill>
                  <a:srgbClr val="0070C0"/>
                </a:solidFill>
                <a:latin typeface="Microsoft YaHei Light" panose="020B0502040204020203" pitchFamily="34" charset="-122"/>
                <a:ea typeface="Microsoft YaHei Light" panose="020B0502040204020203" pitchFamily="34" charset="-122"/>
              </a:rPr>
              <a:t>数据产品定价</a:t>
            </a:r>
            <a:endParaRPr lang="zh-CN" altLang="en-US" sz="2000" b="1" dirty="0">
              <a:solidFill>
                <a:srgbClr val="0070C0"/>
              </a:solidFill>
              <a:latin typeface="Microsoft YaHei Light" panose="020B0502040204020203" pitchFamily="34" charset="-122"/>
              <a:ea typeface="Microsoft YaHei Light" panose="020B0502040204020203" pitchFamily="34" charset="-122"/>
            </a:endParaRPr>
          </a:p>
        </p:txBody>
      </p:sp>
      <p:sp>
        <p:nvSpPr>
          <p:cNvPr id="33" name="文本框 32"/>
          <p:cNvSpPr txBox="1"/>
          <p:nvPr/>
        </p:nvSpPr>
        <p:spPr>
          <a:xfrm>
            <a:off x="2855941" y="1209233"/>
            <a:ext cx="2017552" cy="400110"/>
          </a:xfrm>
          <a:prstGeom prst="rect">
            <a:avLst/>
          </a:prstGeom>
          <a:noFill/>
        </p:spPr>
        <p:txBody>
          <a:bodyPr wrap="square" rtlCol="0">
            <a:spAutoFit/>
          </a:bodyPr>
          <a:lstStyle/>
          <a:p>
            <a:r>
              <a:rPr lang="zh-CN" altLang="en-US" sz="2000" b="1" dirty="0">
                <a:solidFill>
                  <a:srgbClr val="FF0000"/>
                </a:solidFill>
                <a:latin typeface="Microsoft YaHei Light" panose="020B0502040204020203" pitchFamily="34" charset="-122"/>
                <a:ea typeface="Microsoft YaHei Light" panose="020B0502040204020203" pitchFamily="34" charset="-122"/>
              </a:rPr>
              <a:t>数据贡献评估</a:t>
            </a:r>
            <a:endParaRPr lang="zh-CN" altLang="en-US" sz="2000" b="1" dirty="0">
              <a:solidFill>
                <a:srgbClr val="FF0000"/>
              </a:solidFill>
              <a:latin typeface="Microsoft YaHei Light" panose="020B0502040204020203" pitchFamily="34" charset="-122"/>
              <a:ea typeface="Microsoft YaHei Light" panose="020B0502040204020203" pitchFamily="34" charset="-122"/>
            </a:endParaRPr>
          </a:p>
        </p:txBody>
      </p:sp>
      <p:sp>
        <p:nvSpPr>
          <p:cNvPr id="34" name="标题 1"/>
          <p:cNvSpPr>
            <a:spLocks noGrp="1"/>
          </p:cNvSpPr>
          <p:nvPr/>
        </p:nvSpPr>
        <p:spPr>
          <a:xfrm>
            <a:off x="-516032" y="333868"/>
            <a:ext cx="4083096" cy="713696"/>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800" b="1" dirty="0">
                <a:latin typeface="微软雅黑" panose="020B0503020204020204" pitchFamily="34" charset="-122"/>
                <a:ea typeface="微软雅黑" panose="020B0503020204020204" pitchFamily="34" charset="-122"/>
              </a:rPr>
              <a:t>Dealer</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fld>
            <a:r>
              <a:rPr kumimoji="1" lang="zh-CN" altLang="en-US" dirty="0"/>
              <a:t> </a:t>
            </a:r>
            <a:r>
              <a:rPr kumimoji="1" lang="en-US" altLang="zh-CN" dirty="0"/>
              <a:t>/ 30</a:t>
            </a:r>
            <a:endParaRPr kumimoji="1" lang="zh-CN" altLang="en-US" dirty="0"/>
          </a:p>
        </p:txBody>
      </p:sp>
      <p:pic>
        <p:nvPicPr>
          <p:cNvPr id="4" name="图片 3"/>
          <p:cNvPicPr>
            <a:picLocks noChangeAspect="1"/>
          </p:cNvPicPr>
          <p:nvPr/>
        </p:nvPicPr>
        <p:blipFill rotWithShape="1">
          <a:blip r:embed="rId1" cstate="screen"/>
          <a:srcRect b="13194"/>
          <a:stretch>
            <a:fillRect/>
          </a:stretch>
        </p:blipFill>
        <p:spPr>
          <a:xfrm>
            <a:off x="1508231" y="1117413"/>
            <a:ext cx="9175537" cy="3955778"/>
          </a:xfrm>
          <a:prstGeom prst="rect">
            <a:avLst/>
          </a:prstGeom>
        </p:spPr>
      </p:pic>
      <p:sp>
        <p:nvSpPr>
          <p:cNvPr id="5" name="文本框 4"/>
          <p:cNvSpPr txBox="1"/>
          <p:nvPr/>
        </p:nvSpPr>
        <p:spPr>
          <a:xfrm>
            <a:off x="1373480" y="6858000"/>
            <a:ext cx="2885813" cy="369332"/>
          </a:xfrm>
          <a:prstGeom prst="rect">
            <a:avLst/>
          </a:prstGeom>
          <a:noFill/>
        </p:spPr>
        <p:txBody>
          <a:bodyPr wrap="square" rtlCol="0">
            <a:spAutoFit/>
          </a:bodyPr>
          <a:lstStyle/>
          <a:p>
            <a:r>
              <a:rPr kumimoji="1" lang="en-US" altLang="zh-CN" b="1"/>
              <a:t>Maximize</a:t>
            </a:r>
            <a:r>
              <a:rPr kumimoji="1" lang="zh-CN" altLang="en-US" b="1"/>
              <a:t> </a:t>
            </a:r>
            <a:r>
              <a:rPr kumimoji="1" lang="en-US" altLang="zh-CN" b="1"/>
              <a:t>the</a:t>
            </a:r>
            <a:r>
              <a:rPr kumimoji="1" lang="zh-CN" altLang="en-US" b="1"/>
              <a:t> </a:t>
            </a:r>
            <a:r>
              <a:rPr kumimoji="1" lang="en-US" altLang="zh-CN" b="1"/>
              <a:t>Revenue</a:t>
            </a:r>
            <a:endParaRPr kumimoji="1" lang="zh-CN" altLang="en-US" b="1"/>
          </a:p>
        </p:txBody>
      </p:sp>
      <p:sp>
        <p:nvSpPr>
          <p:cNvPr id="6" name="文本框 5"/>
          <p:cNvSpPr txBox="1"/>
          <p:nvPr/>
        </p:nvSpPr>
        <p:spPr>
          <a:xfrm>
            <a:off x="1373481" y="7656116"/>
            <a:ext cx="4371691" cy="369332"/>
          </a:xfrm>
          <a:prstGeom prst="rect">
            <a:avLst/>
          </a:prstGeom>
          <a:noFill/>
        </p:spPr>
        <p:txBody>
          <a:bodyPr wrap="square" rtlCol="0">
            <a:spAutoFit/>
          </a:bodyPr>
          <a:lstStyle/>
          <a:p>
            <a:r>
              <a:rPr kumimoji="1" lang="en-US" altLang="zh-CN" b="1"/>
              <a:t>Attract Diﬀerent Types of Buyers</a:t>
            </a:r>
            <a:endParaRPr kumimoji="1" lang="zh-CN" altLang="en-US" b="1"/>
          </a:p>
        </p:txBody>
      </p:sp>
      <p:sp>
        <p:nvSpPr>
          <p:cNvPr id="7" name="文本框 6"/>
          <p:cNvSpPr txBox="1"/>
          <p:nvPr/>
        </p:nvSpPr>
        <p:spPr>
          <a:xfrm>
            <a:off x="1373477" y="7257057"/>
            <a:ext cx="2400355" cy="369332"/>
          </a:xfrm>
          <a:prstGeom prst="rect">
            <a:avLst/>
          </a:prstGeom>
          <a:noFill/>
        </p:spPr>
        <p:txBody>
          <a:bodyPr wrap="square" rtlCol="0">
            <a:spAutoFit/>
          </a:bodyPr>
          <a:lstStyle/>
          <a:p>
            <a:r>
              <a:rPr kumimoji="1" lang="en-US" altLang="zh-CN" b="1"/>
              <a:t>Personalized</a:t>
            </a:r>
            <a:r>
              <a:rPr kumimoji="1" lang="zh-CN" altLang="en-US" b="1"/>
              <a:t> </a:t>
            </a:r>
            <a:r>
              <a:rPr kumimoji="1" lang="en-US" altLang="zh-CN" b="1"/>
              <a:t>Pricing</a:t>
            </a:r>
            <a:endParaRPr kumimoji="1" lang="zh-CN" altLang="en-US" b="1"/>
          </a:p>
        </p:txBody>
      </p:sp>
      <p:sp>
        <p:nvSpPr>
          <p:cNvPr id="9" name="文本框 8"/>
          <p:cNvSpPr txBox="1"/>
          <p:nvPr/>
        </p:nvSpPr>
        <p:spPr>
          <a:xfrm>
            <a:off x="1508231" y="5190080"/>
            <a:ext cx="3562248" cy="369332"/>
          </a:xfrm>
          <a:prstGeom prst="rect">
            <a:avLst/>
          </a:prstGeom>
          <a:noFill/>
        </p:spPr>
        <p:txBody>
          <a:bodyPr wrap="square" rtlCol="0">
            <a:spAutoFit/>
          </a:bodyPr>
          <a:lstStyle/>
          <a:p>
            <a:r>
              <a:rPr kumimoji="1" lang="zh-CN" altLang="en-US" b="1"/>
              <a:t>最大化收益 </a:t>
            </a:r>
            <a:r>
              <a:rPr kumimoji="1" lang="en-US" altLang="zh-CN" b="1"/>
              <a:t>(</a:t>
            </a:r>
            <a:r>
              <a:rPr kumimoji="1" lang="zh-CN" altLang="en-US" b="1"/>
              <a:t>总销售额与利润</a:t>
            </a:r>
            <a:r>
              <a:rPr kumimoji="1" lang="en-US" altLang="zh-CN" b="1"/>
              <a:t>)</a:t>
            </a:r>
            <a:endParaRPr kumimoji="1" lang="zh-CN" altLang="en-US" b="1"/>
          </a:p>
        </p:txBody>
      </p:sp>
      <p:sp>
        <p:nvSpPr>
          <p:cNvPr id="10" name="文本框 1"/>
          <p:cNvSpPr txBox="1"/>
          <p:nvPr/>
        </p:nvSpPr>
        <p:spPr>
          <a:xfrm>
            <a:off x="1507121" y="5555921"/>
            <a:ext cx="356224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b="1"/>
              <a:t>个性化定价 </a:t>
            </a:r>
            <a:r>
              <a:rPr kumimoji="1" lang="en-US" altLang="zh-CN" b="1"/>
              <a:t>→</a:t>
            </a:r>
            <a:r>
              <a:rPr kumimoji="1" lang="zh-CN" altLang="en-US" b="1"/>
              <a:t> 个性化产品</a:t>
            </a:r>
            <a:endParaRPr kumimoji="1" lang="zh-CN" altLang="en-US" b="1"/>
          </a:p>
        </p:txBody>
      </p:sp>
      <p:sp>
        <p:nvSpPr>
          <p:cNvPr id="11" name="文本框 1"/>
          <p:cNvSpPr txBox="1"/>
          <p:nvPr/>
        </p:nvSpPr>
        <p:spPr>
          <a:xfrm>
            <a:off x="1507121" y="5921762"/>
            <a:ext cx="469021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b="1"/>
              <a:t>吸引不同类型的买方（消费者）群体</a:t>
            </a:r>
            <a:endParaRPr kumimoji="1" lang="zh-CN" altLang="en-US" b="1"/>
          </a:p>
        </p:txBody>
      </p:sp>
      <p:sp>
        <p:nvSpPr>
          <p:cNvPr id="8" name="TextBox 3"/>
          <p:cNvSpPr txBox="1"/>
          <p:nvPr/>
        </p:nvSpPr>
        <p:spPr>
          <a:xfrm>
            <a:off x="-270257" y="343452"/>
            <a:ext cx="5925990" cy="477011"/>
          </a:xfrm>
          <a:prstGeom prst="rect">
            <a:avLst/>
          </a:prstGeom>
          <a:noFill/>
        </p:spPr>
        <p:txBody>
          <a:bodyPr wrap="square" lIns="45677" tIns="22839" rIns="45677" bIns="22839" rtlCol="0">
            <a:spAutoFit/>
          </a:bodyPr>
          <a:lstStyle/>
          <a:p>
            <a:pPr algn="ctr" defTabSz="914400" fontAlgn="base">
              <a:spcBef>
                <a:spcPct val="0"/>
              </a:spcBef>
              <a:spcAft>
                <a:spcPct val="0"/>
              </a:spcAft>
              <a:defRPr/>
            </a:pPr>
            <a:r>
              <a:rPr lang="zh-CN" altLang="en-US" sz="2800" b="1" dirty="0">
                <a:latin typeface="微软雅黑" charset="-122"/>
                <a:ea typeface="微软雅黑" charset="-122"/>
                <a:cs typeface="微软雅黑" charset="-122"/>
              </a:rPr>
              <a:t>预备知识：</a:t>
            </a:r>
            <a:r>
              <a:rPr lang="en-US" altLang="zh-CN" sz="2800" b="1" dirty="0">
                <a:latin typeface="微软雅黑" charset="-122"/>
                <a:ea typeface="微软雅黑" charset="-122"/>
                <a:cs typeface="微软雅黑" charset="-122"/>
              </a:rPr>
              <a:t>Versioning</a:t>
            </a:r>
            <a:endParaRPr lang="zh-CN" altLang="en-US" sz="2800" b="1" dirty="0">
              <a:latin typeface="微软雅黑" charset="-122"/>
              <a:ea typeface="微软雅黑" charset="-122"/>
              <a:cs typeface="微软雅黑"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fld>
            <a:r>
              <a:rPr kumimoji="1" lang="zh-CN" altLang="en-US" dirty="0"/>
              <a:t> </a:t>
            </a:r>
            <a:r>
              <a:rPr kumimoji="1" lang="en-US" altLang="zh-CN" dirty="0"/>
              <a:t>/ 30</a:t>
            </a:r>
            <a:endParaRPr kumimoji="1" lang="zh-CN" altLang="en-US" dirty="0"/>
          </a:p>
        </p:txBody>
      </p:sp>
      <p:sp>
        <p:nvSpPr>
          <p:cNvPr id="3" name="TextBox 3"/>
          <p:cNvSpPr txBox="1"/>
          <p:nvPr/>
        </p:nvSpPr>
        <p:spPr>
          <a:xfrm>
            <a:off x="-241383" y="319724"/>
            <a:ext cx="5379452" cy="477011"/>
          </a:xfrm>
          <a:prstGeom prst="rect">
            <a:avLst/>
          </a:prstGeom>
          <a:noFill/>
        </p:spPr>
        <p:txBody>
          <a:bodyPr wrap="square" lIns="45677" tIns="22839" rIns="45677" bIns="22839" rtlCol="0">
            <a:spAutoFit/>
          </a:bodyPr>
          <a:lstStyle/>
          <a:p>
            <a:pPr algn="ctr" defTabSz="914400" fontAlgn="base">
              <a:spcBef>
                <a:spcPct val="0"/>
              </a:spcBef>
              <a:spcAft>
                <a:spcPct val="0"/>
              </a:spcAft>
              <a:defRPr/>
            </a:pPr>
            <a:r>
              <a:rPr lang="zh-CN" altLang="en-US" sz="2800" b="1" dirty="0">
                <a:latin typeface="微软雅黑" charset="-122"/>
                <a:ea typeface="微软雅黑" charset="-122"/>
                <a:cs typeface="微软雅黑" charset="-122"/>
              </a:rPr>
              <a:t>预备知识：差分隐私</a:t>
            </a:r>
            <a:endParaRPr lang="zh-CN" altLang="en-US" sz="2800" b="1" dirty="0">
              <a:latin typeface="微软雅黑" charset="-122"/>
              <a:ea typeface="微软雅黑" charset="-122"/>
              <a:cs typeface="微软雅黑" charset="-122"/>
            </a:endParaRPr>
          </a:p>
        </p:txBody>
      </p:sp>
      <p:sp>
        <p:nvSpPr>
          <p:cNvPr id="4" name="Rectangle 3"/>
          <p:cNvSpPr txBox="1"/>
          <p:nvPr/>
        </p:nvSpPr>
        <p:spPr>
          <a:xfrm>
            <a:off x="408685" y="1178082"/>
            <a:ext cx="11374631" cy="1809966"/>
          </a:xfrm>
          <a:prstGeom prst="rect">
            <a:avLst/>
          </a:prstGeom>
        </p:spPr>
        <p:txBody>
          <a:bodyPr vert="horz" lIns="45665" tIns="45665" rIns="45665" bIns="45665"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000" b="0"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1800" b="0" kern="1200">
                <a:solidFill>
                  <a:schemeClr val="tx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1600" b="0" kern="1200">
                <a:solidFill>
                  <a:schemeClr val="tx1"/>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400" b="0" kern="1200">
                <a:solidFill>
                  <a:schemeClr val="tx1"/>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400" b="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381000" lvl="1" indent="0" defTabSz="876300" fontAlgn="base">
              <a:lnSpc>
                <a:spcPct val="120000"/>
              </a:lnSpc>
              <a:spcBef>
                <a:spcPts val="400"/>
              </a:spcBef>
              <a:spcAft>
                <a:spcPct val="0"/>
              </a:spcAft>
              <a:buClr>
                <a:prstClr val="black"/>
              </a:buClr>
              <a:buSzPct val="90000"/>
              <a:buNone/>
              <a:defRPr/>
            </a:pPr>
            <a:r>
              <a:rPr lang="zh-CN" altLang="en-US" sz="2000" b="1">
                <a:solidFill>
                  <a:prstClr val="black"/>
                </a:solidFill>
                <a:latin typeface="微软雅黑" charset="-122"/>
                <a:ea typeface="微软雅黑" charset="-122"/>
                <a:cs typeface="微软雅黑" charset="-122"/>
                <a:sym typeface="微软雅黑" charset="-122"/>
              </a:rPr>
              <a:t>差分隐私：</a:t>
            </a:r>
            <a:r>
              <a:rPr lang="en-US" altLang="zh-CN" sz="2000">
                <a:solidFill>
                  <a:prstClr val="black"/>
                </a:solidFill>
                <a:latin typeface="微软雅黑" charset="-122"/>
                <a:ea typeface="微软雅黑" charset="-122"/>
                <a:cs typeface="微软雅黑" charset="-122"/>
              </a:rPr>
              <a:t>“</a:t>
            </a:r>
            <a:r>
              <a:rPr lang="zh-CN" altLang="en-US" sz="2000">
                <a:solidFill>
                  <a:prstClr val="black"/>
                </a:solidFill>
                <a:latin typeface="微软雅黑" charset="-122"/>
                <a:ea typeface="微软雅黑" charset="-122"/>
                <a:cs typeface="微软雅黑" charset="-122"/>
              </a:rPr>
              <a:t>隐私</a:t>
            </a:r>
            <a:r>
              <a:rPr lang="en-US" altLang="zh-CN" sz="2000">
                <a:solidFill>
                  <a:prstClr val="black"/>
                </a:solidFill>
                <a:latin typeface="微软雅黑" charset="-122"/>
                <a:ea typeface="微软雅黑" charset="-122"/>
                <a:cs typeface="微软雅黑" charset="-122"/>
              </a:rPr>
              <a:t>”</a:t>
            </a:r>
            <a:r>
              <a:rPr lang="zh-CN" altLang="en-US" sz="2000">
                <a:solidFill>
                  <a:prstClr val="black"/>
                </a:solidFill>
                <a:latin typeface="微软雅黑" charset="-122"/>
                <a:ea typeface="微软雅黑" charset="-122"/>
                <a:cs typeface="微软雅黑" charset="-122"/>
              </a:rPr>
              <a:t>的数学模型：第一次用可证明的数学模型定义了隐私和隐私保护（</a:t>
            </a:r>
            <a:r>
              <a:rPr lang="en-US" altLang="zh-CN" sz="2000">
                <a:solidFill>
                  <a:prstClr val="black"/>
                </a:solidFill>
                <a:latin typeface="微软雅黑" charset="-122"/>
                <a:ea typeface="微软雅黑" charset="-122"/>
                <a:cs typeface="微软雅黑" charset="-122"/>
              </a:rPr>
              <a:t>Dwork06</a:t>
            </a:r>
            <a:r>
              <a:rPr lang="zh-CN" altLang="en-US" sz="2000">
                <a:solidFill>
                  <a:prstClr val="black"/>
                </a:solidFill>
                <a:latin typeface="微软雅黑" charset="-122"/>
                <a:ea typeface="微软雅黑" charset="-122"/>
                <a:cs typeface="微软雅黑" charset="-122"/>
              </a:rPr>
              <a:t>）</a:t>
            </a:r>
            <a:endParaRPr lang="zh-CN" altLang="en-US" sz="2000">
              <a:solidFill>
                <a:prstClr val="black"/>
              </a:solidFill>
              <a:latin typeface="微软雅黑" charset="-122"/>
              <a:ea typeface="微软雅黑" charset="-122"/>
              <a:cs typeface="微软雅黑" charset="-122"/>
            </a:endParaRPr>
          </a:p>
          <a:p>
            <a:pPr marL="381000" lvl="1" indent="0" defTabSz="876300" fontAlgn="base">
              <a:lnSpc>
                <a:spcPct val="120000"/>
              </a:lnSpc>
              <a:spcBef>
                <a:spcPts val="400"/>
              </a:spcBef>
              <a:spcAft>
                <a:spcPct val="0"/>
              </a:spcAft>
              <a:buClr>
                <a:prstClr val="black"/>
              </a:buClr>
              <a:buSzPct val="90000"/>
              <a:buNone/>
              <a:defRPr/>
            </a:pPr>
            <a:endParaRPr lang="en-US" altLang="zh-CN" sz="1400" b="1">
              <a:solidFill>
                <a:prstClr val="black"/>
              </a:solidFill>
              <a:latin typeface="微软雅黑" charset="-122"/>
              <a:ea typeface="微软雅黑" charset="-122"/>
              <a:cs typeface="微软雅黑" charset="-122"/>
            </a:endParaRPr>
          </a:p>
          <a:p>
            <a:pPr marL="381000" lvl="1" indent="0" defTabSz="876300" fontAlgn="base">
              <a:lnSpc>
                <a:spcPct val="120000"/>
              </a:lnSpc>
              <a:spcBef>
                <a:spcPts val="400"/>
              </a:spcBef>
              <a:spcAft>
                <a:spcPct val="0"/>
              </a:spcAft>
              <a:buClr>
                <a:prstClr val="black"/>
              </a:buClr>
              <a:buSzPct val="90000"/>
              <a:buNone/>
              <a:defRPr/>
            </a:pPr>
            <a:r>
              <a:rPr lang="zh-CN" altLang="en-US" sz="2000" b="1">
                <a:solidFill>
                  <a:prstClr val="black"/>
                </a:solidFill>
                <a:latin typeface="微软雅黑" charset="-122"/>
                <a:ea typeface="微软雅黑" charset="-122"/>
                <a:cs typeface="微软雅黑" charset="-122"/>
              </a:rPr>
              <a:t>差分隐私实现：</a:t>
            </a:r>
            <a:endParaRPr lang="zh-CN" altLang="en-US" sz="2000" b="1">
              <a:solidFill>
                <a:prstClr val="black"/>
              </a:solidFill>
              <a:latin typeface="微软雅黑" charset="-122"/>
              <a:ea typeface="微软雅黑" charset="-122"/>
              <a:cs typeface="微软雅黑" charset="-122"/>
            </a:endParaRPr>
          </a:p>
          <a:p>
            <a:pPr marL="1123315" lvl="2" indent="-285750" defTabSz="876300" fontAlgn="base">
              <a:lnSpc>
                <a:spcPct val="120000"/>
              </a:lnSpc>
              <a:spcBef>
                <a:spcPts val="400"/>
              </a:spcBef>
              <a:spcAft>
                <a:spcPct val="0"/>
              </a:spcAft>
              <a:buClr>
                <a:prstClr val="black"/>
              </a:buClr>
              <a:buSzPct val="90000"/>
              <a:defRPr/>
            </a:pPr>
            <a:r>
              <a:rPr lang="zh-CN" altLang="en-US" sz="2000">
                <a:solidFill>
                  <a:prstClr val="black"/>
                </a:solidFill>
                <a:latin typeface="微软雅黑" charset="-122"/>
                <a:ea typeface="微软雅黑" charset="-122"/>
                <a:cs typeface="微软雅黑" charset="-122"/>
              </a:rPr>
              <a:t>通过对真实数据添加</a:t>
            </a:r>
            <a:r>
              <a:rPr lang="zh-CN" altLang="en-US" sz="2000">
                <a:solidFill>
                  <a:srgbClr val="C00000"/>
                </a:solidFill>
                <a:latin typeface="微软雅黑" charset="-122"/>
                <a:ea typeface="微软雅黑" charset="-122"/>
                <a:cs typeface="微软雅黑" charset="-122"/>
              </a:rPr>
              <a:t>随机噪声</a:t>
            </a:r>
            <a:r>
              <a:rPr lang="zh-CN" altLang="en-US" sz="2000">
                <a:solidFill>
                  <a:prstClr val="black"/>
                </a:solidFill>
                <a:latin typeface="微软雅黑" charset="-122"/>
                <a:ea typeface="微软雅黑" charset="-122"/>
                <a:cs typeface="微软雅黑" charset="-122"/>
              </a:rPr>
              <a:t>进行扰动，实现用户</a:t>
            </a:r>
            <a:r>
              <a:rPr lang="zh-CN" altLang="en-US" sz="2000">
                <a:solidFill>
                  <a:prstClr val="black"/>
                </a:solidFill>
                <a:latin typeface="微软雅黑" charset="-122"/>
                <a:ea typeface="微软雅黑" charset="-122"/>
                <a:cs typeface="微软雅黑" charset="-122"/>
                <a:sym typeface="+mn-ea"/>
              </a:rPr>
              <a:t>隐私的量化保护</a:t>
            </a:r>
            <a:endParaRPr lang="en-US" altLang="zh-CN" sz="2000">
              <a:solidFill>
                <a:prstClr val="black"/>
              </a:solidFill>
              <a:latin typeface="微软雅黑" charset="-122"/>
              <a:ea typeface="微软雅黑" charset="-122"/>
              <a:cs typeface="微软雅黑" charset="-122"/>
              <a:sym typeface="+mn-ea"/>
            </a:endParaRPr>
          </a:p>
          <a:p>
            <a:pPr marL="985520" lvl="1" indent="-285750" defTabSz="876300" fontAlgn="base">
              <a:lnSpc>
                <a:spcPct val="120000"/>
              </a:lnSpc>
              <a:spcBef>
                <a:spcPts val="400"/>
              </a:spcBef>
              <a:spcAft>
                <a:spcPct val="0"/>
              </a:spcAft>
              <a:buSzPct val="90000"/>
              <a:defRPr/>
            </a:pPr>
            <a:endParaRPr lang="en-US" altLang="zh-CN" sz="2000">
              <a:solidFill>
                <a:srgbClr val="4472C4">
                  <a:lumMod val="75000"/>
                </a:srgbClr>
              </a:solidFill>
              <a:latin typeface="微软雅黑" charset="-122"/>
              <a:ea typeface="微软雅黑" charset="-122"/>
              <a:cs typeface="微软雅黑" charset="-122"/>
            </a:endParaRPr>
          </a:p>
          <a:p>
            <a:pPr marL="985520" lvl="1" indent="-285750" defTabSz="876300" fontAlgn="base">
              <a:lnSpc>
                <a:spcPct val="120000"/>
              </a:lnSpc>
              <a:spcBef>
                <a:spcPts val="400"/>
              </a:spcBef>
              <a:spcAft>
                <a:spcPct val="0"/>
              </a:spcAft>
              <a:buSzPct val="90000"/>
              <a:defRPr/>
            </a:pPr>
            <a:endParaRPr lang="en-US" altLang="zh-CN" sz="2000">
              <a:solidFill>
                <a:srgbClr val="4472C4">
                  <a:lumMod val="75000"/>
                </a:srgbClr>
              </a:solidFill>
              <a:latin typeface="微软雅黑" charset="-122"/>
              <a:ea typeface="微软雅黑" charset="-122"/>
              <a:cs typeface="微软雅黑" charset="-122"/>
            </a:endParaRPr>
          </a:p>
          <a:p>
            <a:pPr marL="985520" lvl="1" indent="-285750" defTabSz="876300" fontAlgn="base">
              <a:lnSpc>
                <a:spcPct val="120000"/>
              </a:lnSpc>
              <a:spcBef>
                <a:spcPts val="400"/>
              </a:spcBef>
              <a:spcAft>
                <a:spcPct val="0"/>
              </a:spcAft>
              <a:buSzPct val="90000"/>
              <a:defRPr/>
            </a:pPr>
            <a:endParaRPr lang="en-US" altLang="zh-CN" sz="2000">
              <a:solidFill>
                <a:srgbClr val="4472C4">
                  <a:lumMod val="75000"/>
                </a:srgbClr>
              </a:solidFill>
              <a:latin typeface="微软雅黑" charset="-122"/>
              <a:ea typeface="微软雅黑" charset="-122"/>
              <a:cs typeface="微软雅黑" charset="-122"/>
            </a:endParaRPr>
          </a:p>
          <a:p>
            <a:pPr marL="985520" lvl="1" indent="-285750" defTabSz="876300" fontAlgn="base">
              <a:lnSpc>
                <a:spcPct val="120000"/>
              </a:lnSpc>
              <a:spcBef>
                <a:spcPts val="400"/>
              </a:spcBef>
              <a:spcAft>
                <a:spcPct val="0"/>
              </a:spcAft>
              <a:buSzPct val="90000"/>
              <a:defRPr/>
            </a:pPr>
            <a:endParaRPr lang="en-US" altLang="zh-CN" sz="2000">
              <a:solidFill>
                <a:srgbClr val="4472C4">
                  <a:lumMod val="75000"/>
                </a:srgbClr>
              </a:solidFill>
              <a:latin typeface="微软雅黑" charset="-122"/>
              <a:ea typeface="微软雅黑" charset="-122"/>
              <a:cs typeface="微软雅黑" charset="-122"/>
            </a:endParaRPr>
          </a:p>
          <a:p>
            <a:pPr marL="985520" lvl="1" indent="-285750" defTabSz="876300" fontAlgn="base">
              <a:lnSpc>
                <a:spcPct val="120000"/>
              </a:lnSpc>
              <a:spcBef>
                <a:spcPts val="400"/>
              </a:spcBef>
              <a:spcAft>
                <a:spcPct val="0"/>
              </a:spcAft>
              <a:buSzPct val="90000"/>
              <a:defRPr/>
            </a:pPr>
            <a:endParaRPr lang="en-US" altLang="zh-CN" sz="2000">
              <a:solidFill>
                <a:srgbClr val="4472C4">
                  <a:lumMod val="75000"/>
                </a:srgbClr>
              </a:solidFill>
              <a:latin typeface="微软雅黑" charset="-122"/>
              <a:ea typeface="微软雅黑" charset="-122"/>
              <a:cs typeface="微软雅黑" charset="-122"/>
            </a:endParaRPr>
          </a:p>
          <a:p>
            <a:pPr marL="666750" lvl="1" indent="-285750" defTabSz="876300" fontAlgn="base">
              <a:lnSpc>
                <a:spcPct val="120000"/>
              </a:lnSpc>
              <a:spcBef>
                <a:spcPts val="400"/>
              </a:spcBef>
              <a:spcAft>
                <a:spcPct val="0"/>
              </a:spcAft>
              <a:buClr>
                <a:srgbClr val="002060"/>
              </a:buClr>
              <a:buSzPct val="90000"/>
              <a:buFont typeface="Wingdings" panose="05000000000000000000" pitchFamily="2" charset="2"/>
              <a:buChar char="u"/>
              <a:defRPr/>
            </a:pPr>
            <a:endParaRPr lang="zh-CN" altLang="en-US" sz="2000" b="1">
              <a:solidFill>
                <a:prstClr val="black"/>
              </a:solidFill>
              <a:latin typeface="微软雅黑" charset="-122"/>
              <a:ea typeface="微软雅黑" charset="-122"/>
              <a:cs typeface="微软雅黑" charset="-122"/>
              <a:sym typeface="+mn-ea"/>
            </a:endParaRPr>
          </a:p>
          <a:p>
            <a:pPr marL="666750" lvl="1" indent="-285750" defTabSz="876300" fontAlgn="base">
              <a:lnSpc>
                <a:spcPct val="120000"/>
              </a:lnSpc>
              <a:spcBef>
                <a:spcPts val="400"/>
              </a:spcBef>
              <a:spcAft>
                <a:spcPct val="0"/>
              </a:spcAft>
              <a:buClr>
                <a:srgbClr val="002060"/>
              </a:buClr>
              <a:buSzPct val="90000"/>
              <a:buFont typeface="Wingdings" panose="05000000000000000000" pitchFamily="2" charset="2"/>
              <a:buChar char="v"/>
              <a:defRPr/>
            </a:pPr>
            <a:endParaRPr lang="en-US" altLang="zh-CN" sz="2000" b="1">
              <a:solidFill>
                <a:prstClr val="black"/>
              </a:solidFill>
              <a:latin typeface="微软雅黑" charset="-122"/>
              <a:ea typeface="微软雅黑" charset="-122"/>
              <a:cs typeface="微软雅黑" charset="-122"/>
              <a:sym typeface="微软雅黑" charset="-122"/>
            </a:endParaRPr>
          </a:p>
        </p:txBody>
      </p:sp>
      <p:graphicFrame>
        <p:nvGraphicFramePr>
          <p:cNvPr id="5" name="表格 4"/>
          <p:cNvGraphicFramePr/>
          <p:nvPr>
            <p:custDataLst>
              <p:tags r:id="rId1"/>
            </p:custDataLst>
          </p:nvPr>
        </p:nvGraphicFramePr>
        <p:xfrm>
          <a:off x="842112" y="3501221"/>
          <a:ext cx="2275124" cy="1483114"/>
        </p:xfrm>
        <a:graphic>
          <a:graphicData uri="http://schemas.openxmlformats.org/drawingml/2006/table">
            <a:tbl>
              <a:tblPr firstRow="1" bandRow="1"/>
              <a:tblGrid>
                <a:gridCol w="673335"/>
                <a:gridCol w="1601789"/>
              </a:tblGrid>
              <a:tr h="423294">
                <a:tc>
                  <a:txBody>
                    <a:bodyPr/>
                    <a:lstStyle>
                      <a:lvl1pPr marL="0" algn="l" defTabSz="1217930" rtl="0" eaLnBrk="1" latinLnBrk="0" hangingPunct="1">
                        <a:defRPr sz="2400" b="1" kern="1200">
                          <a:solidFill>
                            <a:schemeClr val="lt1"/>
                          </a:solidFill>
                          <a:latin typeface="等线" panose="02010600030101010101" charset="-122"/>
                        </a:defRPr>
                      </a:lvl1pPr>
                      <a:lvl2pPr marL="608965" algn="l" defTabSz="1217930" rtl="0" eaLnBrk="1" latinLnBrk="0" hangingPunct="1">
                        <a:defRPr sz="2400" b="1" kern="1200">
                          <a:solidFill>
                            <a:schemeClr val="lt1"/>
                          </a:solidFill>
                          <a:latin typeface="等线" panose="02010600030101010101" charset="-122"/>
                        </a:defRPr>
                      </a:lvl2pPr>
                      <a:lvl3pPr marL="1217930" algn="l" defTabSz="1217930" rtl="0" eaLnBrk="1" latinLnBrk="0" hangingPunct="1">
                        <a:defRPr sz="2400" b="1" kern="1200">
                          <a:solidFill>
                            <a:schemeClr val="lt1"/>
                          </a:solidFill>
                          <a:latin typeface="等线" panose="02010600030101010101" charset="-122"/>
                        </a:defRPr>
                      </a:lvl3pPr>
                      <a:lvl4pPr marL="1826260" algn="l" defTabSz="1217930" rtl="0" eaLnBrk="1" latinLnBrk="0" hangingPunct="1">
                        <a:defRPr sz="2400" b="1" kern="1200">
                          <a:solidFill>
                            <a:schemeClr val="lt1"/>
                          </a:solidFill>
                          <a:latin typeface="等线" panose="02010600030101010101" charset="-122"/>
                        </a:defRPr>
                      </a:lvl4pPr>
                      <a:lvl5pPr marL="2435225" algn="l" defTabSz="1217930" rtl="0" eaLnBrk="1" latinLnBrk="0" hangingPunct="1">
                        <a:defRPr sz="2400" b="1" kern="1200">
                          <a:solidFill>
                            <a:schemeClr val="lt1"/>
                          </a:solidFill>
                          <a:latin typeface="等线" panose="02010600030101010101" charset="-122"/>
                        </a:defRPr>
                      </a:lvl5pPr>
                      <a:lvl6pPr marL="3044190" algn="l" defTabSz="1217930" rtl="0" eaLnBrk="1" latinLnBrk="0" hangingPunct="1">
                        <a:defRPr sz="2400" b="1" kern="1200">
                          <a:solidFill>
                            <a:schemeClr val="lt1"/>
                          </a:solidFill>
                          <a:latin typeface="等线" panose="02010600030101010101" charset="-122"/>
                        </a:defRPr>
                      </a:lvl6pPr>
                      <a:lvl7pPr marL="3653155" algn="l" defTabSz="1217930" rtl="0" eaLnBrk="1" latinLnBrk="0" hangingPunct="1">
                        <a:defRPr sz="2400" b="1" kern="1200">
                          <a:solidFill>
                            <a:schemeClr val="lt1"/>
                          </a:solidFill>
                          <a:latin typeface="等线" panose="02010600030101010101" charset="-122"/>
                        </a:defRPr>
                      </a:lvl7pPr>
                      <a:lvl8pPr marL="4262120" algn="l" defTabSz="1217930" rtl="0" eaLnBrk="1" latinLnBrk="0" hangingPunct="1">
                        <a:defRPr sz="2400" b="1" kern="1200">
                          <a:solidFill>
                            <a:schemeClr val="lt1"/>
                          </a:solidFill>
                          <a:latin typeface="等线" panose="02010600030101010101" charset="-122"/>
                        </a:defRPr>
                      </a:lvl8pPr>
                      <a:lvl9pPr marL="4870450" algn="l" defTabSz="1217930" rtl="0" eaLnBrk="1" latinLnBrk="0" hangingPunct="1">
                        <a:defRPr sz="2400" b="1" kern="1200">
                          <a:solidFill>
                            <a:schemeClr val="lt1"/>
                          </a:solidFill>
                          <a:latin typeface="等线" panose="02010600030101010101" charset="-122"/>
                        </a:defRPr>
                      </a:lvl9pPr>
                    </a:lstStyle>
                    <a:p>
                      <a:pPr algn="ctr">
                        <a:buNone/>
                      </a:pPr>
                      <a:r>
                        <a:rPr lang="zh-CN" altLang="en-US" sz="1600">
                          <a:latin typeface="微软雅黑" charset="-122"/>
                          <a:ea typeface="微软雅黑" charset="-122"/>
                        </a:rPr>
                        <a:t>姓名</a:t>
                      </a:r>
                      <a:endParaRPr lang="zh-CN" altLang="en-US" sz="1600">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1217930" rtl="0" eaLnBrk="1" latinLnBrk="0" hangingPunct="1">
                        <a:defRPr sz="2400" b="1" kern="1200">
                          <a:solidFill>
                            <a:schemeClr val="lt1"/>
                          </a:solidFill>
                          <a:latin typeface="等线" panose="02010600030101010101" charset="-122"/>
                        </a:defRPr>
                      </a:lvl1pPr>
                      <a:lvl2pPr marL="608965" algn="l" defTabSz="1217930" rtl="0" eaLnBrk="1" latinLnBrk="0" hangingPunct="1">
                        <a:defRPr sz="2400" b="1" kern="1200">
                          <a:solidFill>
                            <a:schemeClr val="lt1"/>
                          </a:solidFill>
                          <a:latin typeface="等线" panose="02010600030101010101" charset="-122"/>
                        </a:defRPr>
                      </a:lvl2pPr>
                      <a:lvl3pPr marL="1217930" algn="l" defTabSz="1217930" rtl="0" eaLnBrk="1" latinLnBrk="0" hangingPunct="1">
                        <a:defRPr sz="2400" b="1" kern="1200">
                          <a:solidFill>
                            <a:schemeClr val="lt1"/>
                          </a:solidFill>
                          <a:latin typeface="等线" panose="02010600030101010101" charset="-122"/>
                        </a:defRPr>
                      </a:lvl3pPr>
                      <a:lvl4pPr marL="1826260" algn="l" defTabSz="1217930" rtl="0" eaLnBrk="1" latinLnBrk="0" hangingPunct="1">
                        <a:defRPr sz="2400" b="1" kern="1200">
                          <a:solidFill>
                            <a:schemeClr val="lt1"/>
                          </a:solidFill>
                          <a:latin typeface="等线" panose="02010600030101010101" charset="-122"/>
                        </a:defRPr>
                      </a:lvl4pPr>
                      <a:lvl5pPr marL="2435225" algn="l" defTabSz="1217930" rtl="0" eaLnBrk="1" latinLnBrk="0" hangingPunct="1">
                        <a:defRPr sz="2400" b="1" kern="1200">
                          <a:solidFill>
                            <a:schemeClr val="lt1"/>
                          </a:solidFill>
                          <a:latin typeface="等线" panose="02010600030101010101" charset="-122"/>
                        </a:defRPr>
                      </a:lvl5pPr>
                      <a:lvl6pPr marL="3044190" algn="l" defTabSz="1217930" rtl="0" eaLnBrk="1" latinLnBrk="0" hangingPunct="1">
                        <a:defRPr sz="2400" b="1" kern="1200">
                          <a:solidFill>
                            <a:schemeClr val="lt1"/>
                          </a:solidFill>
                          <a:latin typeface="等线" panose="02010600030101010101" charset="-122"/>
                        </a:defRPr>
                      </a:lvl6pPr>
                      <a:lvl7pPr marL="3653155" algn="l" defTabSz="1217930" rtl="0" eaLnBrk="1" latinLnBrk="0" hangingPunct="1">
                        <a:defRPr sz="2400" b="1" kern="1200">
                          <a:solidFill>
                            <a:schemeClr val="lt1"/>
                          </a:solidFill>
                          <a:latin typeface="等线" panose="02010600030101010101" charset="-122"/>
                        </a:defRPr>
                      </a:lvl7pPr>
                      <a:lvl8pPr marL="4262120" algn="l" defTabSz="1217930" rtl="0" eaLnBrk="1" latinLnBrk="0" hangingPunct="1">
                        <a:defRPr sz="2400" b="1" kern="1200">
                          <a:solidFill>
                            <a:schemeClr val="lt1"/>
                          </a:solidFill>
                          <a:latin typeface="等线" panose="02010600030101010101" charset="-122"/>
                        </a:defRPr>
                      </a:lvl8pPr>
                      <a:lvl9pPr marL="4870450" algn="l" defTabSz="1217930" rtl="0" eaLnBrk="1" latinLnBrk="0" hangingPunct="1">
                        <a:defRPr sz="2400" b="1" kern="1200">
                          <a:solidFill>
                            <a:schemeClr val="lt1"/>
                          </a:solidFill>
                          <a:latin typeface="等线" panose="02010600030101010101" charset="-122"/>
                        </a:defRPr>
                      </a:lvl9pPr>
                    </a:lstStyle>
                    <a:p>
                      <a:pPr algn="ctr">
                        <a:buNone/>
                      </a:pPr>
                      <a:r>
                        <a:rPr lang="zh-CN" altLang="en-US" sz="1600">
                          <a:latin typeface="微软雅黑" charset="-122"/>
                          <a:ea typeface="微软雅黑" charset="-122"/>
                        </a:rPr>
                        <a:t>身高</a:t>
                      </a:r>
                      <a:endParaRPr lang="zh-CN" altLang="en-US" sz="1600">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r>
              <a:tr h="353485">
                <a:tc>
                  <a:txBody>
                    <a:bodyPr/>
                    <a:lstStyle>
                      <a:lvl1pPr marL="0" algn="l" defTabSz="1217930" rtl="0" eaLnBrk="1" latinLnBrk="0" hangingPunct="1">
                        <a:defRPr sz="2400" kern="1200">
                          <a:solidFill>
                            <a:schemeClr val="dk1"/>
                          </a:solidFill>
                          <a:latin typeface="等线" panose="02010600030101010101" charset="-122"/>
                        </a:defRPr>
                      </a:lvl1pPr>
                      <a:lvl2pPr marL="608965" algn="l" defTabSz="1217930" rtl="0" eaLnBrk="1" latinLnBrk="0" hangingPunct="1">
                        <a:defRPr sz="2400" kern="1200">
                          <a:solidFill>
                            <a:schemeClr val="dk1"/>
                          </a:solidFill>
                          <a:latin typeface="等线" panose="02010600030101010101" charset="-122"/>
                        </a:defRPr>
                      </a:lvl2pPr>
                      <a:lvl3pPr marL="1217930" algn="l" defTabSz="1217930" rtl="0" eaLnBrk="1" latinLnBrk="0" hangingPunct="1">
                        <a:defRPr sz="2400" kern="1200">
                          <a:solidFill>
                            <a:schemeClr val="dk1"/>
                          </a:solidFill>
                          <a:latin typeface="等线" panose="02010600030101010101" charset="-122"/>
                        </a:defRPr>
                      </a:lvl3pPr>
                      <a:lvl4pPr marL="1826260" algn="l" defTabSz="1217930" rtl="0" eaLnBrk="1" latinLnBrk="0" hangingPunct="1">
                        <a:defRPr sz="2400" kern="1200">
                          <a:solidFill>
                            <a:schemeClr val="dk1"/>
                          </a:solidFill>
                          <a:latin typeface="等线" panose="02010600030101010101" charset="-122"/>
                        </a:defRPr>
                      </a:lvl4pPr>
                      <a:lvl5pPr marL="2435225" algn="l" defTabSz="1217930" rtl="0" eaLnBrk="1" latinLnBrk="0" hangingPunct="1">
                        <a:defRPr sz="2400" kern="1200">
                          <a:solidFill>
                            <a:schemeClr val="dk1"/>
                          </a:solidFill>
                          <a:latin typeface="等线" panose="02010600030101010101" charset="-122"/>
                        </a:defRPr>
                      </a:lvl5pPr>
                      <a:lvl6pPr marL="3044190" algn="l" defTabSz="1217930" rtl="0" eaLnBrk="1" latinLnBrk="0" hangingPunct="1">
                        <a:defRPr sz="2400" kern="1200">
                          <a:solidFill>
                            <a:schemeClr val="dk1"/>
                          </a:solidFill>
                          <a:latin typeface="等线" panose="02010600030101010101" charset="-122"/>
                        </a:defRPr>
                      </a:lvl6pPr>
                      <a:lvl7pPr marL="3653155" algn="l" defTabSz="1217930" rtl="0" eaLnBrk="1" latinLnBrk="0" hangingPunct="1">
                        <a:defRPr sz="2400" kern="1200">
                          <a:solidFill>
                            <a:schemeClr val="dk1"/>
                          </a:solidFill>
                          <a:latin typeface="等线" panose="02010600030101010101" charset="-122"/>
                        </a:defRPr>
                      </a:lvl7pPr>
                      <a:lvl8pPr marL="4262120" algn="l" defTabSz="1217930" rtl="0" eaLnBrk="1" latinLnBrk="0" hangingPunct="1">
                        <a:defRPr sz="2400" kern="1200">
                          <a:solidFill>
                            <a:schemeClr val="dk1"/>
                          </a:solidFill>
                          <a:latin typeface="等线" panose="02010600030101010101" charset="-122"/>
                        </a:defRPr>
                      </a:lvl8pPr>
                      <a:lvl9pPr marL="4870450" algn="l" defTabSz="1217930" rtl="0" eaLnBrk="1" latinLnBrk="0" hangingPunct="1">
                        <a:defRPr sz="2400" kern="1200">
                          <a:solidFill>
                            <a:schemeClr val="dk1"/>
                          </a:solidFill>
                          <a:latin typeface="等线" panose="02010600030101010101" charset="-122"/>
                        </a:defRPr>
                      </a:lvl9pPr>
                    </a:lstStyle>
                    <a:p>
                      <a:pPr algn="ctr">
                        <a:buNone/>
                      </a:pPr>
                      <a:r>
                        <a:rPr lang="zh-CN" altLang="en-US" sz="1600">
                          <a:latin typeface="微软雅黑" charset="-122"/>
                          <a:ea typeface="微软雅黑" charset="-122"/>
                        </a:rPr>
                        <a:t>张三</a:t>
                      </a:r>
                      <a:endParaRPr lang="zh-CN" altLang="en-US" sz="1600">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1217930" rtl="0" eaLnBrk="1" latinLnBrk="0" hangingPunct="1">
                        <a:defRPr sz="2400" kern="1200">
                          <a:solidFill>
                            <a:schemeClr val="dk1"/>
                          </a:solidFill>
                          <a:latin typeface="等线" panose="02010600030101010101" charset="-122"/>
                        </a:defRPr>
                      </a:lvl1pPr>
                      <a:lvl2pPr marL="608965" algn="l" defTabSz="1217930" rtl="0" eaLnBrk="1" latinLnBrk="0" hangingPunct="1">
                        <a:defRPr sz="2400" kern="1200">
                          <a:solidFill>
                            <a:schemeClr val="dk1"/>
                          </a:solidFill>
                          <a:latin typeface="等线" panose="02010600030101010101" charset="-122"/>
                        </a:defRPr>
                      </a:lvl2pPr>
                      <a:lvl3pPr marL="1217930" algn="l" defTabSz="1217930" rtl="0" eaLnBrk="1" latinLnBrk="0" hangingPunct="1">
                        <a:defRPr sz="2400" kern="1200">
                          <a:solidFill>
                            <a:schemeClr val="dk1"/>
                          </a:solidFill>
                          <a:latin typeface="等线" panose="02010600030101010101" charset="-122"/>
                        </a:defRPr>
                      </a:lvl3pPr>
                      <a:lvl4pPr marL="1826260" algn="l" defTabSz="1217930" rtl="0" eaLnBrk="1" latinLnBrk="0" hangingPunct="1">
                        <a:defRPr sz="2400" kern="1200">
                          <a:solidFill>
                            <a:schemeClr val="dk1"/>
                          </a:solidFill>
                          <a:latin typeface="等线" panose="02010600030101010101" charset="-122"/>
                        </a:defRPr>
                      </a:lvl4pPr>
                      <a:lvl5pPr marL="2435225" algn="l" defTabSz="1217930" rtl="0" eaLnBrk="1" latinLnBrk="0" hangingPunct="1">
                        <a:defRPr sz="2400" kern="1200">
                          <a:solidFill>
                            <a:schemeClr val="dk1"/>
                          </a:solidFill>
                          <a:latin typeface="等线" panose="02010600030101010101" charset="-122"/>
                        </a:defRPr>
                      </a:lvl5pPr>
                      <a:lvl6pPr marL="3044190" algn="l" defTabSz="1217930" rtl="0" eaLnBrk="1" latinLnBrk="0" hangingPunct="1">
                        <a:defRPr sz="2400" kern="1200">
                          <a:solidFill>
                            <a:schemeClr val="dk1"/>
                          </a:solidFill>
                          <a:latin typeface="等线" panose="02010600030101010101" charset="-122"/>
                        </a:defRPr>
                      </a:lvl6pPr>
                      <a:lvl7pPr marL="3653155" algn="l" defTabSz="1217930" rtl="0" eaLnBrk="1" latinLnBrk="0" hangingPunct="1">
                        <a:defRPr sz="2400" kern="1200">
                          <a:solidFill>
                            <a:schemeClr val="dk1"/>
                          </a:solidFill>
                          <a:latin typeface="等线" panose="02010600030101010101" charset="-122"/>
                        </a:defRPr>
                      </a:lvl7pPr>
                      <a:lvl8pPr marL="4262120" algn="l" defTabSz="1217930" rtl="0" eaLnBrk="1" latinLnBrk="0" hangingPunct="1">
                        <a:defRPr sz="2400" kern="1200">
                          <a:solidFill>
                            <a:schemeClr val="dk1"/>
                          </a:solidFill>
                          <a:latin typeface="等线" panose="02010600030101010101" charset="-122"/>
                        </a:defRPr>
                      </a:lvl8pPr>
                      <a:lvl9pPr marL="4870450" algn="l" defTabSz="1217930" rtl="0" eaLnBrk="1" latinLnBrk="0" hangingPunct="1">
                        <a:defRPr sz="2400" kern="1200">
                          <a:solidFill>
                            <a:schemeClr val="dk1"/>
                          </a:solidFill>
                          <a:latin typeface="等线" panose="02010600030101010101" charset="-122"/>
                        </a:defRPr>
                      </a:lvl9pPr>
                    </a:lstStyle>
                    <a:p>
                      <a:pPr algn="ctr">
                        <a:buNone/>
                      </a:pPr>
                      <a:r>
                        <a:rPr lang="en-US" altLang="zh-CN" sz="1600">
                          <a:latin typeface="微软雅黑" charset="-122"/>
                          <a:ea typeface="微软雅黑" charset="-122"/>
                        </a:rPr>
                        <a:t>160cm</a:t>
                      </a:r>
                      <a:endParaRPr lang="en-US" altLang="zh-CN" sz="1600">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r>
              <a:tr h="352850">
                <a:tc>
                  <a:txBody>
                    <a:bodyPr/>
                    <a:lstStyle>
                      <a:lvl1pPr marL="0" algn="l" defTabSz="1217930" rtl="0" eaLnBrk="1" latinLnBrk="0" hangingPunct="1">
                        <a:defRPr sz="2400" kern="1200">
                          <a:solidFill>
                            <a:schemeClr val="dk1"/>
                          </a:solidFill>
                          <a:latin typeface="等线" panose="02010600030101010101" charset="-122"/>
                        </a:defRPr>
                      </a:lvl1pPr>
                      <a:lvl2pPr marL="608965" algn="l" defTabSz="1217930" rtl="0" eaLnBrk="1" latinLnBrk="0" hangingPunct="1">
                        <a:defRPr sz="2400" kern="1200">
                          <a:solidFill>
                            <a:schemeClr val="dk1"/>
                          </a:solidFill>
                          <a:latin typeface="等线" panose="02010600030101010101" charset="-122"/>
                        </a:defRPr>
                      </a:lvl2pPr>
                      <a:lvl3pPr marL="1217930" algn="l" defTabSz="1217930" rtl="0" eaLnBrk="1" latinLnBrk="0" hangingPunct="1">
                        <a:defRPr sz="2400" kern="1200">
                          <a:solidFill>
                            <a:schemeClr val="dk1"/>
                          </a:solidFill>
                          <a:latin typeface="等线" panose="02010600030101010101" charset="-122"/>
                        </a:defRPr>
                      </a:lvl3pPr>
                      <a:lvl4pPr marL="1826260" algn="l" defTabSz="1217930" rtl="0" eaLnBrk="1" latinLnBrk="0" hangingPunct="1">
                        <a:defRPr sz="2400" kern="1200">
                          <a:solidFill>
                            <a:schemeClr val="dk1"/>
                          </a:solidFill>
                          <a:latin typeface="等线" panose="02010600030101010101" charset="-122"/>
                        </a:defRPr>
                      </a:lvl4pPr>
                      <a:lvl5pPr marL="2435225" algn="l" defTabSz="1217930" rtl="0" eaLnBrk="1" latinLnBrk="0" hangingPunct="1">
                        <a:defRPr sz="2400" kern="1200">
                          <a:solidFill>
                            <a:schemeClr val="dk1"/>
                          </a:solidFill>
                          <a:latin typeface="等线" panose="02010600030101010101" charset="-122"/>
                        </a:defRPr>
                      </a:lvl5pPr>
                      <a:lvl6pPr marL="3044190" algn="l" defTabSz="1217930" rtl="0" eaLnBrk="1" latinLnBrk="0" hangingPunct="1">
                        <a:defRPr sz="2400" kern="1200">
                          <a:solidFill>
                            <a:schemeClr val="dk1"/>
                          </a:solidFill>
                          <a:latin typeface="等线" panose="02010600030101010101" charset="-122"/>
                        </a:defRPr>
                      </a:lvl6pPr>
                      <a:lvl7pPr marL="3653155" algn="l" defTabSz="1217930" rtl="0" eaLnBrk="1" latinLnBrk="0" hangingPunct="1">
                        <a:defRPr sz="2400" kern="1200">
                          <a:solidFill>
                            <a:schemeClr val="dk1"/>
                          </a:solidFill>
                          <a:latin typeface="等线" panose="02010600030101010101" charset="-122"/>
                        </a:defRPr>
                      </a:lvl7pPr>
                      <a:lvl8pPr marL="4262120" algn="l" defTabSz="1217930" rtl="0" eaLnBrk="1" latinLnBrk="0" hangingPunct="1">
                        <a:defRPr sz="2400" kern="1200">
                          <a:solidFill>
                            <a:schemeClr val="dk1"/>
                          </a:solidFill>
                          <a:latin typeface="等线" panose="02010600030101010101" charset="-122"/>
                        </a:defRPr>
                      </a:lvl8pPr>
                      <a:lvl9pPr marL="4870450" algn="l" defTabSz="1217930" rtl="0" eaLnBrk="1" latinLnBrk="0" hangingPunct="1">
                        <a:defRPr sz="2400" kern="1200">
                          <a:solidFill>
                            <a:schemeClr val="dk1"/>
                          </a:solidFill>
                          <a:latin typeface="等线" panose="02010600030101010101" charset="-122"/>
                        </a:defRPr>
                      </a:lvl9pPr>
                    </a:lstStyle>
                    <a:p>
                      <a:pPr algn="ctr">
                        <a:buNone/>
                      </a:pPr>
                      <a:r>
                        <a:rPr lang="zh-CN" altLang="en-US" sz="1600">
                          <a:latin typeface="微软雅黑" charset="-122"/>
                          <a:ea typeface="微软雅黑" charset="-122"/>
                        </a:rPr>
                        <a:t>李四</a:t>
                      </a:r>
                      <a:endParaRPr lang="zh-CN" altLang="en-US" sz="1600">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1217930" rtl="0" eaLnBrk="1" latinLnBrk="0" hangingPunct="1">
                        <a:defRPr sz="2400" kern="1200">
                          <a:solidFill>
                            <a:schemeClr val="dk1"/>
                          </a:solidFill>
                          <a:latin typeface="等线" panose="02010600030101010101" charset="-122"/>
                        </a:defRPr>
                      </a:lvl1pPr>
                      <a:lvl2pPr marL="608965" algn="l" defTabSz="1217930" rtl="0" eaLnBrk="1" latinLnBrk="0" hangingPunct="1">
                        <a:defRPr sz="2400" kern="1200">
                          <a:solidFill>
                            <a:schemeClr val="dk1"/>
                          </a:solidFill>
                          <a:latin typeface="等线" panose="02010600030101010101" charset="-122"/>
                        </a:defRPr>
                      </a:lvl2pPr>
                      <a:lvl3pPr marL="1217930" algn="l" defTabSz="1217930" rtl="0" eaLnBrk="1" latinLnBrk="0" hangingPunct="1">
                        <a:defRPr sz="2400" kern="1200">
                          <a:solidFill>
                            <a:schemeClr val="dk1"/>
                          </a:solidFill>
                          <a:latin typeface="等线" panose="02010600030101010101" charset="-122"/>
                        </a:defRPr>
                      </a:lvl3pPr>
                      <a:lvl4pPr marL="1826260" algn="l" defTabSz="1217930" rtl="0" eaLnBrk="1" latinLnBrk="0" hangingPunct="1">
                        <a:defRPr sz="2400" kern="1200">
                          <a:solidFill>
                            <a:schemeClr val="dk1"/>
                          </a:solidFill>
                          <a:latin typeface="等线" panose="02010600030101010101" charset="-122"/>
                        </a:defRPr>
                      </a:lvl4pPr>
                      <a:lvl5pPr marL="2435225" algn="l" defTabSz="1217930" rtl="0" eaLnBrk="1" latinLnBrk="0" hangingPunct="1">
                        <a:defRPr sz="2400" kern="1200">
                          <a:solidFill>
                            <a:schemeClr val="dk1"/>
                          </a:solidFill>
                          <a:latin typeface="等线" panose="02010600030101010101" charset="-122"/>
                        </a:defRPr>
                      </a:lvl5pPr>
                      <a:lvl6pPr marL="3044190" algn="l" defTabSz="1217930" rtl="0" eaLnBrk="1" latinLnBrk="0" hangingPunct="1">
                        <a:defRPr sz="2400" kern="1200">
                          <a:solidFill>
                            <a:schemeClr val="dk1"/>
                          </a:solidFill>
                          <a:latin typeface="等线" panose="02010600030101010101" charset="-122"/>
                        </a:defRPr>
                      </a:lvl6pPr>
                      <a:lvl7pPr marL="3653155" algn="l" defTabSz="1217930" rtl="0" eaLnBrk="1" latinLnBrk="0" hangingPunct="1">
                        <a:defRPr sz="2400" kern="1200">
                          <a:solidFill>
                            <a:schemeClr val="dk1"/>
                          </a:solidFill>
                          <a:latin typeface="等线" panose="02010600030101010101" charset="-122"/>
                        </a:defRPr>
                      </a:lvl7pPr>
                      <a:lvl8pPr marL="4262120" algn="l" defTabSz="1217930" rtl="0" eaLnBrk="1" latinLnBrk="0" hangingPunct="1">
                        <a:defRPr sz="2400" kern="1200">
                          <a:solidFill>
                            <a:schemeClr val="dk1"/>
                          </a:solidFill>
                          <a:latin typeface="等线" panose="02010600030101010101" charset="-122"/>
                        </a:defRPr>
                      </a:lvl8pPr>
                      <a:lvl9pPr marL="4870450" algn="l" defTabSz="1217930" rtl="0" eaLnBrk="1" latinLnBrk="0" hangingPunct="1">
                        <a:defRPr sz="2400" kern="1200">
                          <a:solidFill>
                            <a:schemeClr val="dk1"/>
                          </a:solidFill>
                          <a:latin typeface="等线" panose="02010600030101010101" charset="-122"/>
                        </a:defRPr>
                      </a:lvl9pPr>
                    </a:lstStyle>
                    <a:p>
                      <a:pPr algn="ctr">
                        <a:buNone/>
                      </a:pPr>
                      <a:r>
                        <a:rPr lang="en-US" altLang="zh-CN" sz="1600">
                          <a:latin typeface="微软雅黑" charset="-122"/>
                          <a:ea typeface="微软雅黑" charset="-122"/>
                        </a:rPr>
                        <a:t>170cm</a:t>
                      </a:r>
                      <a:endParaRPr lang="en-US" altLang="zh-CN" sz="1600">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r>
              <a:tr h="353485">
                <a:tc>
                  <a:txBody>
                    <a:bodyPr/>
                    <a:lstStyle>
                      <a:lvl1pPr marL="0" algn="l" defTabSz="1217930" rtl="0" eaLnBrk="1" latinLnBrk="0" hangingPunct="1">
                        <a:defRPr sz="2400" kern="1200">
                          <a:solidFill>
                            <a:schemeClr val="dk1"/>
                          </a:solidFill>
                          <a:latin typeface="等线" panose="02010600030101010101" charset="-122"/>
                        </a:defRPr>
                      </a:lvl1pPr>
                      <a:lvl2pPr marL="608965" algn="l" defTabSz="1217930" rtl="0" eaLnBrk="1" latinLnBrk="0" hangingPunct="1">
                        <a:defRPr sz="2400" kern="1200">
                          <a:solidFill>
                            <a:schemeClr val="dk1"/>
                          </a:solidFill>
                          <a:latin typeface="等线" panose="02010600030101010101" charset="-122"/>
                        </a:defRPr>
                      </a:lvl2pPr>
                      <a:lvl3pPr marL="1217930" algn="l" defTabSz="1217930" rtl="0" eaLnBrk="1" latinLnBrk="0" hangingPunct="1">
                        <a:defRPr sz="2400" kern="1200">
                          <a:solidFill>
                            <a:schemeClr val="dk1"/>
                          </a:solidFill>
                          <a:latin typeface="等线" panose="02010600030101010101" charset="-122"/>
                        </a:defRPr>
                      </a:lvl3pPr>
                      <a:lvl4pPr marL="1826260" algn="l" defTabSz="1217930" rtl="0" eaLnBrk="1" latinLnBrk="0" hangingPunct="1">
                        <a:defRPr sz="2400" kern="1200">
                          <a:solidFill>
                            <a:schemeClr val="dk1"/>
                          </a:solidFill>
                          <a:latin typeface="等线" panose="02010600030101010101" charset="-122"/>
                        </a:defRPr>
                      </a:lvl4pPr>
                      <a:lvl5pPr marL="2435225" algn="l" defTabSz="1217930" rtl="0" eaLnBrk="1" latinLnBrk="0" hangingPunct="1">
                        <a:defRPr sz="2400" kern="1200">
                          <a:solidFill>
                            <a:schemeClr val="dk1"/>
                          </a:solidFill>
                          <a:latin typeface="等线" panose="02010600030101010101" charset="-122"/>
                        </a:defRPr>
                      </a:lvl5pPr>
                      <a:lvl6pPr marL="3044190" algn="l" defTabSz="1217930" rtl="0" eaLnBrk="1" latinLnBrk="0" hangingPunct="1">
                        <a:defRPr sz="2400" kern="1200">
                          <a:solidFill>
                            <a:schemeClr val="dk1"/>
                          </a:solidFill>
                          <a:latin typeface="等线" panose="02010600030101010101" charset="-122"/>
                        </a:defRPr>
                      </a:lvl6pPr>
                      <a:lvl7pPr marL="3653155" algn="l" defTabSz="1217930" rtl="0" eaLnBrk="1" latinLnBrk="0" hangingPunct="1">
                        <a:defRPr sz="2400" kern="1200">
                          <a:solidFill>
                            <a:schemeClr val="dk1"/>
                          </a:solidFill>
                          <a:latin typeface="等线" panose="02010600030101010101" charset="-122"/>
                        </a:defRPr>
                      </a:lvl7pPr>
                      <a:lvl8pPr marL="4262120" algn="l" defTabSz="1217930" rtl="0" eaLnBrk="1" latinLnBrk="0" hangingPunct="1">
                        <a:defRPr sz="2400" kern="1200">
                          <a:solidFill>
                            <a:schemeClr val="dk1"/>
                          </a:solidFill>
                          <a:latin typeface="等线" panose="02010600030101010101" charset="-122"/>
                        </a:defRPr>
                      </a:lvl8pPr>
                      <a:lvl9pPr marL="4870450" algn="l" defTabSz="1217930" rtl="0" eaLnBrk="1" latinLnBrk="0" hangingPunct="1">
                        <a:defRPr sz="2400" kern="1200">
                          <a:solidFill>
                            <a:schemeClr val="dk1"/>
                          </a:solidFill>
                          <a:latin typeface="等线" panose="02010600030101010101" charset="-122"/>
                        </a:defRPr>
                      </a:lvl9pPr>
                    </a:lstStyle>
                    <a:p>
                      <a:pPr algn="ctr">
                        <a:buNone/>
                      </a:pPr>
                      <a:r>
                        <a:rPr lang="zh-CN" altLang="en-US" sz="1600">
                          <a:latin typeface="微软雅黑" charset="-122"/>
                          <a:ea typeface="微软雅黑" charset="-122"/>
                        </a:rPr>
                        <a:t>王五</a:t>
                      </a:r>
                      <a:endParaRPr lang="zh-CN" altLang="en-US" sz="1600">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1217930" rtl="0" eaLnBrk="1" latinLnBrk="0" hangingPunct="1">
                        <a:defRPr sz="2400" kern="1200">
                          <a:solidFill>
                            <a:schemeClr val="dk1"/>
                          </a:solidFill>
                          <a:latin typeface="等线" panose="02010600030101010101" charset="-122"/>
                        </a:defRPr>
                      </a:lvl1pPr>
                      <a:lvl2pPr marL="608965" algn="l" defTabSz="1217930" rtl="0" eaLnBrk="1" latinLnBrk="0" hangingPunct="1">
                        <a:defRPr sz="2400" kern="1200">
                          <a:solidFill>
                            <a:schemeClr val="dk1"/>
                          </a:solidFill>
                          <a:latin typeface="等线" panose="02010600030101010101" charset="-122"/>
                        </a:defRPr>
                      </a:lvl2pPr>
                      <a:lvl3pPr marL="1217930" algn="l" defTabSz="1217930" rtl="0" eaLnBrk="1" latinLnBrk="0" hangingPunct="1">
                        <a:defRPr sz="2400" kern="1200">
                          <a:solidFill>
                            <a:schemeClr val="dk1"/>
                          </a:solidFill>
                          <a:latin typeface="等线" panose="02010600030101010101" charset="-122"/>
                        </a:defRPr>
                      </a:lvl3pPr>
                      <a:lvl4pPr marL="1826260" algn="l" defTabSz="1217930" rtl="0" eaLnBrk="1" latinLnBrk="0" hangingPunct="1">
                        <a:defRPr sz="2400" kern="1200">
                          <a:solidFill>
                            <a:schemeClr val="dk1"/>
                          </a:solidFill>
                          <a:latin typeface="等线" panose="02010600030101010101" charset="-122"/>
                        </a:defRPr>
                      </a:lvl4pPr>
                      <a:lvl5pPr marL="2435225" algn="l" defTabSz="1217930" rtl="0" eaLnBrk="1" latinLnBrk="0" hangingPunct="1">
                        <a:defRPr sz="2400" kern="1200">
                          <a:solidFill>
                            <a:schemeClr val="dk1"/>
                          </a:solidFill>
                          <a:latin typeface="等线" panose="02010600030101010101" charset="-122"/>
                        </a:defRPr>
                      </a:lvl5pPr>
                      <a:lvl6pPr marL="3044190" algn="l" defTabSz="1217930" rtl="0" eaLnBrk="1" latinLnBrk="0" hangingPunct="1">
                        <a:defRPr sz="2400" kern="1200">
                          <a:solidFill>
                            <a:schemeClr val="dk1"/>
                          </a:solidFill>
                          <a:latin typeface="等线" panose="02010600030101010101" charset="-122"/>
                        </a:defRPr>
                      </a:lvl6pPr>
                      <a:lvl7pPr marL="3653155" algn="l" defTabSz="1217930" rtl="0" eaLnBrk="1" latinLnBrk="0" hangingPunct="1">
                        <a:defRPr sz="2400" kern="1200">
                          <a:solidFill>
                            <a:schemeClr val="dk1"/>
                          </a:solidFill>
                          <a:latin typeface="等线" panose="02010600030101010101" charset="-122"/>
                        </a:defRPr>
                      </a:lvl7pPr>
                      <a:lvl8pPr marL="4262120" algn="l" defTabSz="1217930" rtl="0" eaLnBrk="1" latinLnBrk="0" hangingPunct="1">
                        <a:defRPr sz="2400" kern="1200">
                          <a:solidFill>
                            <a:schemeClr val="dk1"/>
                          </a:solidFill>
                          <a:latin typeface="等线" panose="02010600030101010101" charset="-122"/>
                        </a:defRPr>
                      </a:lvl8pPr>
                      <a:lvl9pPr marL="4870450" algn="l" defTabSz="1217930" rtl="0" eaLnBrk="1" latinLnBrk="0" hangingPunct="1">
                        <a:defRPr sz="2400" kern="1200">
                          <a:solidFill>
                            <a:schemeClr val="dk1"/>
                          </a:solidFill>
                          <a:latin typeface="等线" panose="02010600030101010101" charset="-122"/>
                        </a:defRPr>
                      </a:lvl9pPr>
                    </a:lstStyle>
                    <a:p>
                      <a:pPr algn="ctr">
                        <a:buNone/>
                      </a:pPr>
                      <a:r>
                        <a:rPr lang="en-US" altLang="zh-CN" sz="1600">
                          <a:latin typeface="微软雅黑" charset="-122"/>
                          <a:ea typeface="微软雅黑" charset="-122"/>
                        </a:rPr>
                        <a:t>180cm</a:t>
                      </a:r>
                      <a:endParaRPr lang="en-US" altLang="zh-CN" sz="1600">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r>
            </a:tbl>
          </a:graphicData>
        </a:graphic>
      </p:graphicFrame>
      <p:sp>
        <p:nvSpPr>
          <p:cNvPr id="6" name="文本框 5"/>
          <p:cNvSpPr txBox="1"/>
          <p:nvPr/>
        </p:nvSpPr>
        <p:spPr>
          <a:xfrm>
            <a:off x="6095144" y="5723329"/>
            <a:ext cx="1433614" cy="369351"/>
          </a:xfrm>
          <a:prstGeom prst="rect">
            <a:avLst/>
          </a:prstGeom>
          <a:noFill/>
        </p:spPr>
        <p:txBody>
          <a:bodyPr wrap="square">
            <a:spAutoFit/>
          </a:bodyPr>
          <a:lstStyle/>
          <a:p>
            <a:pPr algn="ctr" defTabSz="914400" fontAlgn="base">
              <a:spcBef>
                <a:spcPct val="0"/>
              </a:spcBef>
              <a:spcAft>
                <a:spcPct val="0"/>
              </a:spcAft>
              <a:defRPr/>
            </a:pPr>
            <a:r>
              <a:rPr lang="en-US" altLang="zh-CN">
                <a:solidFill>
                  <a:prstClr val="black"/>
                </a:solidFill>
                <a:latin typeface="微软雅黑" charset="-122"/>
                <a:ea typeface="微软雅黑" charset="-122"/>
                <a:sym typeface="+mn-ea"/>
              </a:rPr>
              <a:t>169.9cm</a:t>
            </a:r>
            <a:endParaRPr lang="en-US" altLang="zh-CN">
              <a:solidFill>
                <a:prstClr val="black"/>
              </a:solidFill>
              <a:latin typeface="微软雅黑" charset="-122"/>
              <a:ea typeface="微软雅黑" charset="-122"/>
              <a:sym typeface="+mn-ea"/>
            </a:endParaRPr>
          </a:p>
        </p:txBody>
      </p:sp>
      <p:sp>
        <p:nvSpPr>
          <p:cNvPr id="7" name="Rectangle 3"/>
          <p:cNvSpPr txBox="1"/>
          <p:nvPr/>
        </p:nvSpPr>
        <p:spPr>
          <a:xfrm>
            <a:off x="770399" y="5104281"/>
            <a:ext cx="2179297" cy="449948"/>
          </a:xfrm>
          <a:prstGeom prst="rect">
            <a:avLst/>
          </a:prstGeom>
        </p:spPr>
        <p:txBody>
          <a:bodyPr vert="horz" lIns="45665" tIns="45665" rIns="45665" bIns="45665"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000" b="0"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1800" b="0" kern="1200">
                <a:solidFill>
                  <a:schemeClr val="tx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1600" b="0" kern="1200">
                <a:solidFill>
                  <a:schemeClr val="tx1"/>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400" b="0" kern="1200">
                <a:solidFill>
                  <a:schemeClr val="tx1"/>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400" b="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381000" lvl="1" indent="0" defTabSz="876300" fontAlgn="base">
              <a:lnSpc>
                <a:spcPct val="120000"/>
              </a:lnSpc>
              <a:spcBef>
                <a:spcPts val="400"/>
              </a:spcBef>
              <a:spcAft>
                <a:spcPct val="0"/>
              </a:spcAft>
              <a:buClr>
                <a:srgbClr val="002060"/>
              </a:buClr>
              <a:buSzPct val="90000"/>
              <a:buNone/>
              <a:defRPr/>
            </a:pPr>
            <a:r>
              <a:rPr lang="zh-CN" altLang="en-US" sz="1400">
                <a:solidFill>
                  <a:prstClr val="black"/>
                </a:solidFill>
                <a:latin typeface="微软雅黑" charset="-122"/>
                <a:ea typeface="微软雅黑" charset="-122"/>
                <a:sym typeface="微软雅黑" charset="-122"/>
              </a:rPr>
              <a:t>均值统计</a:t>
            </a:r>
            <a:endParaRPr lang="zh-CN" altLang="en-US" sz="1400">
              <a:solidFill>
                <a:prstClr val="black"/>
              </a:solidFill>
              <a:latin typeface="微软雅黑" charset="-122"/>
              <a:ea typeface="微软雅黑" charset="-122"/>
              <a:sym typeface="微软雅黑" charset="-122"/>
            </a:endParaRPr>
          </a:p>
        </p:txBody>
      </p:sp>
      <p:sp>
        <p:nvSpPr>
          <p:cNvPr id="8" name="箭头: 右 7"/>
          <p:cNvSpPr/>
          <p:nvPr/>
        </p:nvSpPr>
        <p:spPr>
          <a:xfrm rot="5400000">
            <a:off x="2040280" y="5233744"/>
            <a:ext cx="577507" cy="238619"/>
          </a:xfrm>
          <a:prstGeom prst="rightArrow">
            <a:avLst/>
          </a:prstGeom>
          <a:solidFill>
            <a:srgbClr val="5B9BD5"/>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charset="-122"/>
              <a:ea typeface="微软雅黑" charset="-122"/>
            </a:endParaRPr>
          </a:p>
        </p:txBody>
      </p:sp>
      <p:sp>
        <p:nvSpPr>
          <p:cNvPr id="9" name="文本框 8"/>
          <p:cNvSpPr txBox="1"/>
          <p:nvPr/>
        </p:nvSpPr>
        <p:spPr>
          <a:xfrm>
            <a:off x="1850529" y="5721769"/>
            <a:ext cx="970339" cy="368717"/>
          </a:xfrm>
          <a:prstGeom prst="rect">
            <a:avLst/>
          </a:prstGeom>
          <a:noFill/>
        </p:spPr>
        <p:txBody>
          <a:bodyPr wrap="square">
            <a:spAutoFit/>
          </a:bodyPr>
          <a:lstStyle/>
          <a:p>
            <a:pPr defTabSz="914400" fontAlgn="base">
              <a:spcBef>
                <a:spcPct val="0"/>
              </a:spcBef>
              <a:spcAft>
                <a:spcPct val="0"/>
              </a:spcAft>
              <a:defRPr/>
            </a:pPr>
            <a:r>
              <a:rPr lang="en-US" altLang="zh-CN">
                <a:solidFill>
                  <a:prstClr val="black"/>
                </a:solidFill>
                <a:latin typeface="微软雅黑" charset="-122"/>
                <a:ea typeface="微软雅黑" charset="-122"/>
                <a:sym typeface="+mn-ea"/>
              </a:rPr>
              <a:t>170cm</a:t>
            </a:r>
            <a:endParaRPr lang="en-US" altLang="zh-CN">
              <a:solidFill>
                <a:prstClr val="black"/>
              </a:solidFill>
              <a:latin typeface="微软雅黑" charset="-122"/>
              <a:ea typeface="微软雅黑" charset="-122"/>
              <a:sym typeface="+mn-ea"/>
            </a:endParaRPr>
          </a:p>
        </p:txBody>
      </p:sp>
      <p:sp>
        <p:nvSpPr>
          <p:cNvPr id="10" name="Rectangle 3"/>
          <p:cNvSpPr txBox="1"/>
          <p:nvPr/>
        </p:nvSpPr>
        <p:spPr>
          <a:xfrm>
            <a:off x="5232058" y="5086168"/>
            <a:ext cx="1415845" cy="449948"/>
          </a:xfrm>
          <a:prstGeom prst="rect">
            <a:avLst/>
          </a:prstGeom>
        </p:spPr>
        <p:txBody>
          <a:bodyPr vert="horz" lIns="45665" tIns="45665" rIns="45665" bIns="45665"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000" b="0"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1800" b="0" kern="1200">
                <a:solidFill>
                  <a:schemeClr val="tx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1600" b="0" kern="1200">
                <a:solidFill>
                  <a:schemeClr val="tx1"/>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400" b="0" kern="1200">
                <a:solidFill>
                  <a:schemeClr val="tx1"/>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400" b="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381000" lvl="1" indent="0" defTabSz="876300" fontAlgn="base">
              <a:lnSpc>
                <a:spcPct val="120000"/>
              </a:lnSpc>
              <a:spcBef>
                <a:spcPts val="400"/>
              </a:spcBef>
              <a:spcAft>
                <a:spcPct val="0"/>
              </a:spcAft>
              <a:buClr>
                <a:srgbClr val="002060"/>
              </a:buClr>
              <a:buSzPct val="90000"/>
              <a:buNone/>
              <a:defRPr/>
            </a:pPr>
            <a:r>
              <a:rPr lang="zh-CN" altLang="en-US" sz="1400">
                <a:solidFill>
                  <a:prstClr val="black"/>
                </a:solidFill>
                <a:latin typeface="微软雅黑" charset="-122"/>
                <a:ea typeface="微软雅黑" charset="-122"/>
                <a:sym typeface="微软雅黑" charset="-122"/>
              </a:rPr>
              <a:t>均值统计</a:t>
            </a:r>
            <a:endParaRPr lang="zh-CN" altLang="en-US" sz="1400">
              <a:solidFill>
                <a:prstClr val="black"/>
              </a:solidFill>
              <a:latin typeface="微软雅黑" charset="-122"/>
              <a:ea typeface="微软雅黑" charset="-122"/>
              <a:sym typeface="微软雅黑" charset="-122"/>
            </a:endParaRPr>
          </a:p>
        </p:txBody>
      </p:sp>
      <p:sp>
        <p:nvSpPr>
          <p:cNvPr id="11" name="箭头: 右 10"/>
          <p:cNvSpPr/>
          <p:nvPr/>
        </p:nvSpPr>
        <p:spPr>
          <a:xfrm rot="5400000">
            <a:off x="6474014" y="5214362"/>
            <a:ext cx="586392" cy="238619"/>
          </a:xfrm>
          <a:prstGeom prst="rightArrow">
            <a:avLst/>
          </a:prstGeom>
          <a:solidFill>
            <a:srgbClr val="5B9BD5"/>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charset="-122"/>
              <a:ea typeface="微软雅黑" charset="-122"/>
            </a:endParaRPr>
          </a:p>
        </p:txBody>
      </p:sp>
      <p:sp>
        <p:nvSpPr>
          <p:cNvPr id="12" name="箭头: 上下 11"/>
          <p:cNvSpPr/>
          <p:nvPr/>
        </p:nvSpPr>
        <p:spPr>
          <a:xfrm rot="5400000">
            <a:off x="4263048" y="4546764"/>
            <a:ext cx="216408" cy="2730150"/>
          </a:xfrm>
          <a:prstGeom prst="upDownArrow">
            <a:avLst/>
          </a:prstGeom>
          <a:solidFill>
            <a:srgbClr val="5B9BD5"/>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charset="-122"/>
              <a:ea typeface="微软雅黑" charset="-122"/>
            </a:endParaRPr>
          </a:p>
        </p:txBody>
      </p:sp>
      <p:sp>
        <p:nvSpPr>
          <p:cNvPr id="13" name="Rectangle 3"/>
          <p:cNvSpPr txBox="1"/>
          <p:nvPr/>
        </p:nvSpPr>
        <p:spPr>
          <a:xfrm>
            <a:off x="4297002" y="6020043"/>
            <a:ext cx="854838" cy="449948"/>
          </a:xfrm>
          <a:prstGeom prst="rect">
            <a:avLst/>
          </a:prstGeom>
        </p:spPr>
        <p:txBody>
          <a:bodyPr vert="horz" lIns="45665" tIns="45665" rIns="45665" bIns="45665"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000" b="0"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1800" b="0" kern="1200">
                <a:solidFill>
                  <a:schemeClr val="tx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1600" b="0" kern="1200">
                <a:solidFill>
                  <a:schemeClr val="tx1"/>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400" b="0" kern="1200">
                <a:solidFill>
                  <a:schemeClr val="tx1"/>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400" b="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1" indent="0" algn="ctr" defTabSz="876300" fontAlgn="base">
              <a:lnSpc>
                <a:spcPct val="120000"/>
              </a:lnSpc>
              <a:spcBef>
                <a:spcPts val="400"/>
              </a:spcBef>
              <a:spcAft>
                <a:spcPct val="0"/>
              </a:spcAft>
              <a:buClr>
                <a:srgbClr val="002060"/>
              </a:buClr>
              <a:buSzPct val="90000"/>
              <a:buNone/>
              <a:defRPr/>
            </a:pPr>
            <a:r>
              <a:rPr lang="zh-CN" altLang="en-US" sz="1400">
                <a:solidFill>
                  <a:prstClr val="black"/>
                </a:solidFill>
                <a:latin typeface="微软雅黑" charset="-122"/>
                <a:ea typeface="微软雅黑" charset="-122"/>
                <a:sym typeface="微软雅黑" charset="-122"/>
              </a:rPr>
              <a:t>近似</a:t>
            </a:r>
            <a:endParaRPr lang="zh-CN" altLang="en-US" sz="1400">
              <a:solidFill>
                <a:prstClr val="black"/>
              </a:solidFill>
              <a:latin typeface="微软雅黑" charset="-122"/>
              <a:ea typeface="微软雅黑" charset="-122"/>
              <a:sym typeface="微软雅黑" charset="-122"/>
            </a:endParaRPr>
          </a:p>
        </p:txBody>
      </p:sp>
      <p:sp>
        <p:nvSpPr>
          <p:cNvPr id="14" name="文本框 13"/>
          <p:cNvSpPr txBox="1"/>
          <p:nvPr/>
        </p:nvSpPr>
        <p:spPr>
          <a:xfrm>
            <a:off x="8357896" y="4544372"/>
            <a:ext cx="3011289" cy="1393456"/>
          </a:xfrm>
          <a:prstGeom prst="rect">
            <a:avLst/>
          </a:prstGeom>
          <a:noFill/>
        </p:spPr>
        <p:txBody>
          <a:bodyPr wrap="square">
            <a:spAutoFit/>
          </a:bodyPr>
          <a:lstStyle/>
          <a:p>
            <a:pPr marL="381000" lvl="1" defTabSz="876300" fontAlgn="base">
              <a:lnSpc>
                <a:spcPct val="120000"/>
              </a:lnSpc>
              <a:spcBef>
                <a:spcPts val="400"/>
              </a:spcBef>
              <a:spcAft>
                <a:spcPct val="0"/>
              </a:spcAft>
              <a:buSzPct val="90000"/>
              <a:defRPr/>
            </a:pPr>
            <a:r>
              <a:rPr lang="zh-CN" altLang="en-US" b="1">
                <a:solidFill>
                  <a:prstClr val="black"/>
                </a:solidFill>
                <a:latin typeface="微软雅黑" charset="-122"/>
                <a:ea typeface="微软雅黑" charset="-122"/>
                <a:sym typeface="+mn-ea"/>
              </a:rPr>
              <a:t>可用性：</a:t>
            </a:r>
            <a:r>
              <a:rPr lang="zh-CN" altLang="en-US">
                <a:solidFill>
                  <a:prstClr val="black"/>
                </a:solidFill>
                <a:latin typeface="微软雅黑" charset="-122"/>
                <a:ea typeface="微软雅黑" charset="-122"/>
                <a:sym typeface="+mn-ea"/>
              </a:rPr>
              <a:t>（独立）</a:t>
            </a:r>
            <a:r>
              <a:rPr lang="zh-CN" altLang="en-US">
                <a:solidFill>
                  <a:srgbClr val="C00000"/>
                </a:solidFill>
                <a:latin typeface="微软雅黑" charset="-122"/>
                <a:ea typeface="微软雅黑" charset="-122"/>
                <a:sym typeface="+mn-ea"/>
              </a:rPr>
              <a:t>随机噪声</a:t>
            </a:r>
            <a:r>
              <a:rPr lang="zh-CN" altLang="en-US">
                <a:solidFill>
                  <a:prstClr val="black"/>
                </a:solidFill>
                <a:latin typeface="微软雅黑" charset="-122"/>
                <a:ea typeface="微软雅黑" charset="-122"/>
                <a:sym typeface="+mn-ea"/>
              </a:rPr>
              <a:t>叠加后的相互抵消使得扰动数据的统计结果具有较高准确度。</a:t>
            </a:r>
            <a:endParaRPr lang="zh-CN" altLang="en-US">
              <a:solidFill>
                <a:prstClr val="black"/>
              </a:solidFill>
              <a:latin typeface="微软雅黑" charset="-122"/>
              <a:ea typeface="微软雅黑" charset="-122"/>
              <a:sym typeface="+mn-ea"/>
            </a:endParaRPr>
          </a:p>
        </p:txBody>
      </p:sp>
      <p:graphicFrame>
        <p:nvGraphicFramePr>
          <p:cNvPr id="15" name="表格 14"/>
          <p:cNvGraphicFramePr/>
          <p:nvPr>
            <p:custDataLst>
              <p:tags r:id="rId2"/>
            </p:custDataLst>
          </p:nvPr>
        </p:nvGraphicFramePr>
        <p:xfrm>
          <a:off x="4728165" y="3486283"/>
          <a:ext cx="3687797" cy="1479304"/>
        </p:xfrm>
        <a:graphic>
          <a:graphicData uri="http://schemas.openxmlformats.org/drawingml/2006/table">
            <a:tbl>
              <a:tblPr firstRow="1" bandRow="1"/>
              <a:tblGrid>
                <a:gridCol w="1091552"/>
                <a:gridCol w="2596245"/>
              </a:tblGrid>
              <a:tr h="422659">
                <a:tc>
                  <a:txBody>
                    <a:bodyPr/>
                    <a:lstStyle>
                      <a:lvl1pPr marL="0" algn="l" defTabSz="1217930" rtl="0" eaLnBrk="1" latinLnBrk="0" hangingPunct="1">
                        <a:defRPr sz="2400" b="1" kern="1200">
                          <a:solidFill>
                            <a:schemeClr val="lt1"/>
                          </a:solidFill>
                          <a:latin typeface="等线" panose="02010600030101010101" charset="-122"/>
                        </a:defRPr>
                      </a:lvl1pPr>
                      <a:lvl2pPr marL="608965" algn="l" defTabSz="1217930" rtl="0" eaLnBrk="1" latinLnBrk="0" hangingPunct="1">
                        <a:defRPr sz="2400" b="1" kern="1200">
                          <a:solidFill>
                            <a:schemeClr val="lt1"/>
                          </a:solidFill>
                          <a:latin typeface="等线" panose="02010600030101010101" charset="-122"/>
                        </a:defRPr>
                      </a:lvl2pPr>
                      <a:lvl3pPr marL="1217930" algn="l" defTabSz="1217930" rtl="0" eaLnBrk="1" latinLnBrk="0" hangingPunct="1">
                        <a:defRPr sz="2400" b="1" kern="1200">
                          <a:solidFill>
                            <a:schemeClr val="lt1"/>
                          </a:solidFill>
                          <a:latin typeface="等线" panose="02010600030101010101" charset="-122"/>
                        </a:defRPr>
                      </a:lvl3pPr>
                      <a:lvl4pPr marL="1826260" algn="l" defTabSz="1217930" rtl="0" eaLnBrk="1" latinLnBrk="0" hangingPunct="1">
                        <a:defRPr sz="2400" b="1" kern="1200">
                          <a:solidFill>
                            <a:schemeClr val="lt1"/>
                          </a:solidFill>
                          <a:latin typeface="等线" panose="02010600030101010101" charset="-122"/>
                        </a:defRPr>
                      </a:lvl4pPr>
                      <a:lvl5pPr marL="2435225" algn="l" defTabSz="1217930" rtl="0" eaLnBrk="1" latinLnBrk="0" hangingPunct="1">
                        <a:defRPr sz="2400" b="1" kern="1200">
                          <a:solidFill>
                            <a:schemeClr val="lt1"/>
                          </a:solidFill>
                          <a:latin typeface="等线" panose="02010600030101010101" charset="-122"/>
                        </a:defRPr>
                      </a:lvl5pPr>
                      <a:lvl6pPr marL="3044190" algn="l" defTabSz="1217930" rtl="0" eaLnBrk="1" latinLnBrk="0" hangingPunct="1">
                        <a:defRPr sz="2400" b="1" kern="1200">
                          <a:solidFill>
                            <a:schemeClr val="lt1"/>
                          </a:solidFill>
                          <a:latin typeface="等线" panose="02010600030101010101" charset="-122"/>
                        </a:defRPr>
                      </a:lvl6pPr>
                      <a:lvl7pPr marL="3653155" algn="l" defTabSz="1217930" rtl="0" eaLnBrk="1" latinLnBrk="0" hangingPunct="1">
                        <a:defRPr sz="2400" b="1" kern="1200">
                          <a:solidFill>
                            <a:schemeClr val="lt1"/>
                          </a:solidFill>
                          <a:latin typeface="等线" panose="02010600030101010101" charset="-122"/>
                        </a:defRPr>
                      </a:lvl7pPr>
                      <a:lvl8pPr marL="4262120" algn="l" defTabSz="1217930" rtl="0" eaLnBrk="1" latinLnBrk="0" hangingPunct="1">
                        <a:defRPr sz="2400" b="1" kern="1200">
                          <a:solidFill>
                            <a:schemeClr val="lt1"/>
                          </a:solidFill>
                          <a:latin typeface="等线" panose="02010600030101010101" charset="-122"/>
                        </a:defRPr>
                      </a:lvl8pPr>
                      <a:lvl9pPr marL="4870450" algn="l" defTabSz="1217930" rtl="0" eaLnBrk="1" latinLnBrk="0" hangingPunct="1">
                        <a:defRPr sz="2400" b="1" kern="1200">
                          <a:solidFill>
                            <a:schemeClr val="lt1"/>
                          </a:solidFill>
                          <a:latin typeface="等线" panose="02010600030101010101" charset="-122"/>
                        </a:defRPr>
                      </a:lvl9pPr>
                    </a:lstStyle>
                    <a:p>
                      <a:pPr algn="ctr">
                        <a:buNone/>
                      </a:pPr>
                      <a:r>
                        <a:rPr lang="zh-CN" altLang="en-US" sz="1600">
                          <a:latin typeface="微软雅黑" charset="-122"/>
                          <a:ea typeface="微软雅黑" charset="-122"/>
                        </a:rPr>
                        <a:t>姓名</a:t>
                      </a:r>
                      <a:endParaRPr lang="zh-CN" altLang="en-US" sz="1600">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1217930" rtl="0" eaLnBrk="1" latinLnBrk="0" hangingPunct="1">
                        <a:defRPr sz="2400" b="1" kern="1200">
                          <a:solidFill>
                            <a:schemeClr val="lt1"/>
                          </a:solidFill>
                          <a:latin typeface="等线" panose="02010600030101010101" charset="-122"/>
                        </a:defRPr>
                      </a:lvl1pPr>
                      <a:lvl2pPr marL="608965" algn="l" defTabSz="1217930" rtl="0" eaLnBrk="1" latinLnBrk="0" hangingPunct="1">
                        <a:defRPr sz="2400" b="1" kern="1200">
                          <a:solidFill>
                            <a:schemeClr val="lt1"/>
                          </a:solidFill>
                          <a:latin typeface="等线" panose="02010600030101010101" charset="-122"/>
                        </a:defRPr>
                      </a:lvl2pPr>
                      <a:lvl3pPr marL="1217930" algn="l" defTabSz="1217930" rtl="0" eaLnBrk="1" latinLnBrk="0" hangingPunct="1">
                        <a:defRPr sz="2400" b="1" kern="1200">
                          <a:solidFill>
                            <a:schemeClr val="lt1"/>
                          </a:solidFill>
                          <a:latin typeface="等线" panose="02010600030101010101" charset="-122"/>
                        </a:defRPr>
                      </a:lvl3pPr>
                      <a:lvl4pPr marL="1826260" algn="l" defTabSz="1217930" rtl="0" eaLnBrk="1" latinLnBrk="0" hangingPunct="1">
                        <a:defRPr sz="2400" b="1" kern="1200">
                          <a:solidFill>
                            <a:schemeClr val="lt1"/>
                          </a:solidFill>
                          <a:latin typeface="等线" panose="02010600030101010101" charset="-122"/>
                        </a:defRPr>
                      </a:lvl4pPr>
                      <a:lvl5pPr marL="2435225" algn="l" defTabSz="1217930" rtl="0" eaLnBrk="1" latinLnBrk="0" hangingPunct="1">
                        <a:defRPr sz="2400" b="1" kern="1200">
                          <a:solidFill>
                            <a:schemeClr val="lt1"/>
                          </a:solidFill>
                          <a:latin typeface="等线" panose="02010600030101010101" charset="-122"/>
                        </a:defRPr>
                      </a:lvl5pPr>
                      <a:lvl6pPr marL="3044190" algn="l" defTabSz="1217930" rtl="0" eaLnBrk="1" latinLnBrk="0" hangingPunct="1">
                        <a:defRPr sz="2400" b="1" kern="1200">
                          <a:solidFill>
                            <a:schemeClr val="lt1"/>
                          </a:solidFill>
                          <a:latin typeface="等线" panose="02010600030101010101" charset="-122"/>
                        </a:defRPr>
                      </a:lvl6pPr>
                      <a:lvl7pPr marL="3653155" algn="l" defTabSz="1217930" rtl="0" eaLnBrk="1" latinLnBrk="0" hangingPunct="1">
                        <a:defRPr sz="2400" b="1" kern="1200">
                          <a:solidFill>
                            <a:schemeClr val="lt1"/>
                          </a:solidFill>
                          <a:latin typeface="等线" panose="02010600030101010101" charset="-122"/>
                        </a:defRPr>
                      </a:lvl7pPr>
                      <a:lvl8pPr marL="4262120" algn="l" defTabSz="1217930" rtl="0" eaLnBrk="1" latinLnBrk="0" hangingPunct="1">
                        <a:defRPr sz="2400" b="1" kern="1200">
                          <a:solidFill>
                            <a:schemeClr val="lt1"/>
                          </a:solidFill>
                          <a:latin typeface="等线" panose="02010600030101010101" charset="-122"/>
                        </a:defRPr>
                      </a:lvl8pPr>
                      <a:lvl9pPr marL="4870450" algn="l" defTabSz="1217930" rtl="0" eaLnBrk="1" latinLnBrk="0" hangingPunct="1">
                        <a:defRPr sz="2400" b="1" kern="1200">
                          <a:solidFill>
                            <a:schemeClr val="lt1"/>
                          </a:solidFill>
                          <a:latin typeface="等线" panose="02010600030101010101" charset="-122"/>
                        </a:defRPr>
                      </a:lvl9pPr>
                    </a:lstStyle>
                    <a:p>
                      <a:pPr algn="ctr">
                        <a:buNone/>
                      </a:pPr>
                      <a:r>
                        <a:rPr lang="zh-CN" altLang="en-US" sz="1600">
                          <a:latin typeface="微软雅黑" charset="-122"/>
                          <a:ea typeface="微软雅黑" charset="-122"/>
                        </a:rPr>
                        <a:t>身高</a:t>
                      </a:r>
                      <a:endParaRPr lang="zh-CN" altLang="en-US" sz="1600">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r>
              <a:tr h="352215">
                <a:tc>
                  <a:txBody>
                    <a:bodyPr/>
                    <a:lstStyle>
                      <a:lvl1pPr marL="0" algn="l" defTabSz="1217930" rtl="0" eaLnBrk="1" latinLnBrk="0" hangingPunct="1">
                        <a:defRPr sz="2400" kern="1200">
                          <a:solidFill>
                            <a:schemeClr val="dk1"/>
                          </a:solidFill>
                          <a:latin typeface="等线" panose="02010600030101010101" charset="-122"/>
                        </a:defRPr>
                      </a:lvl1pPr>
                      <a:lvl2pPr marL="608965" algn="l" defTabSz="1217930" rtl="0" eaLnBrk="1" latinLnBrk="0" hangingPunct="1">
                        <a:defRPr sz="2400" kern="1200">
                          <a:solidFill>
                            <a:schemeClr val="dk1"/>
                          </a:solidFill>
                          <a:latin typeface="等线" panose="02010600030101010101" charset="-122"/>
                        </a:defRPr>
                      </a:lvl2pPr>
                      <a:lvl3pPr marL="1217930" algn="l" defTabSz="1217930" rtl="0" eaLnBrk="1" latinLnBrk="0" hangingPunct="1">
                        <a:defRPr sz="2400" kern="1200">
                          <a:solidFill>
                            <a:schemeClr val="dk1"/>
                          </a:solidFill>
                          <a:latin typeface="等线" panose="02010600030101010101" charset="-122"/>
                        </a:defRPr>
                      </a:lvl3pPr>
                      <a:lvl4pPr marL="1826260" algn="l" defTabSz="1217930" rtl="0" eaLnBrk="1" latinLnBrk="0" hangingPunct="1">
                        <a:defRPr sz="2400" kern="1200">
                          <a:solidFill>
                            <a:schemeClr val="dk1"/>
                          </a:solidFill>
                          <a:latin typeface="等线" panose="02010600030101010101" charset="-122"/>
                        </a:defRPr>
                      </a:lvl4pPr>
                      <a:lvl5pPr marL="2435225" algn="l" defTabSz="1217930" rtl="0" eaLnBrk="1" latinLnBrk="0" hangingPunct="1">
                        <a:defRPr sz="2400" kern="1200">
                          <a:solidFill>
                            <a:schemeClr val="dk1"/>
                          </a:solidFill>
                          <a:latin typeface="等线" panose="02010600030101010101" charset="-122"/>
                        </a:defRPr>
                      </a:lvl5pPr>
                      <a:lvl6pPr marL="3044190" algn="l" defTabSz="1217930" rtl="0" eaLnBrk="1" latinLnBrk="0" hangingPunct="1">
                        <a:defRPr sz="2400" kern="1200">
                          <a:solidFill>
                            <a:schemeClr val="dk1"/>
                          </a:solidFill>
                          <a:latin typeface="等线" panose="02010600030101010101" charset="-122"/>
                        </a:defRPr>
                      </a:lvl6pPr>
                      <a:lvl7pPr marL="3653155" algn="l" defTabSz="1217930" rtl="0" eaLnBrk="1" latinLnBrk="0" hangingPunct="1">
                        <a:defRPr sz="2400" kern="1200">
                          <a:solidFill>
                            <a:schemeClr val="dk1"/>
                          </a:solidFill>
                          <a:latin typeface="等线" panose="02010600030101010101" charset="-122"/>
                        </a:defRPr>
                      </a:lvl7pPr>
                      <a:lvl8pPr marL="4262120" algn="l" defTabSz="1217930" rtl="0" eaLnBrk="1" latinLnBrk="0" hangingPunct="1">
                        <a:defRPr sz="2400" kern="1200">
                          <a:solidFill>
                            <a:schemeClr val="dk1"/>
                          </a:solidFill>
                          <a:latin typeface="等线" panose="02010600030101010101" charset="-122"/>
                        </a:defRPr>
                      </a:lvl8pPr>
                      <a:lvl9pPr marL="4870450" algn="l" defTabSz="1217930" rtl="0" eaLnBrk="1" latinLnBrk="0" hangingPunct="1">
                        <a:defRPr sz="2400" kern="1200">
                          <a:solidFill>
                            <a:schemeClr val="dk1"/>
                          </a:solidFill>
                          <a:latin typeface="等线" panose="02010600030101010101" charset="-122"/>
                        </a:defRPr>
                      </a:lvl9pPr>
                    </a:lstStyle>
                    <a:p>
                      <a:pPr algn="ctr">
                        <a:buNone/>
                      </a:pPr>
                      <a:r>
                        <a:rPr lang="zh-CN" altLang="en-US" sz="1600">
                          <a:latin typeface="微软雅黑" charset="-122"/>
                          <a:ea typeface="微软雅黑" charset="-122"/>
                        </a:rPr>
                        <a:t>张三</a:t>
                      </a:r>
                      <a:endParaRPr lang="zh-CN" altLang="en-US" sz="1600">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1217930" rtl="0" eaLnBrk="1" latinLnBrk="0" hangingPunct="1">
                        <a:defRPr sz="2400" kern="1200">
                          <a:solidFill>
                            <a:schemeClr val="dk1"/>
                          </a:solidFill>
                          <a:latin typeface="等线" panose="02010600030101010101" charset="-122"/>
                        </a:defRPr>
                      </a:lvl1pPr>
                      <a:lvl2pPr marL="608965" algn="l" defTabSz="1217930" rtl="0" eaLnBrk="1" latinLnBrk="0" hangingPunct="1">
                        <a:defRPr sz="2400" kern="1200">
                          <a:solidFill>
                            <a:schemeClr val="dk1"/>
                          </a:solidFill>
                          <a:latin typeface="等线" panose="02010600030101010101" charset="-122"/>
                        </a:defRPr>
                      </a:lvl2pPr>
                      <a:lvl3pPr marL="1217930" algn="l" defTabSz="1217930" rtl="0" eaLnBrk="1" latinLnBrk="0" hangingPunct="1">
                        <a:defRPr sz="2400" kern="1200">
                          <a:solidFill>
                            <a:schemeClr val="dk1"/>
                          </a:solidFill>
                          <a:latin typeface="等线" panose="02010600030101010101" charset="-122"/>
                        </a:defRPr>
                      </a:lvl3pPr>
                      <a:lvl4pPr marL="1826260" algn="l" defTabSz="1217930" rtl="0" eaLnBrk="1" latinLnBrk="0" hangingPunct="1">
                        <a:defRPr sz="2400" kern="1200">
                          <a:solidFill>
                            <a:schemeClr val="dk1"/>
                          </a:solidFill>
                          <a:latin typeface="等线" panose="02010600030101010101" charset="-122"/>
                        </a:defRPr>
                      </a:lvl4pPr>
                      <a:lvl5pPr marL="2435225" algn="l" defTabSz="1217930" rtl="0" eaLnBrk="1" latinLnBrk="0" hangingPunct="1">
                        <a:defRPr sz="2400" kern="1200">
                          <a:solidFill>
                            <a:schemeClr val="dk1"/>
                          </a:solidFill>
                          <a:latin typeface="等线" panose="02010600030101010101" charset="-122"/>
                        </a:defRPr>
                      </a:lvl5pPr>
                      <a:lvl6pPr marL="3044190" algn="l" defTabSz="1217930" rtl="0" eaLnBrk="1" latinLnBrk="0" hangingPunct="1">
                        <a:defRPr sz="2400" kern="1200">
                          <a:solidFill>
                            <a:schemeClr val="dk1"/>
                          </a:solidFill>
                          <a:latin typeface="等线" panose="02010600030101010101" charset="-122"/>
                        </a:defRPr>
                      </a:lvl6pPr>
                      <a:lvl7pPr marL="3653155" algn="l" defTabSz="1217930" rtl="0" eaLnBrk="1" latinLnBrk="0" hangingPunct="1">
                        <a:defRPr sz="2400" kern="1200">
                          <a:solidFill>
                            <a:schemeClr val="dk1"/>
                          </a:solidFill>
                          <a:latin typeface="等线" panose="02010600030101010101" charset="-122"/>
                        </a:defRPr>
                      </a:lvl7pPr>
                      <a:lvl8pPr marL="4262120" algn="l" defTabSz="1217930" rtl="0" eaLnBrk="1" latinLnBrk="0" hangingPunct="1">
                        <a:defRPr sz="2400" kern="1200">
                          <a:solidFill>
                            <a:schemeClr val="dk1"/>
                          </a:solidFill>
                          <a:latin typeface="等线" panose="02010600030101010101" charset="-122"/>
                        </a:defRPr>
                      </a:lvl8pPr>
                      <a:lvl9pPr marL="4870450" algn="l" defTabSz="1217930" rtl="0" eaLnBrk="1" latinLnBrk="0" hangingPunct="1">
                        <a:defRPr sz="2400" kern="1200">
                          <a:solidFill>
                            <a:schemeClr val="dk1"/>
                          </a:solidFill>
                          <a:latin typeface="等线" panose="02010600030101010101" charset="-122"/>
                        </a:defRPr>
                      </a:lvl9pPr>
                    </a:lstStyle>
                    <a:p>
                      <a:pPr algn="ctr">
                        <a:buNone/>
                      </a:pPr>
                      <a:r>
                        <a:rPr lang="en-US" altLang="zh-CN" sz="1600">
                          <a:solidFill>
                            <a:schemeClr val="tx1"/>
                          </a:solidFill>
                          <a:latin typeface="微软雅黑" charset="-122"/>
                          <a:ea typeface="微软雅黑" charset="-122"/>
                        </a:rPr>
                        <a:t>182.5cm</a:t>
                      </a:r>
                      <a:r>
                        <a:rPr lang="zh-CN" altLang="en-US" sz="1600">
                          <a:solidFill>
                            <a:srgbClr val="C00000"/>
                          </a:solidFill>
                          <a:latin typeface="微软雅黑" charset="-122"/>
                          <a:ea typeface="微软雅黑" charset="-122"/>
                        </a:rPr>
                        <a:t>（</a:t>
                      </a:r>
                      <a:r>
                        <a:rPr lang="en-US" altLang="zh-CN" sz="1600">
                          <a:solidFill>
                            <a:srgbClr val="C00000"/>
                          </a:solidFill>
                          <a:latin typeface="微软雅黑" charset="-122"/>
                          <a:ea typeface="微软雅黑" charset="-122"/>
                        </a:rPr>
                        <a:t>+22.5</a:t>
                      </a:r>
                      <a:r>
                        <a:rPr lang="zh-CN" altLang="en-US" sz="1600">
                          <a:solidFill>
                            <a:srgbClr val="C00000"/>
                          </a:solidFill>
                          <a:latin typeface="微软雅黑" charset="-122"/>
                          <a:ea typeface="微软雅黑" charset="-122"/>
                        </a:rPr>
                        <a:t>）</a:t>
                      </a:r>
                      <a:endParaRPr lang="zh-CN" altLang="en-US" sz="1600">
                        <a:solidFill>
                          <a:srgbClr val="C00000"/>
                        </a:solidFill>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r>
              <a:tr h="352215">
                <a:tc>
                  <a:txBody>
                    <a:bodyPr/>
                    <a:lstStyle>
                      <a:lvl1pPr marL="0" algn="l" defTabSz="1217930" rtl="0" eaLnBrk="1" latinLnBrk="0" hangingPunct="1">
                        <a:defRPr sz="2400" kern="1200">
                          <a:solidFill>
                            <a:schemeClr val="dk1"/>
                          </a:solidFill>
                          <a:latin typeface="等线" panose="02010600030101010101" charset="-122"/>
                        </a:defRPr>
                      </a:lvl1pPr>
                      <a:lvl2pPr marL="608965" algn="l" defTabSz="1217930" rtl="0" eaLnBrk="1" latinLnBrk="0" hangingPunct="1">
                        <a:defRPr sz="2400" kern="1200">
                          <a:solidFill>
                            <a:schemeClr val="dk1"/>
                          </a:solidFill>
                          <a:latin typeface="等线" panose="02010600030101010101" charset="-122"/>
                        </a:defRPr>
                      </a:lvl2pPr>
                      <a:lvl3pPr marL="1217930" algn="l" defTabSz="1217930" rtl="0" eaLnBrk="1" latinLnBrk="0" hangingPunct="1">
                        <a:defRPr sz="2400" kern="1200">
                          <a:solidFill>
                            <a:schemeClr val="dk1"/>
                          </a:solidFill>
                          <a:latin typeface="等线" panose="02010600030101010101" charset="-122"/>
                        </a:defRPr>
                      </a:lvl3pPr>
                      <a:lvl4pPr marL="1826260" algn="l" defTabSz="1217930" rtl="0" eaLnBrk="1" latinLnBrk="0" hangingPunct="1">
                        <a:defRPr sz="2400" kern="1200">
                          <a:solidFill>
                            <a:schemeClr val="dk1"/>
                          </a:solidFill>
                          <a:latin typeface="等线" panose="02010600030101010101" charset="-122"/>
                        </a:defRPr>
                      </a:lvl4pPr>
                      <a:lvl5pPr marL="2435225" algn="l" defTabSz="1217930" rtl="0" eaLnBrk="1" latinLnBrk="0" hangingPunct="1">
                        <a:defRPr sz="2400" kern="1200">
                          <a:solidFill>
                            <a:schemeClr val="dk1"/>
                          </a:solidFill>
                          <a:latin typeface="等线" panose="02010600030101010101" charset="-122"/>
                        </a:defRPr>
                      </a:lvl5pPr>
                      <a:lvl6pPr marL="3044190" algn="l" defTabSz="1217930" rtl="0" eaLnBrk="1" latinLnBrk="0" hangingPunct="1">
                        <a:defRPr sz="2400" kern="1200">
                          <a:solidFill>
                            <a:schemeClr val="dk1"/>
                          </a:solidFill>
                          <a:latin typeface="等线" panose="02010600030101010101" charset="-122"/>
                        </a:defRPr>
                      </a:lvl6pPr>
                      <a:lvl7pPr marL="3653155" algn="l" defTabSz="1217930" rtl="0" eaLnBrk="1" latinLnBrk="0" hangingPunct="1">
                        <a:defRPr sz="2400" kern="1200">
                          <a:solidFill>
                            <a:schemeClr val="dk1"/>
                          </a:solidFill>
                          <a:latin typeface="等线" panose="02010600030101010101" charset="-122"/>
                        </a:defRPr>
                      </a:lvl7pPr>
                      <a:lvl8pPr marL="4262120" algn="l" defTabSz="1217930" rtl="0" eaLnBrk="1" latinLnBrk="0" hangingPunct="1">
                        <a:defRPr sz="2400" kern="1200">
                          <a:solidFill>
                            <a:schemeClr val="dk1"/>
                          </a:solidFill>
                          <a:latin typeface="等线" panose="02010600030101010101" charset="-122"/>
                        </a:defRPr>
                      </a:lvl8pPr>
                      <a:lvl9pPr marL="4870450" algn="l" defTabSz="1217930" rtl="0" eaLnBrk="1" latinLnBrk="0" hangingPunct="1">
                        <a:defRPr sz="2400" kern="1200">
                          <a:solidFill>
                            <a:schemeClr val="dk1"/>
                          </a:solidFill>
                          <a:latin typeface="等线" panose="02010600030101010101" charset="-122"/>
                        </a:defRPr>
                      </a:lvl9pPr>
                    </a:lstStyle>
                    <a:p>
                      <a:pPr algn="ctr">
                        <a:buNone/>
                      </a:pPr>
                      <a:r>
                        <a:rPr lang="zh-CN" altLang="en-US" sz="1600">
                          <a:latin typeface="微软雅黑" charset="-122"/>
                          <a:ea typeface="微软雅黑" charset="-122"/>
                        </a:rPr>
                        <a:t>李四</a:t>
                      </a:r>
                      <a:endParaRPr lang="zh-CN" altLang="en-US" sz="1600">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1217930" rtl="0" eaLnBrk="1" latinLnBrk="0" hangingPunct="1">
                        <a:defRPr sz="2400" kern="1200">
                          <a:solidFill>
                            <a:schemeClr val="dk1"/>
                          </a:solidFill>
                          <a:latin typeface="等线" panose="02010600030101010101" charset="-122"/>
                        </a:defRPr>
                      </a:lvl1pPr>
                      <a:lvl2pPr marL="608965" algn="l" defTabSz="1217930" rtl="0" eaLnBrk="1" latinLnBrk="0" hangingPunct="1">
                        <a:defRPr sz="2400" kern="1200">
                          <a:solidFill>
                            <a:schemeClr val="dk1"/>
                          </a:solidFill>
                          <a:latin typeface="等线" panose="02010600030101010101" charset="-122"/>
                        </a:defRPr>
                      </a:lvl2pPr>
                      <a:lvl3pPr marL="1217930" algn="l" defTabSz="1217930" rtl="0" eaLnBrk="1" latinLnBrk="0" hangingPunct="1">
                        <a:defRPr sz="2400" kern="1200">
                          <a:solidFill>
                            <a:schemeClr val="dk1"/>
                          </a:solidFill>
                          <a:latin typeface="等线" panose="02010600030101010101" charset="-122"/>
                        </a:defRPr>
                      </a:lvl3pPr>
                      <a:lvl4pPr marL="1826260" algn="l" defTabSz="1217930" rtl="0" eaLnBrk="1" latinLnBrk="0" hangingPunct="1">
                        <a:defRPr sz="2400" kern="1200">
                          <a:solidFill>
                            <a:schemeClr val="dk1"/>
                          </a:solidFill>
                          <a:latin typeface="等线" panose="02010600030101010101" charset="-122"/>
                        </a:defRPr>
                      </a:lvl4pPr>
                      <a:lvl5pPr marL="2435225" algn="l" defTabSz="1217930" rtl="0" eaLnBrk="1" latinLnBrk="0" hangingPunct="1">
                        <a:defRPr sz="2400" kern="1200">
                          <a:solidFill>
                            <a:schemeClr val="dk1"/>
                          </a:solidFill>
                          <a:latin typeface="等线" panose="02010600030101010101" charset="-122"/>
                        </a:defRPr>
                      </a:lvl5pPr>
                      <a:lvl6pPr marL="3044190" algn="l" defTabSz="1217930" rtl="0" eaLnBrk="1" latinLnBrk="0" hangingPunct="1">
                        <a:defRPr sz="2400" kern="1200">
                          <a:solidFill>
                            <a:schemeClr val="dk1"/>
                          </a:solidFill>
                          <a:latin typeface="等线" panose="02010600030101010101" charset="-122"/>
                        </a:defRPr>
                      </a:lvl6pPr>
                      <a:lvl7pPr marL="3653155" algn="l" defTabSz="1217930" rtl="0" eaLnBrk="1" latinLnBrk="0" hangingPunct="1">
                        <a:defRPr sz="2400" kern="1200">
                          <a:solidFill>
                            <a:schemeClr val="dk1"/>
                          </a:solidFill>
                          <a:latin typeface="等线" panose="02010600030101010101" charset="-122"/>
                        </a:defRPr>
                      </a:lvl7pPr>
                      <a:lvl8pPr marL="4262120" algn="l" defTabSz="1217930" rtl="0" eaLnBrk="1" latinLnBrk="0" hangingPunct="1">
                        <a:defRPr sz="2400" kern="1200">
                          <a:solidFill>
                            <a:schemeClr val="dk1"/>
                          </a:solidFill>
                          <a:latin typeface="等线" panose="02010600030101010101" charset="-122"/>
                        </a:defRPr>
                      </a:lvl8pPr>
                      <a:lvl9pPr marL="4870450" algn="l" defTabSz="1217930" rtl="0" eaLnBrk="1" latinLnBrk="0" hangingPunct="1">
                        <a:defRPr sz="2400" kern="1200">
                          <a:solidFill>
                            <a:schemeClr val="dk1"/>
                          </a:solidFill>
                          <a:latin typeface="等线" panose="02010600030101010101" charset="-122"/>
                        </a:defRPr>
                      </a:lvl9pPr>
                    </a:lstStyle>
                    <a:p>
                      <a:pPr algn="ctr">
                        <a:buNone/>
                      </a:pPr>
                      <a:r>
                        <a:rPr lang="en-US" altLang="zh-CN" sz="1600">
                          <a:solidFill>
                            <a:schemeClr val="tx1"/>
                          </a:solidFill>
                          <a:latin typeface="微软雅黑" charset="-122"/>
                          <a:ea typeface="微软雅黑" charset="-122"/>
                        </a:rPr>
                        <a:t>165.7cm</a:t>
                      </a:r>
                      <a:r>
                        <a:rPr lang="zh-CN" altLang="en-US" sz="1600">
                          <a:solidFill>
                            <a:srgbClr val="C00000"/>
                          </a:solidFill>
                          <a:latin typeface="微软雅黑" charset="-122"/>
                          <a:ea typeface="微软雅黑" charset="-122"/>
                        </a:rPr>
                        <a:t>（</a:t>
                      </a:r>
                      <a:r>
                        <a:rPr lang="en-US" altLang="zh-CN" sz="1600">
                          <a:solidFill>
                            <a:srgbClr val="C00000"/>
                          </a:solidFill>
                          <a:latin typeface="微软雅黑" charset="-122"/>
                          <a:ea typeface="微软雅黑" charset="-122"/>
                        </a:rPr>
                        <a:t>-4.3</a:t>
                      </a:r>
                      <a:r>
                        <a:rPr lang="zh-CN" altLang="en-US" sz="1600">
                          <a:solidFill>
                            <a:srgbClr val="C00000"/>
                          </a:solidFill>
                          <a:latin typeface="微软雅黑" charset="-122"/>
                          <a:ea typeface="微软雅黑" charset="-122"/>
                        </a:rPr>
                        <a:t>）</a:t>
                      </a:r>
                      <a:endParaRPr lang="zh-CN" altLang="en-US" sz="1600">
                        <a:solidFill>
                          <a:srgbClr val="C00000"/>
                        </a:solidFill>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r>
              <a:tr h="352215">
                <a:tc>
                  <a:txBody>
                    <a:bodyPr/>
                    <a:lstStyle>
                      <a:lvl1pPr marL="0" algn="l" defTabSz="1217930" rtl="0" eaLnBrk="1" latinLnBrk="0" hangingPunct="1">
                        <a:defRPr sz="2400" kern="1200">
                          <a:solidFill>
                            <a:schemeClr val="dk1"/>
                          </a:solidFill>
                          <a:latin typeface="等线" panose="02010600030101010101" charset="-122"/>
                        </a:defRPr>
                      </a:lvl1pPr>
                      <a:lvl2pPr marL="608965" algn="l" defTabSz="1217930" rtl="0" eaLnBrk="1" latinLnBrk="0" hangingPunct="1">
                        <a:defRPr sz="2400" kern="1200">
                          <a:solidFill>
                            <a:schemeClr val="dk1"/>
                          </a:solidFill>
                          <a:latin typeface="等线" panose="02010600030101010101" charset="-122"/>
                        </a:defRPr>
                      </a:lvl2pPr>
                      <a:lvl3pPr marL="1217930" algn="l" defTabSz="1217930" rtl="0" eaLnBrk="1" latinLnBrk="0" hangingPunct="1">
                        <a:defRPr sz="2400" kern="1200">
                          <a:solidFill>
                            <a:schemeClr val="dk1"/>
                          </a:solidFill>
                          <a:latin typeface="等线" panose="02010600030101010101" charset="-122"/>
                        </a:defRPr>
                      </a:lvl3pPr>
                      <a:lvl4pPr marL="1826260" algn="l" defTabSz="1217930" rtl="0" eaLnBrk="1" latinLnBrk="0" hangingPunct="1">
                        <a:defRPr sz="2400" kern="1200">
                          <a:solidFill>
                            <a:schemeClr val="dk1"/>
                          </a:solidFill>
                          <a:latin typeface="等线" panose="02010600030101010101" charset="-122"/>
                        </a:defRPr>
                      </a:lvl4pPr>
                      <a:lvl5pPr marL="2435225" algn="l" defTabSz="1217930" rtl="0" eaLnBrk="1" latinLnBrk="0" hangingPunct="1">
                        <a:defRPr sz="2400" kern="1200">
                          <a:solidFill>
                            <a:schemeClr val="dk1"/>
                          </a:solidFill>
                          <a:latin typeface="等线" panose="02010600030101010101" charset="-122"/>
                        </a:defRPr>
                      </a:lvl5pPr>
                      <a:lvl6pPr marL="3044190" algn="l" defTabSz="1217930" rtl="0" eaLnBrk="1" latinLnBrk="0" hangingPunct="1">
                        <a:defRPr sz="2400" kern="1200">
                          <a:solidFill>
                            <a:schemeClr val="dk1"/>
                          </a:solidFill>
                          <a:latin typeface="等线" panose="02010600030101010101" charset="-122"/>
                        </a:defRPr>
                      </a:lvl6pPr>
                      <a:lvl7pPr marL="3653155" algn="l" defTabSz="1217930" rtl="0" eaLnBrk="1" latinLnBrk="0" hangingPunct="1">
                        <a:defRPr sz="2400" kern="1200">
                          <a:solidFill>
                            <a:schemeClr val="dk1"/>
                          </a:solidFill>
                          <a:latin typeface="等线" panose="02010600030101010101" charset="-122"/>
                        </a:defRPr>
                      </a:lvl7pPr>
                      <a:lvl8pPr marL="4262120" algn="l" defTabSz="1217930" rtl="0" eaLnBrk="1" latinLnBrk="0" hangingPunct="1">
                        <a:defRPr sz="2400" kern="1200">
                          <a:solidFill>
                            <a:schemeClr val="dk1"/>
                          </a:solidFill>
                          <a:latin typeface="等线" panose="02010600030101010101" charset="-122"/>
                        </a:defRPr>
                      </a:lvl8pPr>
                      <a:lvl9pPr marL="4870450" algn="l" defTabSz="1217930" rtl="0" eaLnBrk="1" latinLnBrk="0" hangingPunct="1">
                        <a:defRPr sz="2400" kern="1200">
                          <a:solidFill>
                            <a:schemeClr val="dk1"/>
                          </a:solidFill>
                          <a:latin typeface="等线" panose="02010600030101010101" charset="-122"/>
                        </a:defRPr>
                      </a:lvl9pPr>
                    </a:lstStyle>
                    <a:p>
                      <a:pPr algn="ctr">
                        <a:buNone/>
                      </a:pPr>
                      <a:r>
                        <a:rPr lang="zh-CN" altLang="en-US" sz="1600">
                          <a:latin typeface="微软雅黑" charset="-122"/>
                          <a:ea typeface="微软雅黑" charset="-122"/>
                        </a:rPr>
                        <a:t>王五</a:t>
                      </a:r>
                      <a:endParaRPr lang="zh-CN" altLang="en-US" sz="1600">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1217930" rtl="0" eaLnBrk="1" latinLnBrk="0" hangingPunct="1">
                        <a:defRPr sz="2400" kern="1200">
                          <a:solidFill>
                            <a:schemeClr val="dk1"/>
                          </a:solidFill>
                          <a:latin typeface="等线" panose="02010600030101010101" charset="-122"/>
                        </a:defRPr>
                      </a:lvl1pPr>
                      <a:lvl2pPr marL="608965" algn="l" defTabSz="1217930" rtl="0" eaLnBrk="1" latinLnBrk="0" hangingPunct="1">
                        <a:defRPr sz="2400" kern="1200">
                          <a:solidFill>
                            <a:schemeClr val="dk1"/>
                          </a:solidFill>
                          <a:latin typeface="等线" panose="02010600030101010101" charset="-122"/>
                        </a:defRPr>
                      </a:lvl2pPr>
                      <a:lvl3pPr marL="1217930" algn="l" defTabSz="1217930" rtl="0" eaLnBrk="1" latinLnBrk="0" hangingPunct="1">
                        <a:defRPr sz="2400" kern="1200">
                          <a:solidFill>
                            <a:schemeClr val="dk1"/>
                          </a:solidFill>
                          <a:latin typeface="等线" panose="02010600030101010101" charset="-122"/>
                        </a:defRPr>
                      </a:lvl3pPr>
                      <a:lvl4pPr marL="1826260" algn="l" defTabSz="1217930" rtl="0" eaLnBrk="1" latinLnBrk="0" hangingPunct="1">
                        <a:defRPr sz="2400" kern="1200">
                          <a:solidFill>
                            <a:schemeClr val="dk1"/>
                          </a:solidFill>
                          <a:latin typeface="等线" panose="02010600030101010101" charset="-122"/>
                        </a:defRPr>
                      </a:lvl4pPr>
                      <a:lvl5pPr marL="2435225" algn="l" defTabSz="1217930" rtl="0" eaLnBrk="1" latinLnBrk="0" hangingPunct="1">
                        <a:defRPr sz="2400" kern="1200">
                          <a:solidFill>
                            <a:schemeClr val="dk1"/>
                          </a:solidFill>
                          <a:latin typeface="等线" panose="02010600030101010101" charset="-122"/>
                        </a:defRPr>
                      </a:lvl5pPr>
                      <a:lvl6pPr marL="3044190" algn="l" defTabSz="1217930" rtl="0" eaLnBrk="1" latinLnBrk="0" hangingPunct="1">
                        <a:defRPr sz="2400" kern="1200">
                          <a:solidFill>
                            <a:schemeClr val="dk1"/>
                          </a:solidFill>
                          <a:latin typeface="等线" panose="02010600030101010101" charset="-122"/>
                        </a:defRPr>
                      </a:lvl6pPr>
                      <a:lvl7pPr marL="3653155" algn="l" defTabSz="1217930" rtl="0" eaLnBrk="1" latinLnBrk="0" hangingPunct="1">
                        <a:defRPr sz="2400" kern="1200">
                          <a:solidFill>
                            <a:schemeClr val="dk1"/>
                          </a:solidFill>
                          <a:latin typeface="等线" panose="02010600030101010101" charset="-122"/>
                        </a:defRPr>
                      </a:lvl7pPr>
                      <a:lvl8pPr marL="4262120" algn="l" defTabSz="1217930" rtl="0" eaLnBrk="1" latinLnBrk="0" hangingPunct="1">
                        <a:defRPr sz="2400" kern="1200">
                          <a:solidFill>
                            <a:schemeClr val="dk1"/>
                          </a:solidFill>
                          <a:latin typeface="等线" panose="02010600030101010101" charset="-122"/>
                        </a:defRPr>
                      </a:lvl8pPr>
                      <a:lvl9pPr marL="4870450" algn="l" defTabSz="1217930" rtl="0" eaLnBrk="1" latinLnBrk="0" hangingPunct="1">
                        <a:defRPr sz="2400" kern="1200">
                          <a:solidFill>
                            <a:schemeClr val="dk1"/>
                          </a:solidFill>
                          <a:latin typeface="等线" panose="02010600030101010101" charset="-122"/>
                        </a:defRPr>
                      </a:lvl9pPr>
                    </a:lstStyle>
                    <a:p>
                      <a:pPr algn="ctr">
                        <a:buNone/>
                      </a:pPr>
                      <a:r>
                        <a:rPr lang="en-US" altLang="zh-CN" sz="1600">
                          <a:solidFill>
                            <a:schemeClr val="tx1"/>
                          </a:solidFill>
                          <a:latin typeface="微软雅黑" charset="-122"/>
                          <a:ea typeface="微软雅黑" charset="-122"/>
                        </a:rPr>
                        <a:t>161.5cm</a:t>
                      </a:r>
                      <a:r>
                        <a:rPr lang="zh-CN" altLang="en-US" sz="1600">
                          <a:solidFill>
                            <a:srgbClr val="C00000"/>
                          </a:solidFill>
                          <a:latin typeface="微软雅黑" charset="-122"/>
                          <a:ea typeface="微软雅黑" charset="-122"/>
                        </a:rPr>
                        <a:t>（</a:t>
                      </a:r>
                      <a:r>
                        <a:rPr lang="en-US" altLang="zh-CN" sz="1600">
                          <a:solidFill>
                            <a:srgbClr val="C00000"/>
                          </a:solidFill>
                          <a:latin typeface="微软雅黑" charset="-122"/>
                          <a:ea typeface="微软雅黑" charset="-122"/>
                        </a:rPr>
                        <a:t>-18.5</a:t>
                      </a:r>
                      <a:r>
                        <a:rPr lang="zh-CN" altLang="en-US" sz="1600">
                          <a:solidFill>
                            <a:srgbClr val="C00000"/>
                          </a:solidFill>
                          <a:latin typeface="微软雅黑" charset="-122"/>
                          <a:ea typeface="微软雅黑" charset="-122"/>
                        </a:rPr>
                        <a:t>）</a:t>
                      </a:r>
                      <a:endParaRPr lang="zh-CN" altLang="en-US" sz="1600">
                        <a:solidFill>
                          <a:srgbClr val="C00000"/>
                        </a:solidFill>
                        <a:latin typeface="微软雅黑" charset="-122"/>
                        <a:ea typeface="微软雅黑" charset="-122"/>
                      </a:endParaRPr>
                    </a:p>
                  </a:txBody>
                  <a:tcPr marL="91374" marR="91374" marT="45686" marB="45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r>
            </a:tbl>
          </a:graphicData>
        </a:graphic>
      </p:graphicFrame>
      <p:sp>
        <p:nvSpPr>
          <p:cNvPr id="16" name="文本框 15"/>
          <p:cNvSpPr txBox="1"/>
          <p:nvPr/>
        </p:nvSpPr>
        <p:spPr>
          <a:xfrm>
            <a:off x="8471737" y="3445922"/>
            <a:ext cx="3011289" cy="995724"/>
          </a:xfrm>
          <a:prstGeom prst="rect">
            <a:avLst/>
          </a:prstGeom>
          <a:noFill/>
        </p:spPr>
        <p:txBody>
          <a:bodyPr wrap="square" lIns="0" tIns="0" rIns="0" bIns="0" rtlCol="0" anchor="t">
            <a:spAutoFit/>
          </a:bodyPr>
          <a:lstStyle/>
          <a:p>
            <a:pPr marL="381000" lvl="1" defTabSz="876300" fontAlgn="base">
              <a:lnSpc>
                <a:spcPct val="120000"/>
              </a:lnSpc>
              <a:spcBef>
                <a:spcPts val="400"/>
              </a:spcBef>
              <a:spcAft>
                <a:spcPct val="0"/>
              </a:spcAft>
              <a:buSzPct val="90000"/>
              <a:defRPr/>
            </a:pPr>
            <a:r>
              <a:rPr lang="zh-CN" altLang="en-US" b="1">
                <a:solidFill>
                  <a:prstClr val="black"/>
                </a:solidFill>
                <a:latin typeface="微软雅黑" charset="-122"/>
                <a:ea typeface="微软雅黑" charset="-122"/>
                <a:sym typeface="+mn-ea"/>
              </a:rPr>
              <a:t>安全性：</a:t>
            </a:r>
            <a:r>
              <a:rPr lang="zh-CN" altLang="en-US">
                <a:solidFill>
                  <a:srgbClr val="C00000"/>
                </a:solidFill>
                <a:latin typeface="微软雅黑" charset="-122"/>
                <a:ea typeface="微软雅黑" charset="-122"/>
                <a:sym typeface="+mn-ea"/>
              </a:rPr>
              <a:t>随机噪声</a:t>
            </a:r>
            <a:r>
              <a:rPr lang="zh-CN" altLang="en-US">
                <a:solidFill>
                  <a:prstClr val="black"/>
                </a:solidFill>
                <a:latin typeface="微软雅黑" charset="-122"/>
                <a:ea typeface="微软雅黑" charset="-122"/>
                <a:sym typeface="+mn-ea"/>
              </a:rPr>
              <a:t>对真实数据的扰动是差分隐私安全性的来源。</a:t>
            </a:r>
            <a:endParaRPr lang="zh-CN" altLang="en-US" sz="1600" b="1">
              <a:solidFill>
                <a:srgbClr val="70AD47"/>
              </a:solidFill>
              <a:latin typeface="微软雅黑" charset="-122"/>
              <a:ea typeface="微软雅黑" charset="-122"/>
              <a:sym typeface="+mn-ea"/>
            </a:endParaRPr>
          </a:p>
        </p:txBody>
      </p:sp>
      <p:sp>
        <p:nvSpPr>
          <p:cNvPr id="17" name="文本框 16"/>
          <p:cNvSpPr txBox="1"/>
          <p:nvPr/>
        </p:nvSpPr>
        <p:spPr>
          <a:xfrm>
            <a:off x="842111" y="3069043"/>
            <a:ext cx="2275125" cy="304070"/>
          </a:xfrm>
          <a:prstGeom prst="rect">
            <a:avLst/>
          </a:prstGeom>
          <a:noFill/>
        </p:spPr>
        <p:txBody>
          <a:bodyPr wrap="square" lIns="0" tIns="0" rIns="0" bIns="0" rtlCol="0" anchor="t">
            <a:spAutoFit/>
          </a:bodyPr>
          <a:lstStyle/>
          <a:p>
            <a:pPr marL="985520" lvl="1" indent="-285750" defTabSz="876300" fontAlgn="base">
              <a:lnSpc>
                <a:spcPct val="120000"/>
              </a:lnSpc>
              <a:spcBef>
                <a:spcPts val="400"/>
              </a:spcBef>
              <a:spcAft>
                <a:spcPct val="0"/>
              </a:spcAft>
              <a:buSzPct val="90000"/>
              <a:defRPr/>
            </a:pPr>
            <a:r>
              <a:rPr lang="zh-CN" altLang="en-US" b="1">
                <a:solidFill>
                  <a:srgbClr val="4472C4">
                    <a:lumMod val="75000"/>
                  </a:srgbClr>
                </a:solidFill>
                <a:latin typeface="微软雅黑" charset="-122"/>
                <a:ea typeface="微软雅黑" charset="-122"/>
                <a:cs typeface="微软雅黑" charset="-122"/>
                <a:sym typeface="+mn-ea"/>
              </a:rPr>
              <a:t>扰动前数据</a:t>
            </a:r>
            <a:endParaRPr lang="zh-CN" altLang="en-US" sz="1600" b="1">
              <a:solidFill>
                <a:srgbClr val="4472C4">
                  <a:lumMod val="75000"/>
                </a:srgbClr>
              </a:solidFill>
              <a:latin typeface="微软雅黑" charset="-122"/>
              <a:ea typeface="微软雅黑" charset="-122"/>
              <a:cs typeface="微软雅黑" charset="-122"/>
              <a:sym typeface="+mn-ea"/>
            </a:endParaRPr>
          </a:p>
        </p:txBody>
      </p:sp>
      <p:sp>
        <p:nvSpPr>
          <p:cNvPr id="18" name="文本框 17"/>
          <p:cNvSpPr txBox="1"/>
          <p:nvPr>
            <p:custDataLst>
              <p:tags r:id="rId3"/>
            </p:custDataLst>
          </p:nvPr>
        </p:nvSpPr>
        <p:spPr>
          <a:xfrm>
            <a:off x="5304403" y="3079488"/>
            <a:ext cx="2351915" cy="304070"/>
          </a:xfrm>
          <a:prstGeom prst="rect">
            <a:avLst/>
          </a:prstGeom>
          <a:noFill/>
        </p:spPr>
        <p:txBody>
          <a:bodyPr wrap="square" lIns="0" tIns="0" rIns="0" bIns="0" rtlCol="0" anchor="t">
            <a:spAutoFit/>
          </a:bodyPr>
          <a:lstStyle/>
          <a:p>
            <a:pPr marL="985520" lvl="1" indent="-285750" defTabSz="876300" fontAlgn="base">
              <a:lnSpc>
                <a:spcPct val="120000"/>
              </a:lnSpc>
              <a:spcBef>
                <a:spcPts val="400"/>
              </a:spcBef>
              <a:spcAft>
                <a:spcPct val="0"/>
              </a:spcAft>
              <a:buSzPct val="90000"/>
              <a:defRPr/>
            </a:pPr>
            <a:r>
              <a:rPr lang="zh-CN" altLang="en-US" b="1">
                <a:solidFill>
                  <a:srgbClr val="4472C4">
                    <a:lumMod val="75000"/>
                  </a:srgbClr>
                </a:solidFill>
                <a:latin typeface="微软雅黑" charset="-122"/>
                <a:ea typeface="微软雅黑" charset="-122"/>
                <a:cs typeface="微软雅黑" charset="-122"/>
                <a:sym typeface="+mn-ea"/>
              </a:rPr>
              <a:t>扰动后数据</a:t>
            </a:r>
            <a:endParaRPr lang="zh-CN" altLang="en-US" sz="1600" b="1">
              <a:solidFill>
                <a:srgbClr val="4472C4">
                  <a:lumMod val="75000"/>
                </a:srgbClr>
              </a:solidFill>
              <a:latin typeface="微软雅黑" charset="-122"/>
              <a:ea typeface="微软雅黑" charset="-122"/>
              <a:cs typeface="微软雅黑"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fld>
            <a:r>
              <a:rPr kumimoji="1" lang="zh-CN" altLang="en-US" dirty="0"/>
              <a:t> </a:t>
            </a:r>
            <a:r>
              <a:rPr kumimoji="1" lang="en-US" altLang="zh-CN" dirty="0"/>
              <a:t>/ 30</a:t>
            </a:r>
            <a:endParaRPr kumimoji="1" lang="zh-CN" altLang="en-US" dirty="0"/>
          </a:p>
        </p:txBody>
      </p:sp>
      <p:pic>
        <p:nvPicPr>
          <p:cNvPr id="4" name="Picture 2" descr="yellow bananas PNG image"/>
          <p:cNvPicPr>
            <a:picLocks noChangeAspect="1" noChangeArrowheads="1"/>
          </p:cNvPicPr>
          <p:nvPr/>
        </p:nvPicPr>
        <p:blipFill>
          <a:blip r:embed="rId1" cstate="screen"/>
          <a:srcRect/>
          <a:stretch>
            <a:fillRect/>
          </a:stretch>
        </p:blipFill>
        <p:spPr bwMode="auto">
          <a:xfrm>
            <a:off x="7086915" y="1608706"/>
            <a:ext cx="2213429" cy="195302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banana PNG image"/>
          <p:cNvSpPr>
            <a:spLocks noChangeAspect="1" noChangeArrowheads="1"/>
          </p:cNvSpPr>
          <p:nvPr/>
        </p:nvSpPr>
        <p:spPr bwMode="auto">
          <a:xfrm>
            <a:off x="5940287" y="325672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6" name="Picture 6" descr="banana PNG image"/>
          <p:cNvPicPr>
            <a:picLocks noChangeAspect="1" noChangeArrowheads="1"/>
          </p:cNvPicPr>
          <p:nvPr/>
        </p:nvPicPr>
        <p:blipFill>
          <a:blip r:embed="rId2" cstate="screen"/>
          <a:srcRect/>
          <a:stretch>
            <a:fillRect/>
          </a:stretch>
        </p:blipFill>
        <p:spPr bwMode="auto">
          <a:xfrm>
            <a:off x="2518546" y="1608705"/>
            <a:ext cx="2213429" cy="1800416"/>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260589" y="3782472"/>
            <a:ext cx="729343" cy="523220"/>
          </a:xfrm>
          <a:prstGeom prst="rect">
            <a:avLst/>
          </a:prstGeom>
          <a:noFill/>
        </p:spPr>
        <p:txBody>
          <a:bodyPr wrap="square" rtlCol="0">
            <a:spAutoFit/>
          </a:bodyPr>
          <a:lstStyle/>
          <a:p>
            <a:r>
              <a:rPr kumimoji="1" lang="en-US" altLang="zh-CN" sz="2800" b="1">
                <a:solidFill>
                  <a:srgbClr val="C00000"/>
                </a:solidFill>
              </a:rPr>
              <a:t>$2</a:t>
            </a:r>
            <a:endParaRPr kumimoji="1" lang="zh-CN" altLang="en-US" sz="2800" b="1">
              <a:solidFill>
                <a:srgbClr val="C00000"/>
              </a:solidFill>
            </a:endParaRPr>
          </a:p>
        </p:txBody>
      </p:sp>
      <p:sp>
        <p:nvSpPr>
          <p:cNvPr id="8" name="文本框 7"/>
          <p:cNvSpPr txBox="1"/>
          <p:nvPr/>
        </p:nvSpPr>
        <p:spPr>
          <a:xfrm>
            <a:off x="7828958" y="3782472"/>
            <a:ext cx="729343" cy="523220"/>
          </a:xfrm>
          <a:prstGeom prst="rect">
            <a:avLst/>
          </a:prstGeom>
          <a:noFill/>
        </p:spPr>
        <p:txBody>
          <a:bodyPr wrap="square" rtlCol="0">
            <a:spAutoFit/>
          </a:bodyPr>
          <a:lstStyle/>
          <a:p>
            <a:r>
              <a:rPr kumimoji="1" lang="en-US" altLang="zh-CN" sz="2800" b="1">
                <a:solidFill>
                  <a:srgbClr val="C00000"/>
                </a:solidFill>
              </a:rPr>
              <a:t>$7</a:t>
            </a:r>
            <a:r>
              <a:rPr kumimoji="1" lang="zh-CN" altLang="en-US" sz="2800" b="1">
                <a:solidFill>
                  <a:srgbClr val="C00000"/>
                </a:solidFill>
              </a:rPr>
              <a:t> </a:t>
            </a:r>
            <a:r>
              <a:rPr kumimoji="1" lang="en-US" altLang="zh-CN" sz="2800" b="1"/>
              <a:t>?</a:t>
            </a:r>
            <a:endParaRPr kumimoji="1" lang="zh-CN" altLang="en-US" sz="2800" b="1"/>
          </a:p>
        </p:txBody>
      </p:sp>
      <p:sp>
        <p:nvSpPr>
          <p:cNvPr id="9" name="文本框 8"/>
          <p:cNvSpPr txBox="1"/>
          <p:nvPr/>
        </p:nvSpPr>
        <p:spPr>
          <a:xfrm>
            <a:off x="7760925" y="3433031"/>
            <a:ext cx="1017812" cy="1200329"/>
          </a:xfrm>
          <a:prstGeom prst="rect">
            <a:avLst/>
          </a:prstGeom>
          <a:noFill/>
        </p:spPr>
        <p:txBody>
          <a:bodyPr wrap="square" rtlCol="0">
            <a:spAutoFit/>
          </a:bodyPr>
          <a:lstStyle/>
          <a:p>
            <a:r>
              <a:rPr kumimoji="1" lang="en-US" altLang="zh-CN" sz="7200"/>
              <a:t>X</a:t>
            </a:r>
            <a:endParaRPr kumimoji="1" lang="zh-CN" altLang="en-US" sz="7200"/>
          </a:p>
        </p:txBody>
      </p:sp>
      <p:sp>
        <p:nvSpPr>
          <p:cNvPr id="10" name="TextBox 3"/>
          <p:cNvSpPr txBox="1"/>
          <p:nvPr/>
        </p:nvSpPr>
        <p:spPr>
          <a:xfrm>
            <a:off x="-100939" y="305925"/>
            <a:ext cx="4832914" cy="477011"/>
          </a:xfrm>
          <a:prstGeom prst="rect">
            <a:avLst/>
          </a:prstGeom>
          <a:noFill/>
        </p:spPr>
        <p:txBody>
          <a:bodyPr wrap="square" lIns="45677" tIns="22839" rIns="45677" bIns="22839" rtlCol="0">
            <a:spAutoFit/>
          </a:bodyPr>
          <a:lstStyle/>
          <a:p>
            <a:pPr algn="ctr" defTabSz="914400" fontAlgn="base">
              <a:spcBef>
                <a:spcPct val="0"/>
              </a:spcBef>
              <a:spcAft>
                <a:spcPct val="0"/>
              </a:spcAft>
              <a:defRPr/>
            </a:pPr>
            <a:r>
              <a:rPr lang="zh-CN" altLang="en-US" sz="2800" b="1" dirty="0">
                <a:latin typeface="微软雅黑" charset="-122"/>
                <a:ea typeface="微软雅黑" charset="-122"/>
                <a:cs typeface="微软雅黑" charset="-122"/>
              </a:rPr>
              <a:t>预备知识：无套利</a:t>
            </a:r>
            <a:endParaRPr lang="zh-CN" altLang="en-US" sz="2800" b="1" dirty="0">
              <a:latin typeface="微软雅黑" charset="-122"/>
              <a:ea typeface="微软雅黑" charset="-122"/>
              <a:cs typeface="微软雅黑"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fld>
            <a:r>
              <a:rPr kumimoji="1" lang="zh-CN" altLang="en-US" dirty="0"/>
              <a:t> </a:t>
            </a:r>
            <a:r>
              <a:rPr kumimoji="1" lang="en-US" altLang="zh-CN" dirty="0"/>
              <a:t>/ 30</a:t>
            </a:r>
            <a:endParaRPr kumimoji="1" lang="zh-CN" altLang="en-US" dirty="0"/>
          </a:p>
        </p:txBody>
      </p:sp>
      <p:sp>
        <p:nvSpPr>
          <p:cNvPr id="4" name="AutoShape 4" descr="banana PNG imag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 name="Picture 2" descr="yellow bananas PNG image"/>
          <p:cNvPicPr>
            <a:picLocks noChangeAspect="1" noChangeArrowheads="1"/>
          </p:cNvPicPr>
          <p:nvPr/>
        </p:nvPicPr>
        <p:blipFill>
          <a:blip r:embed="rId1" cstate="screen"/>
          <a:srcRect/>
          <a:stretch>
            <a:fillRect/>
          </a:stretch>
        </p:blipFill>
        <p:spPr bwMode="auto">
          <a:xfrm>
            <a:off x="7086915" y="1608706"/>
            <a:ext cx="2213429" cy="195302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banana PNG image"/>
          <p:cNvSpPr>
            <a:spLocks noChangeAspect="1" noChangeArrowheads="1"/>
          </p:cNvSpPr>
          <p:nvPr/>
        </p:nvSpPr>
        <p:spPr bwMode="auto">
          <a:xfrm>
            <a:off x="5940287" y="325672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7" name="Picture 6" descr="banana PNG image"/>
          <p:cNvPicPr>
            <a:picLocks noChangeAspect="1" noChangeArrowheads="1"/>
          </p:cNvPicPr>
          <p:nvPr/>
        </p:nvPicPr>
        <p:blipFill>
          <a:blip r:embed="rId2" cstate="screen"/>
          <a:srcRect/>
          <a:stretch>
            <a:fillRect/>
          </a:stretch>
        </p:blipFill>
        <p:spPr bwMode="auto">
          <a:xfrm>
            <a:off x="2518546" y="1608705"/>
            <a:ext cx="2213429" cy="1800416"/>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3260589" y="3782472"/>
            <a:ext cx="729343" cy="523220"/>
          </a:xfrm>
          <a:prstGeom prst="rect">
            <a:avLst/>
          </a:prstGeom>
          <a:noFill/>
        </p:spPr>
        <p:txBody>
          <a:bodyPr wrap="square" rtlCol="0">
            <a:spAutoFit/>
          </a:bodyPr>
          <a:lstStyle/>
          <a:p>
            <a:r>
              <a:rPr kumimoji="1" lang="en-US" altLang="zh-CN" sz="2800" b="1">
                <a:solidFill>
                  <a:srgbClr val="C00000"/>
                </a:solidFill>
              </a:rPr>
              <a:t>$2</a:t>
            </a:r>
            <a:endParaRPr kumimoji="1" lang="zh-CN" altLang="en-US" sz="2800" b="1">
              <a:solidFill>
                <a:srgbClr val="C00000"/>
              </a:solidFill>
            </a:endParaRPr>
          </a:p>
        </p:txBody>
      </p:sp>
      <mc:AlternateContent xmlns:mc="http://schemas.openxmlformats.org/markup-compatibility/2006">
        <mc:Choice xmlns:a14="http://schemas.microsoft.com/office/drawing/2010/main" Requires="a14">
          <p:sp>
            <p:nvSpPr>
              <p:cNvPr id="9" name="文本框 8"/>
              <p:cNvSpPr txBox="1"/>
              <p:nvPr/>
            </p:nvSpPr>
            <p:spPr>
              <a:xfrm>
                <a:off x="7828958" y="3782472"/>
                <a:ext cx="1106320" cy="523220"/>
              </a:xfrm>
              <a:prstGeom prst="rect">
                <a:avLst/>
              </a:prstGeom>
              <a:noFill/>
            </p:spPr>
            <p:txBody>
              <a:bodyPr wrap="square" rtlCol="0">
                <a:spAutoFit/>
              </a:bodyPr>
              <a:lstStyle/>
              <a:p>
                <a14:m>
                  <m:oMath xmlns:m="http://schemas.openxmlformats.org/officeDocument/2006/math">
                    <m:r>
                      <a:rPr kumimoji="1" lang="en-US" altLang="zh-CN" sz="2800" b="1" i="1" smtClean="0">
                        <a:solidFill>
                          <a:srgbClr val="C00000"/>
                        </a:solidFill>
                        <a:latin typeface="Cambria Math" panose="02040503050406030204" pitchFamily="18" charset="0"/>
                      </a:rPr>
                      <m:t>≤</m:t>
                    </m:r>
                    <m:r>
                      <a:rPr kumimoji="1" lang="zh-CN" altLang="en-US" sz="2800" b="1" i="1" smtClean="0">
                        <a:solidFill>
                          <a:srgbClr val="C00000"/>
                        </a:solidFill>
                        <a:latin typeface="Cambria Math" panose="02040503050406030204" pitchFamily="18" charset="0"/>
                      </a:rPr>
                      <m:t> </m:t>
                    </m:r>
                  </m:oMath>
                </a14:m>
                <a:r>
                  <a:rPr kumimoji="1" lang="en-US" altLang="zh-CN" sz="2800" b="1">
                    <a:solidFill>
                      <a:srgbClr val="C00000"/>
                    </a:solidFill>
                  </a:rPr>
                  <a:t>$6</a:t>
                </a:r>
                <a:endParaRPr kumimoji="1" lang="zh-CN" altLang="en-US" sz="2800" b="1"/>
              </a:p>
            </p:txBody>
          </p:sp>
        </mc:Choice>
        <mc:Fallback>
          <p:sp>
            <p:nvSpPr>
              <p:cNvPr id="9" name="文本框 8"/>
              <p:cNvSpPr txBox="1">
                <a:spLocks noRot="1" noChangeAspect="1" noMove="1" noResize="1" noEditPoints="1" noAdjustHandles="1" noChangeArrowheads="1" noChangeShapeType="1" noTextEdit="1"/>
              </p:cNvSpPr>
              <p:nvPr/>
            </p:nvSpPr>
            <p:spPr>
              <a:xfrm>
                <a:off x="7828958" y="3782472"/>
                <a:ext cx="1106320" cy="523220"/>
              </a:xfrm>
              <a:prstGeom prst="rect">
                <a:avLst/>
              </a:prstGeom>
              <a:blipFill rotWithShape="1">
                <a:blip r:embed="rId3"/>
                <a:stretch>
                  <a:fillRect l="-4" t="-79" r="17" b="-417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1577090" y="4430685"/>
                <a:ext cx="8094847" cy="646331"/>
              </a:xfrm>
              <a:prstGeom prst="rect">
                <a:avLst/>
              </a:prstGeom>
              <a:noFill/>
            </p:spPr>
            <p:txBody>
              <a:bodyPr wrap="square" rtlCol="0">
                <a:spAutoFit/>
              </a:bodyPr>
              <a:lstStyle/>
              <a:p>
                <a:pPr algn="dist"/>
                <a:r>
                  <a:rPr kumimoji="1" lang="zh-CN" altLang="en-US" b="1" dirty="0">
                    <a:latin typeface="微软雅黑" panose="020B0503020204020204" pitchFamily="34" charset="-122"/>
                    <a:ea typeface="微软雅黑" panose="020B0503020204020204" pitchFamily="34" charset="-122"/>
                  </a:rPr>
                  <a:t>无套利属性</a:t>
                </a:r>
                <a:r>
                  <a:rPr kumimoji="1" lang="en-US" altLang="zh-CN" b="1" dirty="0">
                    <a:latin typeface="微软雅黑" panose="020B0503020204020204" pitchFamily="34" charset="-122"/>
                    <a:ea typeface="微软雅黑" panose="020B0503020204020204" pitchFamily="34" charset="-122"/>
                  </a:rPr>
                  <a:t>1.</a:t>
                </a:r>
                <a:r>
                  <a:rPr kumimoji="1" lang="zh-CN" altLang="en-US" b="1" dirty="0">
                    <a:latin typeface="微软雅黑" panose="020B0503020204020204" pitchFamily="34" charset="-122"/>
                    <a:ea typeface="微软雅黑" panose="020B0503020204020204" pitchFamily="34" charset="-122"/>
                  </a:rPr>
                  <a:t> </a:t>
                </a:r>
                <a:r>
                  <a:rPr kumimoji="1" lang="en-US" altLang="zh-CN" b="1" dirty="0">
                    <a:latin typeface="微软雅黑" panose="020B0503020204020204" pitchFamily="34" charset="-122"/>
                    <a:ea typeface="微软雅黑" panose="020B0503020204020204" pitchFamily="34" charset="-122"/>
                  </a:rPr>
                  <a:t>(</a:t>
                </a:r>
                <a:r>
                  <a:rPr kumimoji="1" lang="zh-CN" altLang="en-US" b="1" dirty="0">
                    <a:latin typeface="微软雅黑" panose="020B0503020204020204" pitchFamily="34" charset="-122"/>
                    <a:ea typeface="微软雅黑" panose="020B0503020204020204" pitchFamily="34" charset="-122"/>
                  </a:rPr>
                  <a:t>单调性</a:t>
                </a:r>
                <a:r>
                  <a:rPr kumimoji="1" lang="en-US" altLang="zh-CN" b="1" dirty="0">
                    <a:latin typeface="微软雅黑" panose="020B0503020204020204" pitchFamily="34" charset="-122"/>
                    <a:ea typeface="微软雅黑" panose="020B0503020204020204" pitchFamily="34" charset="-122"/>
                  </a:rPr>
                  <a:t>).</a:t>
                </a:r>
                <a:r>
                  <a:rPr kumimoji="1" lang="zh-CN" altLang="en-US" b="1" dirty="0">
                    <a:latin typeface="微软雅黑" panose="020B0503020204020204" pitchFamily="34" charset="-122"/>
                    <a:ea typeface="微软雅黑" panose="020B0503020204020204" pitchFamily="34" charset="-122"/>
                  </a:rPr>
                  <a:t> </a:t>
                </a:r>
                <a:r>
                  <a:rPr kumimoji="1" lang="zh-CN" altLang="en-US" dirty="0">
                    <a:latin typeface="微软雅黑" panose="020B0503020204020204" pitchFamily="34" charset="-122"/>
                    <a:ea typeface="微软雅黑" panose="020B0503020204020204" pitchFamily="34" charset="-122"/>
                  </a:rPr>
                  <a:t>给定一个函数 </a:t>
                </a:r>
                <a14:m>
                  <m:oMath xmlns:m="http://schemas.openxmlformats.org/officeDocument/2006/math">
                    <m:r>
                      <a:rPr kumimoji="1" lang="en-US" altLang="zh-CN" b="0" i="1" smtClean="0">
                        <a:latin typeface="Cambria Math" panose="02040503050406030204" pitchFamily="18" charset="0"/>
                      </a:rPr>
                      <m:t>𝑓</m:t>
                    </m:r>
                  </m:oMath>
                </a14:m>
                <a:r>
                  <a:rPr kumimoji="1" lang="zh-CN" altLang="en-US" dirty="0">
                    <a:latin typeface="微软雅黑" panose="020B0503020204020204" pitchFamily="34" charset="-122"/>
                    <a:ea typeface="微软雅黑" panose="020B0503020204020204" pitchFamily="34" charset="-122"/>
                  </a:rPr>
                  <a:t>，定义域为</a:t>
                </a:r>
                <a14:m>
                  <m:oMath xmlns:m="http://schemas.openxmlformats.org/officeDocument/2006/math">
                    <m:sSup>
                      <m:sSupPr>
                        <m:ctrlPr>
                          <a:rPr kumimoji="1" lang="en-US" altLang="zh-CN" b="0" i="1" smtClean="0">
                            <a:latin typeface="Cambria Math" panose="02040503050406030204" pitchFamily="18" charset="0"/>
                          </a:rPr>
                        </m:ctrlPr>
                      </m:sSupPr>
                      <m:e>
                        <m:d>
                          <m:dPr>
                            <m:ctrlPr>
                              <a:rPr kumimoji="1" lang="en-US" altLang="zh-CN" b="0" i="1" smtClean="0">
                                <a:latin typeface="Cambria Math" panose="02040503050406030204" pitchFamily="18" charset="0"/>
                              </a:rPr>
                            </m:ctrlPr>
                          </m:dPr>
                          <m:e>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𝑅</m:t>
                                </m:r>
                              </m:e>
                              <m:sup>
                                <m:r>
                                  <a:rPr kumimoji="1" lang="en-US" altLang="zh-CN" b="0" i="1" smtClean="0">
                                    <a:latin typeface="Cambria Math" panose="02040503050406030204" pitchFamily="18" charset="0"/>
                                  </a:rPr>
                                  <m:t>+</m:t>
                                </m:r>
                              </m:sup>
                            </m:sSup>
                          </m:e>
                        </m:d>
                      </m:e>
                      <m:sup>
                        <m:r>
                          <a:rPr kumimoji="1" lang="en-US" altLang="zh-CN" b="0" i="1" smtClean="0">
                            <a:latin typeface="Cambria Math" panose="02040503050406030204" pitchFamily="18" charset="0"/>
                          </a:rPr>
                          <m:t>𝑛</m:t>
                        </m:r>
                      </m:sup>
                    </m:sSup>
                  </m:oMath>
                </a14:m>
                <a:r>
                  <a:rPr kumimoji="1" lang="zh-CN" altLang="en-US" dirty="0">
                    <a:latin typeface="微软雅黑" panose="020B0503020204020204" pitchFamily="34" charset="-122"/>
                    <a:ea typeface="微软雅黑" panose="020B0503020204020204" pitchFamily="34" charset="-122"/>
                  </a:rPr>
                  <a:t> ，值域为</a:t>
                </a:r>
                <a14:m>
                  <m:oMath xmlns:m="http://schemas.openxmlformats.org/officeDocument/2006/math">
                    <m:sSup>
                      <m:sSupPr>
                        <m:ctrlPr>
                          <a:rPr kumimoji="1" lang="en-US" altLang="zh-CN" b="0" i="1" dirty="0" smtClean="0">
                            <a:latin typeface="Cambria Math" panose="02040503050406030204" pitchFamily="18" charset="0"/>
                          </a:rPr>
                        </m:ctrlPr>
                      </m:sSupPr>
                      <m:e>
                        <m:r>
                          <m:rPr>
                            <m:sty m:val="p"/>
                          </m:rPr>
                          <a:rPr kumimoji="1" lang="en-US" altLang="zh-CN" i="1" dirty="0">
                            <a:latin typeface="Cambria Math" panose="02040503050406030204" pitchFamily="18" charset="0"/>
                          </a:rPr>
                          <m:t>R</m:t>
                        </m:r>
                      </m:e>
                      <m:sup>
                        <m:r>
                          <a:rPr kumimoji="1" lang="en-US" altLang="zh-CN" b="0" i="1" dirty="0" smtClean="0">
                            <a:latin typeface="Cambria Math" panose="02040503050406030204" pitchFamily="18" charset="0"/>
                          </a:rPr>
                          <m:t>+</m:t>
                        </m:r>
                      </m:sup>
                    </m:sSup>
                  </m:oMath>
                </a14:m>
                <a:r>
                  <a:rPr kumimoji="1" lang="zh-CN" altLang="en-US" dirty="0">
                    <a:latin typeface="微软雅黑" panose="020B0503020204020204" pitchFamily="34" charset="-122"/>
                    <a:ea typeface="微软雅黑" panose="020B0503020204020204" pitchFamily="34" charset="-122"/>
                  </a:rPr>
                  <a:t>。当且仅当任意两个定义域内向量</a:t>
                </a:r>
                <a14:m>
                  <m:oMath xmlns:m="http://schemas.openxmlformats.org/officeDocument/2006/math">
                    <m:r>
                      <a:rPr kumimoji="1" lang="zh-CN" altLang="en-US" b="0" i="0" dirty="0" smtClean="0">
                        <a:latin typeface="Cambria Math" panose="02040503050406030204" pitchFamily="18" charset="0"/>
                      </a:rPr>
                      <m:t> </m:t>
                    </m:r>
                    <m:r>
                      <m:rPr>
                        <m:sty m:val="p"/>
                      </m:rPr>
                      <a:rPr kumimoji="1" lang="en-US" altLang="zh-CN" i="1" dirty="0">
                        <a:latin typeface="Cambria Math" panose="02040503050406030204" pitchFamily="18" charset="0"/>
                      </a:rPr>
                      <m:t>x</m:t>
                    </m:r>
                    <m:r>
                      <a:rPr kumimoji="1" lang="en-US" altLang="zh-CN" b="0" i="1" dirty="0" smtClean="0">
                        <a:latin typeface="Cambria Math" panose="02040503050406030204" pitchFamily="18" charset="0"/>
                      </a:rPr>
                      <m:t>,</m:t>
                    </m:r>
                    <m:r>
                      <a:rPr kumimoji="1" lang="zh-CN" altLang="en-US" b="0" i="1" dirty="0" smtClean="0">
                        <a:latin typeface="Cambria Math" panose="02040503050406030204" pitchFamily="18" charset="0"/>
                      </a:rPr>
                      <m:t> </m:t>
                    </m:r>
                    <m:r>
                      <a:rPr kumimoji="1" lang="en-US" altLang="zh-CN" b="0" i="1" dirty="0" smtClean="0">
                        <a:latin typeface="Cambria Math" panose="02040503050406030204" pitchFamily="18" charset="0"/>
                      </a:rPr>
                      <m:t>𝑦</m:t>
                    </m:r>
                  </m:oMath>
                </a14:m>
                <a:r>
                  <a:rPr kumimoji="1" lang="zh-CN" altLang="en-US" dirty="0">
                    <a:latin typeface="微软雅黑" panose="020B0503020204020204" pitchFamily="34" charset="-122"/>
                    <a:ea typeface="微软雅黑" panose="020B0503020204020204" pitchFamily="34" charset="-122"/>
                  </a:rPr>
                  <a:t>，</a:t>
                </a:r>
                <a14:m>
                  <m:oMath xmlns:m="http://schemas.openxmlformats.org/officeDocument/2006/math">
                    <m:r>
                      <m:rPr>
                        <m:sty m:val="p"/>
                      </m:rPr>
                      <a:rPr kumimoji="1" lang="en-US" altLang="zh-CN" i="1" dirty="0">
                        <a:latin typeface="Cambria Math" panose="02040503050406030204" pitchFamily="18" charset="0"/>
                      </a:rPr>
                      <m:t>x</m:t>
                    </m:r>
                    <m:r>
                      <a:rPr kumimoji="1" lang="en-US" altLang="zh-CN" b="0" i="1" dirty="0" smtClean="0">
                        <a:latin typeface="Cambria Math" panose="02040503050406030204" pitchFamily="18" charset="0"/>
                      </a:rPr>
                      <m:t>≤</m:t>
                    </m:r>
                    <m:r>
                      <a:rPr kumimoji="1" lang="en-US" altLang="zh-CN" b="0" i="1" dirty="0" smtClean="0">
                        <a:latin typeface="Cambria Math" panose="02040503050406030204" pitchFamily="18" charset="0"/>
                      </a:rPr>
                      <m:t>𝑦</m:t>
                    </m:r>
                  </m:oMath>
                </a14:m>
                <a:r>
                  <a:rPr kumimoji="1" lang="zh-CN" altLang="en-US" dirty="0">
                    <a:latin typeface="微软雅黑" panose="020B0503020204020204" pitchFamily="34" charset="-122"/>
                    <a:ea typeface="微软雅黑" panose="020B0503020204020204" pitchFamily="34" charset="-122"/>
                  </a:rPr>
                  <a:t>，满足</a:t>
                </a:r>
                <a14:m>
                  <m:oMath xmlns:m="http://schemas.openxmlformats.org/officeDocument/2006/math">
                    <m:r>
                      <a:rPr kumimoji="1" lang="zh-CN" altLang="en-US" b="0" i="0" dirty="0" smtClean="0">
                        <a:latin typeface="Cambria Math" panose="02040503050406030204" pitchFamily="18" charset="0"/>
                      </a:rPr>
                      <m:t> </m:t>
                    </m:r>
                    <m:r>
                      <a:rPr kumimoji="1" lang="en-US" altLang="zh-CN" b="0" i="1" dirty="0" smtClean="0">
                        <a:latin typeface="Cambria Math" panose="02040503050406030204" pitchFamily="18" charset="0"/>
                      </a:rPr>
                      <m:t>𝑓</m:t>
                    </m:r>
                    <m:d>
                      <m:dPr>
                        <m:ctrlPr>
                          <a:rPr kumimoji="1" lang="en-US" altLang="zh-CN" b="0" i="1" dirty="0" smtClean="0">
                            <a:latin typeface="Cambria Math" panose="02040503050406030204" pitchFamily="18" charset="0"/>
                          </a:rPr>
                        </m:ctrlPr>
                      </m:dPr>
                      <m:e>
                        <m:r>
                          <a:rPr kumimoji="1" lang="en-US" altLang="zh-CN" b="0" i="1" dirty="0" smtClean="0">
                            <a:latin typeface="Cambria Math" panose="02040503050406030204" pitchFamily="18" charset="0"/>
                          </a:rPr>
                          <m:t>𝑥</m:t>
                        </m:r>
                      </m:e>
                    </m:d>
                    <m:r>
                      <a:rPr kumimoji="1" lang="en-US" altLang="zh-CN" b="0" i="1" dirty="0" smtClean="0">
                        <a:latin typeface="Cambria Math" panose="02040503050406030204" pitchFamily="18" charset="0"/>
                      </a:rPr>
                      <m:t>≤</m:t>
                    </m:r>
                    <m:r>
                      <a:rPr kumimoji="1" lang="en-US" altLang="zh-CN" b="0" i="1" dirty="0" smtClean="0">
                        <a:latin typeface="Cambria Math" panose="02040503050406030204" pitchFamily="18" charset="0"/>
                      </a:rPr>
                      <m:t>𝑓</m:t>
                    </m:r>
                    <m:r>
                      <a:rPr kumimoji="1" lang="en-US" altLang="zh-CN" b="0" i="1" dirty="0" smtClean="0">
                        <a:latin typeface="Cambria Math" panose="02040503050406030204" pitchFamily="18" charset="0"/>
                      </a:rPr>
                      <m:t>(</m:t>
                    </m:r>
                    <m:r>
                      <a:rPr kumimoji="1" lang="en-US" altLang="zh-CN" b="0" i="1" dirty="0" smtClean="0">
                        <a:latin typeface="Cambria Math" panose="02040503050406030204" pitchFamily="18" charset="0"/>
                      </a:rPr>
                      <m:t>𝑦</m:t>
                    </m:r>
                    <m:r>
                      <a:rPr kumimoji="1" lang="en-US" altLang="zh-CN" b="0" i="1" dirty="0" smtClean="0">
                        <a:latin typeface="Cambria Math" panose="02040503050406030204" pitchFamily="18" charset="0"/>
                      </a:rPr>
                      <m:t>)</m:t>
                    </m:r>
                  </m:oMath>
                </a14:m>
                <a:r>
                  <a:rPr kumimoji="1" lang="zh-CN" altLang="en-US" dirty="0">
                    <a:latin typeface="微软雅黑" panose="020B0503020204020204" pitchFamily="34" charset="-122"/>
                    <a:ea typeface="微软雅黑" panose="020B0503020204020204" pitchFamily="34" charset="-122"/>
                  </a:rPr>
                  <a:t>时，称函数 </a:t>
                </a:r>
                <a14:m>
                  <m:oMath xmlns:m="http://schemas.openxmlformats.org/officeDocument/2006/math">
                    <m:r>
                      <a:rPr kumimoji="1" lang="en-US" altLang="zh-CN" b="0" i="1" smtClean="0">
                        <a:latin typeface="Cambria Math" panose="02040503050406030204" pitchFamily="18" charset="0"/>
                      </a:rPr>
                      <m:t>𝑓</m:t>
                    </m:r>
                  </m:oMath>
                </a14:m>
                <a:r>
                  <a:rPr kumimoji="1" lang="zh-CN" altLang="en-US" dirty="0">
                    <a:latin typeface="微软雅黑" panose="020B0503020204020204" pitchFamily="34" charset="-122"/>
                    <a:ea typeface="微软雅黑" panose="020B0503020204020204" pitchFamily="34" charset="-122"/>
                  </a:rPr>
                  <a:t>单调。</a:t>
                </a:r>
                <a:endParaRPr kumimoji="1" lang="zh-CN" altLang="en-US" dirty="0">
                  <a:latin typeface="微软雅黑" panose="020B0503020204020204" pitchFamily="34" charset="-122"/>
                  <a:ea typeface="微软雅黑" panose="020B0503020204020204" pitchFamily="34" charset="-122"/>
                </a:endParaRPr>
              </a:p>
            </p:txBody>
          </p:sp>
        </mc:Choice>
        <mc:Fallback>
          <p:sp>
            <p:nvSpPr>
              <p:cNvPr id="11" name="文本框 10"/>
              <p:cNvSpPr txBox="1">
                <a:spLocks noRot="1" noChangeAspect="1" noMove="1" noResize="1" noEditPoints="1" noAdjustHandles="1" noChangeArrowheads="1" noChangeShapeType="1" noTextEdit="1"/>
              </p:cNvSpPr>
              <p:nvPr/>
            </p:nvSpPr>
            <p:spPr>
              <a:xfrm>
                <a:off x="1577090" y="4430685"/>
                <a:ext cx="8094847" cy="646331"/>
              </a:xfrm>
              <a:prstGeom prst="rect">
                <a:avLst/>
              </a:prstGeom>
              <a:blipFill rotWithShape="1">
                <a:blip r:embed="rId4"/>
                <a:stretch>
                  <a:fillRect l="-5" t="-45" r="3" b="-645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p:cNvSpPr txBox="1"/>
              <p:nvPr/>
            </p:nvSpPr>
            <p:spPr>
              <a:xfrm>
                <a:off x="1577089" y="5175038"/>
                <a:ext cx="8788493" cy="646331"/>
              </a:xfrm>
              <a:prstGeom prst="rect">
                <a:avLst/>
              </a:prstGeom>
              <a:noFill/>
            </p:spPr>
            <p:txBody>
              <a:bodyPr wrap="square" rtlCol="0">
                <a:spAutoFit/>
              </a:bodyPr>
              <a:lstStyle/>
              <a:p>
                <a:pPr algn="dist"/>
                <a:r>
                  <a:rPr kumimoji="1" lang="zh-CN" altLang="en-US" b="1" dirty="0">
                    <a:latin typeface="微软雅黑" panose="020B0503020204020204" pitchFamily="34" charset="-122"/>
                    <a:ea typeface="微软雅黑" panose="020B0503020204020204" pitchFamily="34" charset="-122"/>
                  </a:rPr>
                  <a:t>无套利属性</a:t>
                </a:r>
                <a:r>
                  <a:rPr kumimoji="1" lang="en-US" altLang="zh-CN" b="1" dirty="0">
                    <a:latin typeface="微软雅黑" panose="020B0503020204020204" pitchFamily="34" charset="-122"/>
                    <a:ea typeface="微软雅黑" panose="020B0503020204020204" pitchFamily="34" charset="-122"/>
                  </a:rPr>
                  <a:t>2.</a:t>
                </a:r>
                <a:r>
                  <a:rPr kumimoji="1" lang="zh-CN" altLang="en-US" b="1" dirty="0">
                    <a:latin typeface="微软雅黑" panose="020B0503020204020204" pitchFamily="34" charset="-122"/>
                    <a:ea typeface="微软雅黑" panose="020B0503020204020204" pitchFamily="34" charset="-122"/>
                  </a:rPr>
                  <a:t> </a:t>
                </a:r>
                <a:r>
                  <a:rPr kumimoji="1" lang="en-US" altLang="zh-CN" b="1" dirty="0">
                    <a:latin typeface="微软雅黑" panose="020B0503020204020204" pitchFamily="34" charset="-122"/>
                    <a:ea typeface="微软雅黑" panose="020B0503020204020204" pitchFamily="34" charset="-122"/>
                  </a:rPr>
                  <a:t>(</a:t>
                </a:r>
                <a:r>
                  <a:rPr kumimoji="1" lang="zh-CN" altLang="en-US" b="1" dirty="0">
                    <a:latin typeface="微软雅黑" panose="020B0503020204020204" pitchFamily="34" charset="-122"/>
                    <a:ea typeface="微软雅黑" panose="020B0503020204020204" pitchFamily="34" charset="-122"/>
                  </a:rPr>
                  <a:t>次可加性</a:t>
                </a:r>
                <a:r>
                  <a:rPr kumimoji="1" lang="en-US" altLang="zh-CN" b="1" dirty="0">
                    <a:latin typeface="微软雅黑" panose="020B0503020204020204" pitchFamily="34" charset="-122"/>
                    <a:ea typeface="微软雅黑" panose="020B0503020204020204" pitchFamily="34" charset="-122"/>
                  </a:rPr>
                  <a:t>).</a:t>
                </a:r>
                <a:r>
                  <a:rPr kumimoji="1" lang="zh-CN" altLang="en-US" b="1" dirty="0">
                    <a:latin typeface="微软雅黑" panose="020B0503020204020204" pitchFamily="34" charset="-122"/>
                    <a:ea typeface="微软雅黑" panose="020B0503020204020204" pitchFamily="34" charset="-122"/>
                  </a:rPr>
                  <a:t> </a:t>
                </a:r>
                <a:r>
                  <a:rPr kumimoji="1" lang="zh-CN" altLang="en-US" dirty="0">
                    <a:latin typeface="微软雅黑" panose="020B0503020204020204" pitchFamily="34" charset="-122"/>
                    <a:ea typeface="微软雅黑" panose="020B0503020204020204" pitchFamily="34" charset="-122"/>
                  </a:rPr>
                  <a:t>给定一个函数 </a:t>
                </a:r>
                <a14:m>
                  <m:oMath xmlns:m="http://schemas.openxmlformats.org/officeDocument/2006/math">
                    <m:r>
                      <a:rPr kumimoji="1" lang="en-US" altLang="zh-CN" b="0" i="1" smtClean="0">
                        <a:latin typeface="Cambria Math" panose="02040503050406030204" pitchFamily="18" charset="0"/>
                      </a:rPr>
                      <m:t>𝑓</m:t>
                    </m:r>
                  </m:oMath>
                </a14:m>
                <a:r>
                  <a:rPr kumimoji="1" lang="zh-CN" altLang="en-US" dirty="0">
                    <a:latin typeface="微软雅黑" panose="020B0503020204020204" pitchFamily="34" charset="-122"/>
                    <a:ea typeface="微软雅黑" panose="020B0503020204020204" pitchFamily="34" charset="-122"/>
                  </a:rPr>
                  <a:t>，定义域为</a:t>
                </a:r>
                <a14:m>
                  <m:oMath xmlns:m="http://schemas.openxmlformats.org/officeDocument/2006/math">
                    <m:sSup>
                      <m:sSupPr>
                        <m:ctrlPr>
                          <a:rPr kumimoji="1" lang="en-US" altLang="zh-CN" b="0" i="1" smtClean="0">
                            <a:latin typeface="Cambria Math" panose="02040503050406030204" pitchFamily="18" charset="0"/>
                          </a:rPr>
                        </m:ctrlPr>
                      </m:sSupPr>
                      <m:e>
                        <m:d>
                          <m:dPr>
                            <m:ctrlPr>
                              <a:rPr kumimoji="1" lang="en-US" altLang="zh-CN" b="0" i="1" smtClean="0">
                                <a:latin typeface="Cambria Math" panose="02040503050406030204" pitchFamily="18" charset="0"/>
                              </a:rPr>
                            </m:ctrlPr>
                          </m:dPr>
                          <m:e>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𝑅</m:t>
                                </m:r>
                              </m:e>
                              <m:sup>
                                <m:r>
                                  <a:rPr kumimoji="1" lang="en-US" altLang="zh-CN" b="0" i="1" smtClean="0">
                                    <a:latin typeface="Cambria Math" panose="02040503050406030204" pitchFamily="18" charset="0"/>
                                  </a:rPr>
                                  <m:t>+</m:t>
                                </m:r>
                              </m:sup>
                            </m:sSup>
                          </m:e>
                        </m:d>
                      </m:e>
                      <m:sup>
                        <m:r>
                          <a:rPr kumimoji="1" lang="en-US" altLang="zh-CN" b="0" i="1" smtClean="0">
                            <a:latin typeface="Cambria Math" panose="02040503050406030204" pitchFamily="18" charset="0"/>
                          </a:rPr>
                          <m:t>𝑛</m:t>
                        </m:r>
                      </m:sup>
                    </m:sSup>
                  </m:oMath>
                </a14:m>
                <a:r>
                  <a:rPr kumimoji="1" lang="zh-CN" altLang="en-US" dirty="0">
                    <a:latin typeface="微软雅黑" panose="020B0503020204020204" pitchFamily="34" charset="-122"/>
                    <a:ea typeface="微软雅黑" panose="020B0503020204020204" pitchFamily="34" charset="-122"/>
                  </a:rPr>
                  <a:t> ，值域为</a:t>
                </a:r>
                <a14:m>
                  <m:oMath xmlns:m="http://schemas.openxmlformats.org/officeDocument/2006/math">
                    <m:sSup>
                      <m:sSupPr>
                        <m:ctrlPr>
                          <a:rPr kumimoji="1" lang="en-US" altLang="zh-CN" b="0" i="1" dirty="0" smtClean="0">
                            <a:latin typeface="Cambria Math" panose="02040503050406030204" pitchFamily="18" charset="0"/>
                          </a:rPr>
                        </m:ctrlPr>
                      </m:sSupPr>
                      <m:e>
                        <m:r>
                          <m:rPr>
                            <m:sty m:val="p"/>
                          </m:rPr>
                          <a:rPr kumimoji="1" lang="en-US" altLang="zh-CN" i="1" dirty="0">
                            <a:latin typeface="Cambria Math" panose="02040503050406030204" pitchFamily="18" charset="0"/>
                          </a:rPr>
                          <m:t>R</m:t>
                        </m:r>
                      </m:e>
                      <m:sup>
                        <m:r>
                          <a:rPr kumimoji="1" lang="en-US" altLang="zh-CN" b="0" i="1" dirty="0" smtClean="0">
                            <a:latin typeface="Cambria Math" panose="02040503050406030204" pitchFamily="18" charset="0"/>
                          </a:rPr>
                          <m:t>+</m:t>
                        </m:r>
                      </m:sup>
                    </m:sSup>
                  </m:oMath>
                </a14:m>
                <a:r>
                  <a:rPr kumimoji="1" lang="zh-CN" altLang="en-US" dirty="0">
                    <a:latin typeface="微软雅黑" panose="020B0503020204020204" pitchFamily="34" charset="-122"/>
                    <a:ea typeface="微软雅黑" panose="020B0503020204020204" pitchFamily="34" charset="-122"/>
                  </a:rPr>
                  <a:t>。当且仅当任意两个定义域内向量</a:t>
                </a:r>
                <a14:m>
                  <m:oMath xmlns:m="http://schemas.openxmlformats.org/officeDocument/2006/math">
                    <m:r>
                      <a:rPr kumimoji="1" lang="zh-CN" altLang="en-US" b="0" i="0" dirty="0" smtClean="0">
                        <a:latin typeface="Cambria Math" panose="02040503050406030204" pitchFamily="18" charset="0"/>
                      </a:rPr>
                      <m:t> </m:t>
                    </m:r>
                    <m:r>
                      <m:rPr>
                        <m:sty m:val="p"/>
                      </m:rPr>
                      <a:rPr kumimoji="1" lang="en-US" altLang="zh-CN" i="1" dirty="0">
                        <a:latin typeface="Cambria Math" panose="02040503050406030204" pitchFamily="18" charset="0"/>
                      </a:rPr>
                      <m:t>x</m:t>
                    </m:r>
                    <m:r>
                      <a:rPr kumimoji="1" lang="en-US" altLang="zh-CN" b="0" i="1" dirty="0" smtClean="0">
                        <a:latin typeface="Cambria Math" panose="02040503050406030204" pitchFamily="18" charset="0"/>
                      </a:rPr>
                      <m:t>,</m:t>
                    </m:r>
                    <m:r>
                      <a:rPr kumimoji="1" lang="zh-CN" altLang="en-US" b="0" i="1" dirty="0" smtClean="0">
                        <a:latin typeface="Cambria Math" panose="02040503050406030204" pitchFamily="18" charset="0"/>
                      </a:rPr>
                      <m:t> </m:t>
                    </m:r>
                    <m:r>
                      <a:rPr kumimoji="1" lang="en-US" altLang="zh-CN" b="0" i="1" dirty="0" smtClean="0">
                        <a:latin typeface="Cambria Math" panose="02040503050406030204" pitchFamily="18" charset="0"/>
                      </a:rPr>
                      <m:t>𝑦</m:t>
                    </m:r>
                  </m:oMath>
                </a14:m>
                <a:r>
                  <a:rPr kumimoji="1" lang="zh-CN" altLang="en-US" dirty="0">
                    <a:latin typeface="微软雅黑" panose="020B0503020204020204" pitchFamily="34" charset="-122"/>
                    <a:ea typeface="微软雅黑" panose="020B0503020204020204" pitchFamily="34" charset="-122"/>
                  </a:rPr>
                  <a:t>，满足</a:t>
                </a:r>
                <a14:m>
                  <m:oMath xmlns:m="http://schemas.openxmlformats.org/officeDocument/2006/math">
                    <m:r>
                      <a:rPr kumimoji="1" lang="zh-CN" altLang="en-US" b="0" i="0" dirty="0" smtClean="0">
                        <a:latin typeface="Cambria Math" panose="02040503050406030204" pitchFamily="18" charset="0"/>
                      </a:rPr>
                      <m:t> </m:t>
                    </m:r>
                    <m:r>
                      <a:rPr kumimoji="1" lang="en-US" altLang="zh-CN" b="0" i="1" dirty="0" smtClean="0">
                        <a:latin typeface="Cambria Math" panose="02040503050406030204" pitchFamily="18" charset="0"/>
                      </a:rPr>
                      <m:t>𝑓</m:t>
                    </m:r>
                    <m:d>
                      <m:dPr>
                        <m:ctrlPr>
                          <a:rPr kumimoji="1" lang="en-US" altLang="zh-CN" b="0" i="1" dirty="0" smtClean="0">
                            <a:latin typeface="Cambria Math" panose="02040503050406030204" pitchFamily="18" charset="0"/>
                          </a:rPr>
                        </m:ctrlPr>
                      </m:dPr>
                      <m:e>
                        <m:r>
                          <a:rPr kumimoji="1" lang="en-US" altLang="zh-CN" b="0" i="1" dirty="0" smtClean="0">
                            <a:latin typeface="Cambria Math" panose="02040503050406030204" pitchFamily="18" charset="0"/>
                          </a:rPr>
                          <m:t>𝑥</m:t>
                        </m:r>
                        <m:r>
                          <a:rPr kumimoji="1" lang="en-US" altLang="zh-CN" b="0" i="1" dirty="0" smtClean="0">
                            <a:latin typeface="Cambria Math" panose="02040503050406030204" pitchFamily="18" charset="0"/>
                          </a:rPr>
                          <m:t>+ </m:t>
                        </m:r>
                        <m:r>
                          <m:rPr>
                            <m:sty m:val="p"/>
                          </m:rPr>
                          <a:rPr kumimoji="1" lang="en-US" altLang="zh-CN" i="1" dirty="0">
                            <a:latin typeface="Cambria Math" panose="02040503050406030204" pitchFamily="18" charset="0"/>
                          </a:rPr>
                          <m:t>y</m:t>
                        </m:r>
                      </m:e>
                    </m:d>
                    <m:r>
                      <a:rPr kumimoji="1" lang="en-US" altLang="zh-CN" b="0" i="1" dirty="0" smtClean="0">
                        <a:latin typeface="Cambria Math" panose="02040503050406030204" pitchFamily="18" charset="0"/>
                      </a:rPr>
                      <m:t>≤</m:t>
                    </m:r>
                    <m:r>
                      <a:rPr kumimoji="1" lang="en-US" altLang="zh-CN" i="1" dirty="0">
                        <a:latin typeface="Cambria Math" panose="02040503050406030204" pitchFamily="18" charset="0"/>
                      </a:rPr>
                      <m:t>𝑓</m:t>
                    </m:r>
                    <m:d>
                      <m:dPr>
                        <m:ctrlPr>
                          <a:rPr kumimoji="1" lang="en-US" altLang="zh-CN" i="1" dirty="0">
                            <a:latin typeface="Cambria Math" panose="02040503050406030204" pitchFamily="18" charset="0"/>
                          </a:rPr>
                        </m:ctrlPr>
                      </m:dPr>
                      <m:e>
                        <m:r>
                          <a:rPr kumimoji="1" lang="en-US" altLang="zh-CN" i="1" dirty="0">
                            <a:latin typeface="Cambria Math" panose="02040503050406030204" pitchFamily="18" charset="0"/>
                          </a:rPr>
                          <m:t>𝑥</m:t>
                        </m:r>
                      </m:e>
                    </m:d>
                    <m:r>
                      <a:rPr kumimoji="1" lang="en-US" altLang="zh-CN" b="0" i="1" dirty="0" smtClean="0">
                        <a:latin typeface="Cambria Math" panose="02040503050406030204" pitchFamily="18" charset="0"/>
                      </a:rPr>
                      <m:t>+</m:t>
                    </m:r>
                    <m:r>
                      <a:rPr kumimoji="1" lang="en-US" altLang="zh-CN" b="0" i="1" dirty="0" smtClean="0">
                        <a:latin typeface="Cambria Math" panose="02040503050406030204" pitchFamily="18" charset="0"/>
                      </a:rPr>
                      <m:t>𝑓</m:t>
                    </m:r>
                    <m:r>
                      <a:rPr kumimoji="1" lang="en-US" altLang="zh-CN" b="0" i="1" dirty="0" smtClean="0">
                        <a:latin typeface="Cambria Math" panose="02040503050406030204" pitchFamily="18" charset="0"/>
                      </a:rPr>
                      <m:t>(</m:t>
                    </m:r>
                    <m:r>
                      <a:rPr kumimoji="1" lang="en-US" altLang="zh-CN" b="0" i="1" dirty="0" smtClean="0">
                        <a:latin typeface="Cambria Math" panose="02040503050406030204" pitchFamily="18" charset="0"/>
                      </a:rPr>
                      <m:t>𝑦</m:t>
                    </m:r>
                    <m:r>
                      <a:rPr kumimoji="1" lang="en-US" altLang="zh-CN" b="0" i="1" dirty="0" smtClean="0">
                        <a:latin typeface="Cambria Math" panose="02040503050406030204" pitchFamily="18" charset="0"/>
                      </a:rPr>
                      <m:t>)</m:t>
                    </m:r>
                  </m:oMath>
                </a14:m>
                <a:r>
                  <a:rPr kumimoji="1" lang="zh-CN" altLang="en-US" dirty="0">
                    <a:latin typeface="微软雅黑" panose="020B0503020204020204" pitchFamily="34" charset="-122"/>
                    <a:ea typeface="微软雅黑" panose="020B0503020204020204" pitchFamily="34" charset="-122"/>
                  </a:rPr>
                  <a:t>时，称函数 </a:t>
                </a:r>
                <a14:m>
                  <m:oMath xmlns:m="http://schemas.openxmlformats.org/officeDocument/2006/math">
                    <m:r>
                      <a:rPr kumimoji="1" lang="en-US" altLang="zh-CN" b="0" i="1" smtClean="0">
                        <a:latin typeface="Cambria Math" panose="02040503050406030204" pitchFamily="18" charset="0"/>
                      </a:rPr>
                      <m:t>𝑓</m:t>
                    </m:r>
                    <m:r>
                      <a:rPr kumimoji="1" lang="zh-CN" altLang="en-US" b="0" i="1" smtClean="0">
                        <a:latin typeface="Cambria Math" panose="02040503050406030204" pitchFamily="18" charset="0"/>
                      </a:rPr>
                      <m:t> </m:t>
                    </m:r>
                  </m:oMath>
                </a14:m>
                <a:r>
                  <a:rPr kumimoji="1" lang="zh-CN" altLang="en-US" dirty="0">
                    <a:latin typeface="微软雅黑" panose="020B0503020204020204" pitchFamily="34" charset="-122"/>
                    <a:ea typeface="微软雅黑" panose="020B0503020204020204" pitchFamily="34" charset="-122"/>
                  </a:rPr>
                  <a:t>具有次可加性</a:t>
                </a:r>
                <a14:m>
                  <m:oMath xmlns:m="http://schemas.openxmlformats.org/officeDocument/2006/math">
                    <m:r>
                      <a:rPr kumimoji="1" lang="zh-CN" altLang="en-US" i="1">
                        <a:latin typeface="Cambria Math" panose="02040503050406030204" pitchFamily="18" charset="0"/>
                      </a:rPr>
                      <m:t>。</m:t>
                    </m:r>
                  </m:oMath>
                </a14:m>
                <a:endParaRPr kumimoji="1" lang="zh-CN" altLang="en-US" dirty="0">
                  <a:latin typeface="微软雅黑" panose="020B0503020204020204" pitchFamily="34" charset="-122"/>
                  <a:ea typeface="微软雅黑" panose="020B0503020204020204" pitchFamily="34" charset="-122"/>
                </a:endParaRPr>
              </a:p>
            </p:txBody>
          </p:sp>
        </mc:Choice>
        <mc:Fallback>
          <p:sp>
            <p:nvSpPr>
              <p:cNvPr id="12" name="文本框 11"/>
              <p:cNvSpPr txBox="1">
                <a:spLocks noRot="1" noChangeAspect="1" noMove="1" noResize="1" noEditPoints="1" noAdjustHandles="1" noChangeArrowheads="1" noChangeShapeType="1" noTextEdit="1"/>
              </p:cNvSpPr>
              <p:nvPr/>
            </p:nvSpPr>
            <p:spPr>
              <a:xfrm>
                <a:off x="1577089" y="5175038"/>
                <a:ext cx="8788493" cy="646331"/>
              </a:xfrm>
              <a:prstGeom prst="rect">
                <a:avLst/>
              </a:prstGeom>
              <a:blipFill rotWithShape="1">
                <a:blip r:embed="rId5"/>
                <a:stretch>
                  <a:fillRect l="-4" t="-65" r="5" b="-6434"/>
                </a:stretch>
              </a:blipFill>
            </p:spPr>
            <p:txBody>
              <a:bodyPr/>
              <a:lstStyle/>
              <a:p>
                <a:r>
                  <a:rPr lang="zh-CN" altLang="en-US">
                    <a:noFill/>
                  </a:rPr>
                  <a:t> </a:t>
                </a:r>
              </a:p>
            </p:txBody>
          </p:sp>
        </mc:Fallback>
      </mc:AlternateContent>
      <p:sp>
        <p:nvSpPr>
          <p:cNvPr id="3" name="TextBox 3"/>
          <p:cNvSpPr txBox="1"/>
          <p:nvPr/>
        </p:nvSpPr>
        <p:spPr>
          <a:xfrm>
            <a:off x="-100939" y="305925"/>
            <a:ext cx="4832914" cy="477011"/>
          </a:xfrm>
          <a:prstGeom prst="rect">
            <a:avLst/>
          </a:prstGeom>
          <a:noFill/>
        </p:spPr>
        <p:txBody>
          <a:bodyPr wrap="square" lIns="45677" tIns="22839" rIns="45677" bIns="22839" rtlCol="0">
            <a:spAutoFit/>
          </a:bodyPr>
          <a:lstStyle/>
          <a:p>
            <a:pPr algn="ctr" defTabSz="914400" fontAlgn="base">
              <a:spcBef>
                <a:spcPct val="0"/>
              </a:spcBef>
              <a:spcAft>
                <a:spcPct val="0"/>
              </a:spcAft>
              <a:defRPr/>
            </a:pPr>
            <a:r>
              <a:rPr lang="zh-CN" altLang="en-US" sz="2800" b="1" dirty="0">
                <a:latin typeface="微软雅黑" charset="-122"/>
                <a:ea typeface="微软雅黑" charset="-122"/>
                <a:cs typeface="微软雅黑" charset="-122"/>
              </a:rPr>
              <a:t>预备知识：无套利</a:t>
            </a:r>
            <a:endParaRPr lang="zh-CN" altLang="en-US" sz="2800" b="1" dirty="0">
              <a:latin typeface="微软雅黑" charset="-122"/>
              <a:ea typeface="微软雅黑" charset="-122"/>
              <a:cs typeface="微软雅黑"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900" y="385445"/>
            <a:ext cx="3502025" cy="44386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数据交易的基本框架</a:t>
            </a:r>
            <a:endParaRPr lang="zh-CN" altLang="en-US" sz="2800" b="1">
              <a:latin typeface="黑体" charset="0"/>
              <a:ea typeface="黑体"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
        <p:nvSpPr>
          <p:cNvPr id="5" name="文本框 4"/>
          <p:cNvSpPr txBox="1"/>
          <p:nvPr/>
        </p:nvSpPr>
        <p:spPr>
          <a:xfrm>
            <a:off x="716280" y="5082540"/>
            <a:ext cx="10767060" cy="1527810"/>
          </a:xfrm>
          <a:prstGeom prst="rect">
            <a:avLst/>
          </a:prstGeom>
          <a:noFill/>
        </p:spPr>
        <p:txBody>
          <a:bodyPr wrap="square" rtlCol="0" anchor="t">
            <a:noAutofit/>
          </a:bodyPr>
          <a:lstStyle/>
          <a:p>
            <a:r>
              <a:rPr lang="zh-CN" altLang="en-US" b="1">
                <a:solidFill>
                  <a:srgbClr val="C00000"/>
                </a:solidFill>
                <a:latin typeface="Times New Roman Regular" panose="02020603050405020304" charset="0"/>
                <a:ea typeface="华文宋体" panose="02010600040101010101" charset="-122"/>
                <a:cs typeface="Times New Roman Regular" panose="02020603050405020304" charset="0"/>
              </a:rPr>
              <a:t>数据服务方（</a:t>
            </a:r>
            <a:r>
              <a:rPr lang="en-US" altLang="zh-CN" b="1">
                <a:solidFill>
                  <a:srgbClr val="C00000"/>
                </a:solidFill>
                <a:latin typeface="Times New Roman Regular" panose="02020603050405020304" charset="0"/>
                <a:ea typeface="华文宋体" panose="02010600040101010101" charset="-122"/>
                <a:cs typeface="Times New Roman Regular" panose="02020603050405020304" charset="0"/>
              </a:rPr>
              <a:t>Data sever</a:t>
            </a:r>
            <a:r>
              <a:rPr lang="zh-CN" altLang="en-US" b="1">
                <a:solidFill>
                  <a:srgbClr val="C00000"/>
                </a:solidFill>
                <a:latin typeface="Times New Roman Regular" panose="02020603050405020304" charset="0"/>
                <a:ea typeface="华文宋体" panose="02010600040101010101" charset="-122"/>
                <a:cs typeface="Times New Roman Regular" panose="02020603050405020304" charset="0"/>
              </a:rPr>
              <a:t>）</a:t>
            </a:r>
            <a:r>
              <a:rPr lang="en-US" altLang="zh-CN" b="1">
                <a:solidFill>
                  <a:srgbClr val="C00000"/>
                </a:solidFill>
                <a:latin typeface="Times New Roman Regular" panose="02020603050405020304" charset="0"/>
                <a:ea typeface="华文宋体" panose="02010600040101010101" charset="-122"/>
                <a:cs typeface="Times New Roman Regular" panose="02020603050405020304" charset="0"/>
              </a:rPr>
              <a:t>/ </a:t>
            </a:r>
            <a:r>
              <a:rPr lang="zh-CN" altLang="en-US" b="1">
                <a:solidFill>
                  <a:srgbClr val="C00000"/>
                </a:solidFill>
                <a:latin typeface="Times New Roman Regular" panose="02020603050405020304" charset="0"/>
                <a:ea typeface="华文宋体" panose="02010600040101010101" charset="-122"/>
                <a:cs typeface="Times New Roman Regular" panose="02020603050405020304" charset="0"/>
              </a:rPr>
              <a:t>数据交易平台（</a:t>
            </a:r>
            <a:r>
              <a:rPr lang="en-US" altLang="zh-CN" b="1">
                <a:solidFill>
                  <a:srgbClr val="C00000"/>
                </a:solidFill>
                <a:latin typeface="Times New Roman Regular" panose="02020603050405020304" charset="0"/>
                <a:ea typeface="华文宋体" panose="02010600040101010101" charset="-122"/>
                <a:cs typeface="Times New Roman Regular" panose="02020603050405020304" charset="0"/>
              </a:rPr>
              <a:t>Data marketplace</a:t>
            </a:r>
            <a:r>
              <a:rPr lang="zh-CN" altLang="en-US" b="1">
                <a:solidFill>
                  <a:srgbClr val="C00000"/>
                </a:solidFill>
                <a:latin typeface="Times New Roman Regular" panose="02020603050405020304" charset="0"/>
                <a:ea typeface="华文宋体" panose="02010600040101010101" charset="-122"/>
                <a:cs typeface="Times New Roman Regular" panose="02020603050405020304" charset="0"/>
              </a:rPr>
              <a:t>）</a:t>
            </a:r>
            <a:r>
              <a:rPr lang="en-US" altLang="zh-CN" b="1">
                <a:solidFill>
                  <a:srgbClr val="C00000"/>
                </a:solidFill>
                <a:latin typeface="Times New Roman Regular" panose="02020603050405020304" charset="0"/>
                <a:ea typeface="华文宋体" panose="02010600040101010101" charset="-122"/>
                <a:cs typeface="Times New Roman Regular" panose="02020603050405020304" charset="0"/>
              </a:rPr>
              <a:t>/ </a:t>
            </a:r>
            <a:r>
              <a:rPr lang="zh-CN" altLang="en-US" b="1">
                <a:solidFill>
                  <a:srgbClr val="C00000"/>
                </a:solidFill>
                <a:latin typeface="Times New Roman Regular" panose="02020603050405020304" charset="0"/>
                <a:ea typeface="华文宋体" panose="02010600040101010101" charset="-122"/>
                <a:cs typeface="Times New Roman Regular" panose="02020603050405020304" charset="0"/>
                <a:sym typeface="+mn-ea"/>
              </a:rPr>
              <a:t>数据中介（</a:t>
            </a:r>
            <a:r>
              <a:rPr lang="en-US" altLang="zh-CN" b="1">
                <a:solidFill>
                  <a:srgbClr val="C00000"/>
                </a:solidFill>
                <a:latin typeface="Times New Roman Regular" panose="02020603050405020304" charset="0"/>
                <a:ea typeface="华文宋体" panose="02010600040101010101" charset="-122"/>
                <a:cs typeface="Times New Roman Regular" panose="02020603050405020304" charset="0"/>
                <a:sym typeface="+mn-ea"/>
              </a:rPr>
              <a:t>Data broker</a:t>
            </a:r>
            <a:r>
              <a:rPr lang="zh-CN" altLang="en-US" b="1">
                <a:solidFill>
                  <a:srgbClr val="C00000"/>
                </a:solidFill>
                <a:latin typeface="Times New Roman Regular" panose="02020603050405020304" charset="0"/>
                <a:ea typeface="华文宋体" panose="02010600040101010101" charset="-122"/>
                <a:cs typeface="Times New Roman Regular" panose="02020603050405020304" charset="0"/>
                <a:sym typeface="+mn-ea"/>
              </a:rPr>
              <a:t>）</a:t>
            </a:r>
            <a:endParaRPr lang="zh-CN" altLang="en-US" b="1">
              <a:latin typeface="Times New Roman Regular" panose="02020603050405020304" charset="0"/>
              <a:ea typeface="华文宋体" panose="02010600040101010101" charset="-122"/>
              <a:cs typeface="Times New Roman Regular" panose="02020603050405020304" charset="0"/>
            </a:endParaRPr>
          </a:p>
          <a:p>
            <a:pPr marL="800100" lvl="1" indent="-342900">
              <a:buFont typeface="Arial" panose="020B0604020202090204" pitchFamily="34" charset="0"/>
              <a:buChar char="•"/>
            </a:pPr>
            <a:r>
              <a:rPr lang="zh-CN" altLang="en-US" b="1">
                <a:latin typeface="Times New Roman Regular" panose="02020603050405020304" charset="0"/>
                <a:ea typeface="华文宋体" panose="02010600040101010101" charset="-122"/>
                <a:cs typeface="Times New Roman Regular" panose="02020603050405020304" charset="0"/>
              </a:rPr>
              <a:t>承担数据收集、管理、合规与安全等任务，保障数据交易正常运行</a:t>
            </a:r>
            <a:endParaRPr lang="zh-CN" altLang="en-US" b="1">
              <a:latin typeface="Times New Roman Regular" panose="02020603050405020304" charset="0"/>
              <a:ea typeface="华文宋体" panose="02010600040101010101" charset="-122"/>
              <a:cs typeface="Times New Roman Regular" panose="02020603050405020304" charset="0"/>
            </a:endParaRPr>
          </a:p>
          <a:p>
            <a:pPr marL="800100" lvl="1" indent="-342900">
              <a:buFont typeface="Arial" panose="020B0604020202090204" pitchFamily="34" charset="0"/>
              <a:buChar char="•"/>
            </a:pPr>
            <a:r>
              <a:rPr lang="zh-CN" altLang="en-US" b="1">
                <a:latin typeface="Times New Roman Regular" panose="02020603050405020304" charset="0"/>
                <a:ea typeface="华文宋体" panose="02010600040101010101" charset="-122"/>
                <a:cs typeface="Times New Roman Regular" panose="02020603050405020304" charset="0"/>
              </a:rPr>
              <a:t>将数据提供者的数据转化为产品（查询、机器学习模型），出售给数据使用方，获得收益，将收益按公平分配规则（之后会介绍）分配给数据提供方（可以提取部分收入作为处理费用与利润）</a:t>
            </a:r>
            <a:endParaRPr lang="zh-CN" altLang="en-US" b="1">
              <a:latin typeface="Times New Roman Regular" panose="02020603050405020304" charset="0"/>
              <a:ea typeface="华文宋体" panose="02010600040101010101" charset="-122"/>
              <a:cs typeface="Times New Roman Regular" panose="02020603050405020304" charset="0"/>
            </a:endParaRPr>
          </a:p>
          <a:p>
            <a:pPr marL="800100" lvl="1" indent="-342900">
              <a:buFont typeface="Arial" panose="020B0604020202090204" pitchFamily="34" charset="0"/>
              <a:buChar char="•"/>
            </a:pPr>
            <a:r>
              <a:rPr lang="zh-CN" altLang="en-US" b="1">
                <a:latin typeface="Times New Roman Regular" panose="02020603050405020304" charset="0"/>
                <a:ea typeface="华文宋体" panose="02010600040101010101" charset="-122"/>
                <a:cs typeface="Times New Roman Regular" panose="02020603050405020304" charset="0"/>
              </a:rPr>
              <a:t>现实中的数据交易通常有中介，但也存在无中介的买卖双方直接交易的简单场景</a:t>
            </a:r>
            <a:endParaRPr lang="zh-CN" altLang="en-US" b="1">
              <a:latin typeface="Times New Roman Regular" panose="02020603050405020304" charset="0"/>
              <a:ea typeface="华文宋体" panose="02010600040101010101" charset="-122"/>
              <a:cs typeface="Times New Roman Regular" panose="02020603050405020304" charset="0"/>
            </a:endParaRPr>
          </a:p>
        </p:txBody>
      </p:sp>
      <p:pic>
        <p:nvPicPr>
          <p:cNvPr id="3" name="图形 8224" descr="握手"/>
          <p:cNvPicPr>
            <a:picLocks noChangeAspect="1"/>
          </p:cNvPicPr>
          <p:nvPr>
            <p:custDataLst>
              <p:tags r:id="rId1"/>
            </p:custDataLst>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5363" y="3295669"/>
            <a:ext cx="914400" cy="914400"/>
          </a:xfrm>
          <a:prstGeom prst="rect">
            <a:avLst/>
          </a:prstGeom>
        </p:spPr>
      </p:pic>
      <p:pic>
        <p:nvPicPr>
          <p:cNvPr id="4" name="图形 8225" descr="用户"/>
          <p:cNvPicPr>
            <a:picLocks noChangeAspect="1"/>
          </p:cNvPicPr>
          <p:nvPr>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140" y="1989671"/>
            <a:ext cx="1503352" cy="1503352"/>
          </a:xfrm>
          <a:prstGeom prst="rect">
            <a:avLst/>
          </a:prstGeom>
        </p:spPr>
      </p:pic>
      <p:pic>
        <p:nvPicPr>
          <p:cNvPr id="9" name="图形 8226" descr="会议"/>
          <p:cNvPicPr>
            <a:picLocks noChangeAspect="1"/>
          </p:cNvPicPr>
          <p:nvPr>
            <p:custDataLst>
              <p:tags r:id="rId7"/>
            </p:custDataLst>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16377" y="2075859"/>
            <a:ext cx="1352372" cy="1352372"/>
          </a:xfrm>
          <a:prstGeom prst="rect">
            <a:avLst/>
          </a:prstGeom>
        </p:spPr>
      </p:pic>
      <p:pic>
        <p:nvPicPr>
          <p:cNvPr id="14" name="图形 8227" descr="文档"/>
          <p:cNvPicPr>
            <a:picLocks noChangeAspect="1"/>
          </p:cNvPicPr>
          <p:nvPr>
            <p:custDataLst>
              <p:tags r:id="rId10"/>
            </p:custDataLst>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09113" y="1430924"/>
            <a:ext cx="606041" cy="606041"/>
          </a:xfrm>
          <a:prstGeom prst="rect">
            <a:avLst/>
          </a:prstGeom>
        </p:spPr>
      </p:pic>
      <p:pic>
        <p:nvPicPr>
          <p:cNvPr id="15" name="图形 8228" descr="打开文件夹"/>
          <p:cNvPicPr>
            <a:picLocks noChangeAspect="1"/>
          </p:cNvPicPr>
          <p:nvPr>
            <p:custDataLst>
              <p:tags r:id="rId13"/>
            </p:custDataLst>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32485" y="3595832"/>
            <a:ext cx="606041" cy="606041"/>
          </a:xfrm>
          <a:prstGeom prst="rect">
            <a:avLst/>
          </a:prstGeom>
        </p:spPr>
      </p:pic>
      <p:pic>
        <p:nvPicPr>
          <p:cNvPr id="16" name="图形 8229" descr="目标受众"/>
          <p:cNvPicPr>
            <a:picLocks noChangeAspect="1"/>
          </p:cNvPicPr>
          <p:nvPr>
            <p:custDataLst>
              <p:tags r:id="rId16"/>
            </p:custDataLst>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919799" y="3640725"/>
            <a:ext cx="606041" cy="606041"/>
          </a:xfrm>
          <a:prstGeom prst="rect">
            <a:avLst/>
          </a:prstGeom>
        </p:spPr>
      </p:pic>
      <p:pic>
        <p:nvPicPr>
          <p:cNvPr id="17" name="图形 8230" descr="网络"/>
          <p:cNvPicPr>
            <a:picLocks noChangeAspect="1"/>
          </p:cNvPicPr>
          <p:nvPr>
            <p:custDataLst>
              <p:tags r:id="rId19"/>
            </p:custDataLst>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916935" y="2492538"/>
            <a:ext cx="606041" cy="606041"/>
          </a:xfrm>
          <a:prstGeom prst="rect">
            <a:avLst/>
          </a:prstGeom>
        </p:spPr>
      </p:pic>
      <p:pic>
        <p:nvPicPr>
          <p:cNvPr id="18" name="图形 8231" descr="程序员"/>
          <p:cNvPicPr>
            <a:picLocks noChangeAspect="1"/>
          </p:cNvPicPr>
          <p:nvPr>
            <p:custDataLst>
              <p:tags r:id="rId22"/>
            </p:custDataLst>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086260" y="2055547"/>
            <a:ext cx="1153844" cy="1153844"/>
          </a:xfrm>
          <a:prstGeom prst="rect">
            <a:avLst/>
          </a:prstGeom>
        </p:spPr>
      </p:pic>
      <p:pic>
        <p:nvPicPr>
          <p:cNvPr id="19" name="图形 8232" descr="服务器"/>
          <p:cNvPicPr>
            <a:picLocks noChangeAspect="1"/>
          </p:cNvPicPr>
          <p:nvPr>
            <p:custDataLst>
              <p:tags r:id="rId25"/>
            </p:custDataLst>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204096" y="1430925"/>
            <a:ext cx="606041" cy="606041"/>
          </a:xfrm>
          <a:prstGeom prst="rect">
            <a:avLst/>
          </a:prstGeom>
        </p:spPr>
      </p:pic>
      <p:pic>
        <p:nvPicPr>
          <p:cNvPr id="20" name="图形 8233" descr="上升趋势"/>
          <p:cNvPicPr>
            <a:picLocks noChangeAspect="1"/>
          </p:cNvPicPr>
          <p:nvPr>
            <p:custDataLst>
              <p:tags r:id="rId28"/>
            </p:custDataLst>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262450" y="2460891"/>
            <a:ext cx="606041" cy="606041"/>
          </a:xfrm>
          <a:prstGeom prst="rect">
            <a:avLst/>
          </a:prstGeom>
        </p:spPr>
      </p:pic>
      <p:pic>
        <p:nvPicPr>
          <p:cNvPr id="21" name="图形 8234" descr="饼图"/>
          <p:cNvPicPr>
            <a:picLocks noChangeAspect="1"/>
          </p:cNvPicPr>
          <p:nvPr>
            <p:custDataLst>
              <p:tags r:id="rId31"/>
            </p:custDataLst>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831596" y="2474120"/>
            <a:ext cx="606041" cy="606041"/>
          </a:xfrm>
          <a:prstGeom prst="rect">
            <a:avLst/>
          </a:prstGeom>
        </p:spPr>
      </p:pic>
      <p:pic>
        <p:nvPicPr>
          <p:cNvPr id="22" name="图形 8235" descr="数据库"/>
          <p:cNvPicPr>
            <a:picLocks noChangeAspect="1"/>
          </p:cNvPicPr>
          <p:nvPr>
            <p:custDataLst>
              <p:tags r:id="rId34"/>
            </p:custDataLst>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2897669" y="1419307"/>
            <a:ext cx="606041" cy="606041"/>
          </a:xfrm>
          <a:prstGeom prst="rect">
            <a:avLst/>
          </a:prstGeom>
        </p:spPr>
      </p:pic>
      <p:pic>
        <p:nvPicPr>
          <p:cNvPr id="23" name="图形 8236" descr="锁定"/>
          <p:cNvPicPr>
            <a:picLocks noChangeAspect="1"/>
          </p:cNvPicPr>
          <p:nvPr>
            <p:custDataLst>
              <p:tags r:id="rId37"/>
            </p:custDataLst>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7702716" y="1237885"/>
            <a:ext cx="383287" cy="383287"/>
          </a:xfrm>
          <a:prstGeom prst="rect">
            <a:avLst/>
          </a:prstGeom>
        </p:spPr>
      </p:pic>
      <p:pic>
        <p:nvPicPr>
          <p:cNvPr id="24" name="图形 8237" descr="文档"/>
          <p:cNvPicPr>
            <a:picLocks noChangeAspect="1"/>
          </p:cNvPicPr>
          <p:nvPr>
            <p:custDataLst>
              <p:tags r:id="rId40"/>
            </p:custDataLst>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59334" y="3581119"/>
            <a:ext cx="606041" cy="606041"/>
          </a:xfrm>
          <a:prstGeom prst="rect">
            <a:avLst/>
          </a:prstGeom>
        </p:spPr>
      </p:pic>
      <p:pic>
        <p:nvPicPr>
          <p:cNvPr id="25" name="图形 8238" descr="锁定"/>
          <p:cNvPicPr>
            <a:picLocks noChangeAspect="1"/>
          </p:cNvPicPr>
          <p:nvPr>
            <p:custDataLst>
              <p:tags r:id="rId41"/>
            </p:custDataLst>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7103149" y="1224569"/>
            <a:ext cx="383287" cy="383287"/>
          </a:xfrm>
          <a:prstGeom prst="rect">
            <a:avLst/>
          </a:prstGeom>
        </p:spPr>
      </p:pic>
      <p:sp>
        <p:nvSpPr>
          <p:cNvPr id="26" name="箭头: 五边形 45"/>
          <p:cNvSpPr/>
          <p:nvPr>
            <p:custDataLst>
              <p:tags r:id="rId42"/>
            </p:custDataLst>
          </p:nvPr>
        </p:nvSpPr>
        <p:spPr>
          <a:xfrm rot="16200000">
            <a:off x="4423171" y="1675827"/>
            <a:ext cx="2969617" cy="1819793"/>
          </a:xfrm>
          <a:prstGeom prst="homePlate">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Times New Roman Regular" panose="02020603050405020304" charset="0"/>
              <a:ea typeface="华文宋体" panose="02010600040101010101" charset="-122"/>
              <a:cs typeface="Times New Roman Regular" panose="02020603050405020304" charset="0"/>
            </a:endParaRPr>
          </a:p>
        </p:txBody>
      </p:sp>
      <p:pic>
        <p:nvPicPr>
          <p:cNvPr id="27" name="图形 8240" descr="云计算"/>
          <p:cNvPicPr>
            <a:picLocks noChangeAspect="1"/>
          </p:cNvPicPr>
          <p:nvPr>
            <p:custDataLst>
              <p:tags r:id="rId43"/>
            </p:custDataLst>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5522549" y="1385863"/>
            <a:ext cx="763770" cy="763770"/>
          </a:xfrm>
          <a:prstGeom prst="rect">
            <a:avLst/>
          </a:prstGeom>
        </p:spPr>
      </p:pic>
      <p:sp>
        <p:nvSpPr>
          <p:cNvPr id="28" name="任意多边形: 形状 49"/>
          <p:cNvSpPr/>
          <p:nvPr>
            <p:custDataLst>
              <p:tags r:id="rId46"/>
            </p:custDataLst>
          </p:nvPr>
        </p:nvSpPr>
        <p:spPr>
          <a:xfrm>
            <a:off x="6755765" y="3457575"/>
            <a:ext cx="3877945" cy="1351915"/>
          </a:xfrm>
          <a:custGeom>
            <a:avLst/>
            <a:gdLst>
              <a:gd name="connsiteX0" fmla="*/ 0 w 3671777"/>
              <a:gd name="connsiteY0" fmla="*/ 1793358 h 1793358"/>
              <a:gd name="connsiteX1" fmla="*/ 2643963 w 3671777"/>
              <a:gd name="connsiteY1" fmla="*/ 1431851 h 1793358"/>
              <a:gd name="connsiteX2" fmla="*/ 3671777 w 3671777"/>
              <a:gd name="connsiteY2" fmla="*/ 0 h 1793358"/>
            </a:gdLst>
            <a:ahLst/>
            <a:cxnLst>
              <a:cxn ang="0">
                <a:pos x="connsiteX0" y="connsiteY0"/>
              </a:cxn>
              <a:cxn ang="0">
                <a:pos x="connsiteX1" y="connsiteY1"/>
              </a:cxn>
              <a:cxn ang="0">
                <a:pos x="connsiteX2" y="connsiteY2"/>
              </a:cxn>
            </a:cxnLst>
            <a:rect l="l" t="t" r="r" b="b"/>
            <a:pathLst>
              <a:path w="3671777" h="1793358">
                <a:moveTo>
                  <a:pt x="0" y="1793358"/>
                </a:moveTo>
                <a:cubicBezTo>
                  <a:pt x="1016000" y="1762051"/>
                  <a:pt x="2032000" y="1730744"/>
                  <a:pt x="2643963" y="1431851"/>
                </a:cubicBezTo>
                <a:cubicBezTo>
                  <a:pt x="3255926" y="1132958"/>
                  <a:pt x="3463851" y="566479"/>
                  <a:pt x="3671777" y="0"/>
                </a:cubicBezTo>
              </a:path>
            </a:pathLst>
          </a:custGeom>
          <a:noFill/>
          <a:ln w="12700" cap="flat" cmpd="sng" algn="ctr">
            <a:solidFill>
              <a:srgbClr val="4472C4">
                <a:shade val="1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Times New Roman Regular" panose="02020603050405020304" charset="0"/>
              <a:ea typeface="华文宋体" panose="02010600040101010101" charset="-122"/>
              <a:cs typeface="Times New Roman Regular" panose="02020603050405020304" charset="0"/>
            </a:endParaRPr>
          </a:p>
        </p:txBody>
      </p:sp>
      <p:cxnSp>
        <p:nvCxnSpPr>
          <p:cNvPr id="29" name="直接箭头连接符 51"/>
          <p:cNvCxnSpPr/>
          <p:nvPr>
            <p:custDataLst>
              <p:tags r:id="rId47"/>
            </p:custDataLst>
          </p:nvPr>
        </p:nvCxnSpPr>
        <p:spPr>
          <a:xfrm>
            <a:off x="2653137" y="2023180"/>
            <a:ext cx="2169042" cy="13786"/>
          </a:xfrm>
          <a:prstGeom prst="straightConnector1">
            <a:avLst/>
          </a:prstGeom>
          <a:noFill/>
          <a:ln w="12700" cap="flat" cmpd="sng" algn="ctr">
            <a:solidFill>
              <a:sysClr val="windowText" lastClr="000000"/>
            </a:solidFill>
            <a:prstDash val="solid"/>
            <a:miter lim="800000"/>
            <a:tailEnd type="triangle"/>
          </a:ln>
          <a:effectLst/>
        </p:spPr>
      </p:cxnSp>
      <p:cxnSp>
        <p:nvCxnSpPr>
          <p:cNvPr id="30" name="直接箭头连接符 52"/>
          <p:cNvCxnSpPr/>
          <p:nvPr>
            <p:custDataLst>
              <p:tags r:id="rId48"/>
            </p:custDataLst>
          </p:nvPr>
        </p:nvCxnSpPr>
        <p:spPr>
          <a:xfrm>
            <a:off x="2653137" y="3056172"/>
            <a:ext cx="2169042" cy="0"/>
          </a:xfrm>
          <a:prstGeom prst="straightConnector1">
            <a:avLst/>
          </a:prstGeom>
          <a:noFill/>
          <a:ln w="12700" cap="flat" cmpd="sng" algn="ctr">
            <a:solidFill>
              <a:sysClr val="windowText" lastClr="000000"/>
            </a:solidFill>
            <a:prstDash val="solid"/>
            <a:miter lim="800000"/>
            <a:tailEnd type="triangle"/>
          </a:ln>
          <a:effectLst/>
        </p:spPr>
      </p:cxnSp>
      <p:cxnSp>
        <p:nvCxnSpPr>
          <p:cNvPr id="31" name="直接箭头连接符 53"/>
          <p:cNvCxnSpPr/>
          <p:nvPr>
            <p:custDataLst>
              <p:tags r:id="rId49"/>
            </p:custDataLst>
          </p:nvPr>
        </p:nvCxnSpPr>
        <p:spPr>
          <a:xfrm>
            <a:off x="2653137" y="4187160"/>
            <a:ext cx="2169042" cy="0"/>
          </a:xfrm>
          <a:prstGeom prst="straightConnector1">
            <a:avLst/>
          </a:prstGeom>
          <a:noFill/>
          <a:ln w="12700" cap="flat" cmpd="sng" algn="ctr">
            <a:solidFill>
              <a:sysClr val="windowText" lastClr="000000"/>
            </a:solidFill>
            <a:prstDash val="solid"/>
            <a:miter lim="800000"/>
            <a:tailEnd type="triangle"/>
          </a:ln>
          <a:effectLst/>
        </p:spPr>
      </p:cxnSp>
      <p:cxnSp>
        <p:nvCxnSpPr>
          <p:cNvPr id="32" name="直接箭头连接符 54"/>
          <p:cNvCxnSpPr/>
          <p:nvPr>
            <p:custDataLst>
              <p:tags r:id="rId50"/>
            </p:custDataLst>
          </p:nvPr>
        </p:nvCxnSpPr>
        <p:spPr>
          <a:xfrm>
            <a:off x="7119873" y="2036966"/>
            <a:ext cx="2274306" cy="0"/>
          </a:xfrm>
          <a:prstGeom prst="straightConnector1">
            <a:avLst/>
          </a:prstGeom>
          <a:noFill/>
          <a:ln w="12700" cap="flat" cmpd="sng" algn="ctr">
            <a:solidFill>
              <a:sysClr val="windowText" lastClr="000000"/>
            </a:solidFill>
            <a:prstDash val="solid"/>
            <a:miter lim="800000"/>
            <a:tailEnd type="triangle"/>
          </a:ln>
          <a:effectLst/>
        </p:spPr>
      </p:cxnSp>
      <p:cxnSp>
        <p:nvCxnSpPr>
          <p:cNvPr id="33" name="直接箭头连接符 55"/>
          <p:cNvCxnSpPr/>
          <p:nvPr>
            <p:custDataLst>
              <p:tags r:id="rId51"/>
            </p:custDataLst>
          </p:nvPr>
        </p:nvCxnSpPr>
        <p:spPr>
          <a:xfrm>
            <a:off x="7119873" y="3056172"/>
            <a:ext cx="2274306" cy="0"/>
          </a:xfrm>
          <a:prstGeom prst="straightConnector1">
            <a:avLst/>
          </a:prstGeom>
          <a:noFill/>
          <a:ln w="12700" cap="flat" cmpd="sng" algn="ctr">
            <a:solidFill>
              <a:sysClr val="windowText" lastClr="000000"/>
            </a:solidFill>
            <a:prstDash val="solid"/>
            <a:miter lim="800000"/>
            <a:tailEnd type="triangle"/>
          </a:ln>
          <a:effectLst/>
        </p:spPr>
      </p:cxnSp>
      <p:cxnSp>
        <p:nvCxnSpPr>
          <p:cNvPr id="34" name="直接箭头连接符 56"/>
          <p:cNvCxnSpPr/>
          <p:nvPr>
            <p:custDataLst>
              <p:tags r:id="rId52"/>
            </p:custDataLst>
          </p:nvPr>
        </p:nvCxnSpPr>
        <p:spPr>
          <a:xfrm>
            <a:off x="7119873" y="4187160"/>
            <a:ext cx="2274306" cy="0"/>
          </a:xfrm>
          <a:prstGeom prst="straightConnector1">
            <a:avLst/>
          </a:prstGeom>
          <a:noFill/>
          <a:ln w="12700" cap="flat" cmpd="sng" algn="ctr">
            <a:solidFill>
              <a:sysClr val="windowText" lastClr="000000"/>
            </a:solidFill>
            <a:prstDash val="solid"/>
            <a:miter lim="800000"/>
            <a:tailEnd type="triangle"/>
          </a:ln>
          <a:effectLst/>
        </p:spPr>
      </p:cxnSp>
      <p:sp>
        <p:nvSpPr>
          <p:cNvPr id="35" name="任意多边形: 形状 57"/>
          <p:cNvSpPr/>
          <p:nvPr>
            <p:custDataLst>
              <p:tags r:id="rId53"/>
            </p:custDataLst>
          </p:nvPr>
        </p:nvSpPr>
        <p:spPr>
          <a:xfrm flipH="1">
            <a:off x="1499870" y="3439160"/>
            <a:ext cx="3671570" cy="1351915"/>
          </a:xfrm>
          <a:custGeom>
            <a:avLst/>
            <a:gdLst>
              <a:gd name="connsiteX0" fmla="*/ 0 w 3671777"/>
              <a:gd name="connsiteY0" fmla="*/ 1793358 h 1793358"/>
              <a:gd name="connsiteX1" fmla="*/ 2643963 w 3671777"/>
              <a:gd name="connsiteY1" fmla="*/ 1431851 h 1793358"/>
              <a:gd name="connsiteX2" fmla="*/ 3671777 w 3671777"/>
              <a:gd name="connsiteY2" fmla="*/ 0 h 1793358"/>
            </a:gdLst>
            <a:ahLst/>
            <a:cxnLst>
              <a:cxn ang="0">
                <a:pos x="connsiteX0" y="connsiteY0"/>
              </a:cxn>
              <a:cxn ang="0">
                <a:pos x="connsiteX1" y="connsiteY1"/>
              </a:cxn>
              <a:cxn ang="0">
                <a:pos x="connsiteX2" y="connsiteY2"/>
              </a:cxn>
            </a:cxnLst>
            <a:rect l="l" t="t" r="r" b="b"/>
            <a:pathLst>
              <a:path w="3671777" h="1793358">
                <a:moveTo>
                  <a:pt x="0" y="1793358"/>
                </a:moveTo>
                <a:cubicBezTo>
                  <a:pt x="1016000" y="1762051"/>
                  <a:pt x="2032000" y="1730744"/>
                  <a:pt x="2643963" y="1431851"/>
                </a:cubicBezTo>
                <a:cubicBezTo>
                  <a:pt x="3255926" y="1132958"/>
                  <a:pt x="3463851" y="566479"/>
                  <a:pt x="3671777" y="0"/>
                </a:cubicBezTo>
              </a:path>
            </a:pathLst>
          </a:custGeom>
          <a:noFill/>
          <a:ln w="12700" cap="flat" cmpd="sng" algn="ctr">
            <a:solidFill>
              <a:srgbClr val="4472C4">
                <a:shade val="1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Times New Roman Regular" panose="02020603050405020304" charset="0"/>
              <a:ea typeface="华文宋体" panose="02010600040101010101" charset="-122"/>
              <a:cs typeface="Times New Roman Regular" panose="02020603050405020304" charset="0"/>
            </a:endParaRPr>
          </a:p>
        </p:txBody>
      </p:sp>
      <p:sp>
        <p:nvSpPr>
          <p:cNvPr id="36" name="文本框 35"/>
          <p:cNvSpPr txBox="1"/>
          <p:nvPr>
            <p:custDataLst>
              <p:tags r:id="rId54"/>
            </p:custDataLst>
          </p:nvPr>
        </p:nvSpPr>
        <p:spPr>
          <a:xfrm>
            <a:off x="5216805" y="4626760"/>
            <a:ext cx="1558290"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数据要素市场</a:t>
            </a:r>
            <a:endParaRPr lang="zh-CN" altLang="en-US" b="1" dirty="0">
              <a:solidFill>
                <a:prstClr val="black"/>
              </a:solidFill>
              <a:latin typeface="Times New Roman Regular" panose="02020603050405020304" charset="0"/>
              <a:ea typeface="华文宋体" panose="02010600040101010101" charset="-122"/>
            </a:endParaRPr>
          </a:p>
        </p:txBody>
      </p:sp>
      <p:sp>
        <p:nvSpPr>
          <p:cNvPr id="37" name="文本框 36"/>
          <p:cNvSpPr txBox="1"/>
          <p:nvPr>
            <p:custDataLst>
              <p:tags r:id="rId55"/>
            </p:custDataLst>
          </p:nvPr>
        </p:nvSpPr>
        <p:spPr>
          <a:xfrm>
            <a:off x="3679614" y="1668989"/>
            <a:ext cx="1099820"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原始数据</a:t>
            </a:r>
            <a:endParaRPr lang="zh-CN" altLang="en-US" b="1" dirty="0">
              <a:solidFill>
                <a:prstClr val="black"/>
              </a:solidFill>
              <a:latin typeface="Times New Roman Regular" panose="02020603050405020304" charset="0"/>
              <a:ea typeface="华文宋体" panose="02010600040101010101" charset="-122"/>
            </a:endParaRPr>
          </a:p>
        </p:txBody>
      </p:sp>
      <p:sp>
        <p:nvSpPr>
          <p:cNvPr id="38" name="文本框 37"/>
          <p:cNvSpPr txBox="1"/>
          <p:nvPr>
            <p:custDataLst>
              <p:tags r:id="rId56"/>
            </p:custDataLst>
          </p:nvPr>
        </p:nvSpPr>
        <p:spPr>
          <a:xfrm>
            <a:off x="8361929" y="1429528"/>
            <a:ext cx="1099820" cy="645160"/>
          </a:xfrm>
          <a:prstGeom prst="rect">
            <a:avLst/>
          </a:prstGeom>
          <a:noFill/>
        </p:spPr>
        <p:txBody>
          <a:bodyPr wrap="none" rtlCol="0">
            <a:spAutoFit/>
          </a:bodyPr>
          <a:lstStyle/>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加工后的</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a:t>
            </a:r>
            <a:endParaRPr lang="zh-CN" altLang="en-US" b="1" dirty="0">
              <a:solidFill>
                <a:prstClr val="black"/>
              </a:solidFill>
              <a:latin typeface="Times New Roman Regular" panose="02020603050405020304" charset="0"/>
              <a:ea typeface="华文宋体" panose="02010600040101010101" charset="-122"/>
            </a:endParaRPr>
          </a:p>
        </p:txBody>
      </p:sp>
      <p:sp>
        <p:nvSpPr>
          <p:cNvPr id="39" name="文本框 38"/>
          <p:cNvSpPr txBox="1"/>
          <p:nvPr>
            <p:custDataLst>
              <p:tags r:id="rId57"/>
            </p:custDataLst>
          </p:nvPr>
        </p:nvSpPr>
        <p:spPr>
          <a:xfrm>
            <a:off x="8357841" y="2428879"/>
            <a:ext cx="1099820" cy="64516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机器学习</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模型</a:t>
            </a:r>
            <a:endParaRPr lang="zh-CN" altLang="en-US" b="1" dirty="0">
              <a:solidFill>
                <a:prstClr val="black"/>
              </a:solidFill>
              <a:latin typeface="Times New Roman Regular" panose="02020603050405020304" charset="0"/>
              <a:ea typeface="华文宋体" panose="02010600040101010101" charset="-122"/>
            </a:endParaRPr>
          </a:p>
        </p:txBody>
      </p:sp>
      <p:sp>
        <p:nvSpPr>
          <p:cNvPr id="40" name="文本框 39"/>
          <p:cNvSpPr txBox="1"/>
          <p:nvPr>
            <p:custDataLst>
              <p:tags r:id="rId58"/>
            </p:custDataLst>
          </p:nvPr>
        </p:nvSpPr>
        <p:spPr>
          <a:xfrm>
            <a:off x="8355847" y="3551216"/>
            <a:ext cx="1099820" cy="645160"/>
          </a:xfrm>
          <a:prstGeom prst="rect">
            <a:avLst/>
          </a:prstGeom>
          <a:noFill/>
        </p:spPr>
        <p:txBody>
          <a:bodyPr wrap="none" rtlCol="0">
            <a:spAutoFit/>
          </a:bodyPr>
          <a:lstStyle/>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数据查询</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服务</a:t>
            </a:r>
            <a:endParaRPr lang="zh-CN" altLang="en-US" b="1" dirty="0">
              <a:solidFill>
                <a:prstClr val="black"/>
              </a:solidFill>
              <a:latin typeface="Times New Roman Regular" panose="02020603050405020304" charset="0"/>
              <a:ea typeface="华文宋体" panose="02010600040101010101" charset="-122"/>
            </a:endParaRPr>
          </a:p>
        </p:txBody>
      </p:sp>
      <p:sp>
        <p:nvSpPr>
          <p:cNvPr id="41" name="文本框 40"/>
          <p:cNvSpPr txBox="1"/>
          <p:nvPr>
            <p:custDataLst>
              <p:tags r:id="rId59"/>
            </p:custDataLst>
          </p:nvPr>
        </p:nvSpPr>
        <p:spPr>
          <a:xfrm>
            <a:off x="3403955" y="2448321"/>
            <a:ext cx="1558290" cy="645160"/>
          </a:xfrm>
          <a:prstGeom prst="rect">
            <a:avLst/>
          </a:prstGeom>
          <a:noFill/>
        </p:spPr>
        <p:txBody>
          <a:bodyPr wrap="none" rtlCol="0">
            <a:spAutoFit/>
          </a:bodyPr>
          <a:lstStyle/>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原始数据</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（梯度参数）</a:t>
            </a:r>
            <a:endParaRPr lang="zh-CN" altLang="en-US" b="1" dirty="0">
              <a:solidFill>
                <a:prstClr val="black"/>
              </a:solidFill>
              <a:latin typeface="Times New Roman Regular" panose="02020603050405020304" charset="0"/>
              <a:ea typeface="华文宋体" panose="02010600040101010101" charset="-122"/>
            </a:endParaRPr>
          </a:p>
        </p:txBody>
      </p:sp>
      <p:sp>
        <p:nvSpPr>
          <p:cNvPr id="42" name="文本框 41"/>
          <p:cNvSpPr txBox="1"/>
          <p:nvPr>
            <p:custDataLst>
              <p:tags r:id="rId60"/>
            </p:custDataLst>
          </p:nvPr>
        </p:nvSpPr>
        <p:spPr>
          <a:xfrm>
            <a:off x="3419196" y="3551217"/>
            <a:ext cx="1558290" cy="645160"/>
          </a:xfrm>
          <a:prstGeom prst="rect">
            <a:avLst/>
          </a:prstGeom>
          <a:noFill/>
        </p:spPr>
        <p:txBody>
          <a:bodyPr wrap="none" rtlCol="0">
            <a:spAutoFit/>
          </a:bodyPr>
          <a:lstStyle/>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原始数据</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（查询调用）</a:t>
            </a:r>
            <a:endParaRPr lang="zh-CN" altLang="en-US" b="1" dirty="0">
              <a:solidFill>
                <a:prstClr val="black"/>
              </a:solidFill>
              <a:latin typeface="Times New Roman Regular" panose="02020603050405020304" charset="0"/>
              <a:ea typeface="华文宋体" panose="02010600040101010101" charset="-122"/>
            </a:endParaRPr>
          </a:p>
        </p:txBody>
      </p:sp>
      <p:cxnSp>
        <p:nvCxnSpPr>
          <p:cNvPr id="43" name="直接连接符 75"/>
          <p:cNvCxnSpPr/>
          <p:nvPr>
            <p:custDataLst>
              <p:tags r:id="rId61"/>
            </p:custDataLst>
          </p:nvPr>
        </p:nvCxnSpPr>
        <p:spPr>
          <a:xfrm>
            <a:off x="5917867" y="4187160"/>
            <a:ext cx="0" cy="389890"/>
          </a:xfrm>
          <a:prstGeom prst="line">
            <a:avLst/>
          </a:prstGeom>
          <a:noFill/>
          <a:ln w="12700" cap="flat" cmpd="sng" algn="ctr">
            <a:solidFill>
              <a:sysClr val="windowText" lastClr="000000"/>
            </a:solidFill>
            <a:prstDash val="dash"/>
            <a:miter lim="800000"/>
          </a:ln>
          <a:effectLst/>
        </p:spPr>
      </p:cxnSp>
      <p:sp>
        <p:nvSpPr>
          <p:cNvPr id="44" name="文本框 43"/>
          <p:cNvSpPr txBox="1"/>
          <p:nvPr>
            <p:custDataLst>
              <p:tags r:id="rId62"/>
            </p:custDataLst>
          </p:nvPr>
        </p:nvSpPr>
        <p:spPr>
          <a:xfrm>
            <a:off x="5252401" y="3123691"/>
            <a:ext cx="1329055"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数据服务方</a:t>
            </a:r>
            <a:endParaRPr lang="zh-CN" altLang="en-US" b="1" dirty="0">
              <a:solidFill>
                <a:prstClr val="black"/>
              </a:solidFill>
              <a:latin typeface="Times New Roman Regular" panose="02020603050405020304" charset="0"/>
              <a:ea typeface="华文宋体" panose="02010600040101010101" charset="-122"/>
            </a:endParaRPr>
          </a:p>
        </p:txBody>
      </p:sp>
      <p:sp>
        <p:nvSpPr>
          <p:cNvPr id="45" name="文本框 44"/>
          <p:cNvSpPr txBox="1"/>
          <p:nvPr>
            <p:custDataLst>
              <p:tags r:id="rId63"/>
            </p:custDataLst>
          </p:nvPr>
        </p:nvSpPr>
        <p:spPr>
          <a:xfrm>
            <a:off x="813092" y="3123691"/>
            <a:ext cx="1329055"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数据提供方</a:t>
            </a:r>
            <a:endParaRPr lang="zh-CN" altLang="en-US" b="1" dirty="0">
              <a:solidFill>
                <a:prstClr val="black"/>
              </a:solidFill>
              <a:latin typeface="Times New Roman Regular" panose="02020603050405020304" charset="0"/>
              <a:ea typeface="华文宋体" panose="02010600040101010101" charset="-122"/>
            </a:endParaRPr>
          </a:p>
        </p:txBody>
      </p:sp>
      <p:sp>
        <p:nvSpPr>
          <p:cNvPr id="46" name="文本框 45"/>
          <p:cNvSpPr txBox="1"/>
          <p:nvPr>
            <p:custDataLst>
              <p:tags r:id="rId64"/>
            </p:custDataLst>
          </p:nvPr>
        </p:nvSpPr>
        <p:spPr>
          <a:xfrm>
            <a:off x="9993768" y="3124821"/>
            <a:ext cx="1329055"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数据使用方</a:t>
            </a:r>
            <a:endParaRPr lang="zh-CN" altLang="en-US" b="1" dirty="0">
              <a:solidFill>
                <a:prstClr val="black"/>
              </a:solidFill>
              <a:latin typeface="Times New Roman Regular" panose="02020603050405020304" charset="0"/>
              <a:ea typeface="华文宋体" panose="02010600040101010101" charset="-122"/>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fld>
            <a:r>
              <a:rPr kumimoji="1" lang="zh-CN" altLang="en-US" dirty="0"/>
              <a:t> </a:t>
            </a:r>
            <a:r>
              <a:rPr kumimoji="1" lang="en-US" altLang="zh-CN" dirty="0"/>
              <a:t>/ 30</a:t>
            </a:r>
            <a:endParaRPr kumimoji="1" lang="zh-CN" altLang="en-US" dirty="0"/>
          </a:p>
        </p:txBody>
      </p:sp>
      <p:pic>
        <p:nvPicPr>
          <p:cNvPr id="6" name="图片 5"/>
          <p:cNvPicPr>
            <a:picLocks noChangeAspect="1"/>
          </p:cNvPicPr>
          <p:nvPr/>
        </p:nvPicPr>
        <p:blipFill>
          <a:blip r:embed="rId1"/>
          <a:stretch>
            <a:fillRect/>
          </a:stretch>
        </p:blipFill>
        <p:spPr>
          <a:xfrm>
            <a:off x="545025" y="1248648"/>
            <a:ext cx="6338659" cy="2150253"/>
          </a:xfrm>
          <a:prstGeom prst="rect">
            <a:avLst/>
          </a:prstGeom>
        </p:spPr>
      </p:pic>
      <p:pic>
        <p:nvPicPr>
          <p:cNvPr id="7" name="图片 6"/>
          <p:cNvPicPr>
            <a:picLocks noChangeAspect="1"/>
          </p:cNvPicPr>
          <p:nvPr/>
        </p:nvPicPr>
        <p:blipFill>
          <a:blip r:embed="rId2"/>
          <a:stretch>
            <a:fillRect/>
          </a:stretch>
        </p:blipFill>
        <p:spPr>
          <a:xfrm>
            <a:off x="545025" y="3537807"/>
            <a:ext cx="5918200" cy="2679700"/>
          </a:xfrm>
          <a:prstGeom prst="rect">
            <a:avLst/>
          </a:prstGeom>
        </p:spPr>
      </p:pic>
      <p:pic>
        <p:nvPicPr>
          <p:cNvPr id="8" name="图片 7"/>
          <p:cNvPicPr>
            <a:picLocks noChangeAspect="1"/>
          </p:cNvPicPr>
          <p:nvPr/>
        </p:nvPicPr>
        <p:blipFill>
          <a:blip r:embed="rId3"/>
          <a:stretch>
            <a:fillRect/>
          </a:stretch>
        </p:blipFill>
        <p:spPr>
          <a:xfrm>
            <a:off x="6981589" y="1574050"/>
            <a:ext cx="3600000" cy="1486239"/>
          </a:xfrm>
          <a:prstGeom prst="rect">
            <a:avLst/>
          </a:prstGeom>
        </p:spPr>
      </p:pic>
      <p:pic>
        <p:nvPicPr>
          <p:cNvPr id="9" name="图片 8"/>
          <p:cNvPicPr>
            <a:picLocks noChangeAspect="1"/>
          </p:cNvPicPr>
          <p:nvPr/>
        </p:nvPicPr>
        <p:blipFill>
          <a:blip r:embed="rId4"/>
          <a:stretch>
            <a:fillRect/>
          </a:stretch>
        </p:blipFill>
        <p:spPr>
          <a:xfrm>
            <a:off x="6967812" y="2991651"/>
            <a:ext cx="3600000" cy="1486239"/>
          </a:xfrm>
          <a:prstGeom prst="rect">
            <a:avLst/>
          </a:prstGeom>
        </p:spPr>
      </p:pic>
      <p:pic>
        <p:nvPicPr>
          <p:cNvPr id="10" name="图片 9"/>
          <p:cNvPicPr>
            <a:picLocks noChangeAspect="1"/>
          </p:cNvPicPr>
          <p:nvPr/>
        </p:nvPicPr>
        <p:blipFill>
          <a:blip r:embed="rId5"/>
          <a:stretch>
            <a:fillRect/>
          </a:stretch>
        </p:blipFill>
        <p:spPr>
          <a:xfrm>
            <a:off x="6967812" y="4555655"/>
            <a:ext cx="3600000" cy="1486239"/>
          </a:xfrm>
          <a:prstGeom prst="rect">
            <a:avLst/>
          </a:prstGeom>
        </p:spPr>
      </p:pic>
      <p:sp>
        <p:nvSpPr>
          <p:cNvPr id="4" name="TextBox 3"/>
          <p:cNvSpPr txBox="1"/>
          <p:nvPr/>
        </p:nvSpPr>
        <p:spPr>
          <a:xfrm>
            <a:off x="-222844" y="319472"/>
            <a:ext cx="5715783" cy="477011"/>
          </a:xfrm>
          <a:prstGeom prst="rect">
            <a:avLst/>
          </a:prstGeom>
          <a:noFill/>
        </p:spPr>
        <p:txBody>
          <a:bodyPr wrap="square" lIns="45677" tIns="22839" rIns="45677" bIns="22839" rtlCol="0">
            <a:spAutoFit/>
          </a:bodyPr>
          <a:lstStyle/>
          <a:p>
            <a:pPr algn="ctr" defTabSz="914400" fontAlgn="base">
              <a:spcBef>
                <a:spcPct val="0"/>
              </a:spcBef>
              <a:spcAft>
                <a:spcPct val="0"/>
              </a:spcAft>
              <a:defRPr/>
            </a:pPr>
            <a:r>
              <a:rPr lang="zh-CN" altLang="en-US" sz="2800" b="1" dirty="0">
                <a:latin typeface="微软雅黑" charset="-122"/>
                <a:ea typeface="微软雅黑" charset="-122"/>
                <a:cs typeface="微软雅黑" charset="-122"/>
              </a:rPr>
              <a:t>预备知识：</a:t>
            </a:r>
            <a:r>
              <a:rPr lang="en-US" altLang="zh-CN" sz="2800" b="1" dirty="0">
                <a:latin typeface="微软雅黑" charset="-122"/>
                <a:ea typeface="微软雅黑" charset="-122"/>
                <a:cs typeface="微软雅黑" charset="-122"/>
              </a:rPr>
              <a:t>Shapley</a:t>
            </a:r>
            <a:r>
              <a:rPr lang="zh-CN" altLang="en-US" sz="2800" b="1" dirty="0">
                <a:latin typeface="微软雅黑" charset="-122"/>
                <a:ea typeface="微软雅黑" charset="-122"/>
                <a:cs typeface="微软雅黑" charset="-122"/>
              </a:rPr>
              <a:t>值</a:t>
            </a:r>
            <a:endParaRPr lang="zh-CN" altLang="en-US" sz="2800" b="1" dirty="0">
              <a:latin typeface="微软雅黑" charset="-122"/>
              <a:ea typeface="微软雅黑" charset="-122"/>
              <a:cs typeface="微软雅黑" charset="-122"/>
            </a:endParaRPr>
          </a:p>
        </p:txBody>
      </p:sp>
      <p:pic>
        <p:nvPicPr>
          <p:cNvPr id="3" name="Picture 2"/>
          <p:cNvPicPr>
            <a:picLocks noChangeAspect="1"/>
          </p:cNvPicPr>
          <p:nvPr/>
        </p:nvPicPr>
        <p:blipFill>
          <a:blip r:embed="rId6"/>
          <a:stretch>
            <a:fillRect/>
          </a:stretch>
        </p:blipFill>
        <p:spPr>
          <a:xfrm>
            <a:off x="7024360" y="996156"/>
            <a:ext cx="3831208" cy="68861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fld>
            <a:r>
              <a:rPr kumimoji="1" lang="zh-CN" altLang="en-US" dirty="0"/>
              <a:t> </a:t>
            </a:r>
            <a:r>
              <a:rPr kumimoji="1" lang="en-US" altLang="zh-CN" dirty="0"/>
              <a:t>/ 30</a:t>
            </a:r>
            <a:endParaRPr kumimoji="1" lang="zh-CN" altLang="en-US" dirty="0"/>
          </a:p>
        </p:txBody>
      </p:sp>
      <p:sp>
        <p:nvSpPr>
          <p:cNvPr id="3" name="标题 1"/>
          <p:cNvSpPr>
            <a:spLocks noGrp="1"/>
          </p:cNvSpPr>
          <p:nvPr/>
        </p:nvSpPr>
        <p:spPr>
          <a:xfrm>
            <a:off x="-267809" y="287945"/>
            <a:ext cx="8632873" cy="1037119"/>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latin typeface="微软雅黑" charset="-122"/>
                <a:ea typeface="微软雅黑" charset="-122"/>
              </a:rPr>
              <a:t>数据拥有者</a:t>
            </a:r>
            <a:r>
              <a:rPr lang="en-US" altLang="zh-CN" sz="2800" b="1" dirty="0">
                <a:latin typeface="微软雅黑" charset="-122"/>
                <a:ea typeface="微软雅黑" charset="-122"/>
              </a:rPr>
              <a:t>: Compensation Function</a:t>
            </a:r>
            <a:endParaRPr lang="zh-CN" altLang="en-US" sz="2800" b="1" dirty="0">
              <a:latin typeface="微软雅黑" charset="-122"/>
              <a:ea typeface="微软雅黑" charset="-122"/>
            </a:endParaRPr>
          </a:p>
        </p:txBody>
      </p:sp>
      <p:sp>
        <p:nvSpPr>
          <p:cNvPr id="6" name="文本框 5"/>
          <p:cNvSpPr txBox="1"/>
          <p:nvPr/>
        </p:nvSpPr>
        <p:spPr>
          <a:xfrm>
            <a:off x="896353" y="1226054"/>
            <a:ext cx="8277726" cy="461665"/>
          </a:xfrm>
          <a:prstGeom prst="rect">
            <a:avLst/>
          </a:prstGeom>
          <a:noFill/>
        </p:spPr>
        <p:txBody>
          <a:bodyPr wrap="square" rtlCol="0">
            <a:spAutoFit/>
          </a:bodyPr>
          <a:lstStyle/>
          <a:p>
            <a:r>
              <a:rPr lang="zh-CN" altLang="en-US" sz="2400" b="1" dirty="0">
                <a:latin typeface="微软雅黑" charset="-122"/>
                <a:ea typeface="微软雅黑" charset="-122"/>
              </a:rPr>
              <a:t>数据拥有者</a:t>
            </a:r>
            <a:r>
              <a:rPr lang="en-US" altLang="zh-CN" sz="2400" b="1" dirty="0">
                <a:latin typeface="微软雅黑" charset="-122"/>
                <a:ea typeface="微软雅黑" charset="-122"/>
              </a:rPr>
              <a:t>:</a:t>
            </a:r>
            <a:r>
              <a:rPr lang="zh-CN" altLang="en-US" sz="2400" b="1" dirty="0">
                <a:latin typeface="微软雅黑" charset="-122"/>
                <a:ea typeface="微软雅黑" charset="-122"/>
              </a:rPr>
              <a:t> 关心隐私保护程度和收益分配的公平性</a:t>
            </a:r>
            <a:endParaRPr lang="en-US" altLang="zh-CN" sz="2400" b="1" dirty="0">
              <a:latin typeface="微软雅黑" charset="-122"/>
              <a:ea typeface="微软雅黑" charset="-122"/>
            </a:endParaRPr>
          </a:p>
        </p:txBody>
      </p:sp>
      <mc:AlternateContent xmlns:mc="http://schemas.openxmlformats.org/markup-compatibility/2006">
        <mc:Choice xmlns:a14="http://schemas.microsoft.com/office/drawing/2010/main" Requires="a14">
          <p:sp>
            <p:nvSpPr>
              <p:cNvPr id="7" name="文本框 6"/>
              <p:cNvSpPr txBox="1"/>
              <p:nvPr/>
            </p:nvSpPr>
            <p:spPr>
              <a:xfrm>
                <a:off x="896353" y="1856594"/>
                <a:ext cx="10476497" cy="1422954"/>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2000" dirty="0">
                    <a:latin typeface="微软雅黑" charset="-122"/>
                    <a:ea typeface="微软雅黑" charset="-122"/>
                  </a:rPr>
                  <a:t>用</a:t>
                </a:r>
                <a14:m>
                  <m:oMath xmlns:m="http://schemas.openxmlformats.org/officeDocument/2006/math">
                    <m:r>
                      <a:rPr lang="en-US" altLang="zh-CN" sz="2000" b="0" i="1" smtClean="0">
                        <a:latin typeface="Cambria Math" panose="02040503050406030204" pitchFamily="18" charset="0"/>
                      </a:rPr>
                      <m:t>𝜖</m:t>
                    </m:r>
                  </m:oMath>
                </a14:m>
                <a:r>
                  <a:rPr lang="en-US" altLang="zh-CN" sz="2000" dirty="0">
                    <a:latin typeface="微软雅黑" charset="-122"/>
                    <a:ea typeface="微软雅黑" charset="-122"/>
                  </a:rPr>
                  <a:t>-differential privacy</a:t>
                </a:r>
                <a:r>
                  <a:rPr lang="zh-CN" altLang="en-US" sz="2000" dirty="0">
                    <a:latin typeface="微软雅黑" charset="-122"/>
                    <a:ea typeface="微软雅黑" charset="-122"/>
                  </a:rPr>
                  <a:t>来量化</a:t>
                </a:r>
                <a:r>
                  <a:rPr lang="en-US" altLang="zh-CN" sz="2000" dirty="0">
                    <a:latin typeface="微软雅黑" charset="-122"/>
                    <a:ea typeface="微软雅黑" charset="-122"/>
                  </a:rPr>
                  <a:t>Data owners</a:t>
                </a:r>
                <a:r>
                  <a:rPr lang="zh-CN" altLang="en-US" sz="2000" dirty="0">
                    <a:latin typeface="微软雅黑" charset="-122"/>
                    <a:ea typeface="微软雅黑" charset="-122"/>
                  </a:rPr>
                  <a:t>的隐私泄露风险</a:t>
                </a:r>
                <a:endParaRPr lang="en-US" altLang="zh-CN" sz="2000" dirty="0">
                  <a:latin typeface="微软雅黑" charset="-122"/>
                  <a:ea typeface="微软雅黑" charset="-122"/>
                </a:endParaRPr>
              </a:p>
              <a:p>
                <a:pPr marL="285750" indent="-285750">
                  <a:lnSpc>
                    <a:spcPct val="150000"/>
                  </a:lnSpc>
                  <a:buFont typeface="Wingdings" panose="05000000000000000000" pitchFamily="2" charset="2"/>
                  <a:buChar char="p"/>
                </a:pPr>
                <a:r>
                  <a:rPr lang="zh-CN" altLang="en-US" sz="2000" dirty="0">
                    <a:latin typeface="微软雅黑" charset="-122"/>
                    <a:ea typeface="微软雅黑" charset="-122"/>
                  </a:rPr>
                  <a:t>用一个单调增的</a:t>
                </a:r>
                <a:r>
                  <a:rPr lang="en-US" altLang="zh-CN" sz="2000" dirty="0">
                    <a:latin typeface="微软雅黑" charset="-122"/>
                    <a:ea typeface="微软雅黑" charset="-122"/>
                  </a:rPr>
                  <a:t>compensation function </a:t>
                </a: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i="1" dirty="0">
                            <a:latin typeface="Cambria Math" panose="02040503050406030204" pitchFamily="18" charset="0"/>
                          </a:rPr>
                          <m:t>𝑐</m:t>
                        </m:r>
                      </m:e>
                      <m:sub>
                        <m:r>
                          <a:rPr lang="en-US" altLang="zh-CN" sz="2000" b="0" i="1" dirty="0" smtClean="0">
                            <a:latin typeface="Cambria Math" panose="02040503050406030204" pitchFamily="18" charset="0"/>
                          </a:rPr>
                          <m:t>𝑖</m:t>
                        </m:r>
                      </m:sub>
                    </m:sSub>
                  </m:oMath>
                </a14:m>
                <a:r>
                  <a:rPr lang="zh-CN" altLang="en-US" sz="2000" i="1" dirty="0">
                    <a:latin typeface="微软雅黑" charset="-122"/>
                    <a:ea typeface="微软雅黑" charset="-122"/>
                  </a:rPr>
                  <a:t> </a:t>
                </a:r>
                <a:r>
                  <a:rPr lang="zh-CN" altLang="en-US" sz="2000" dirty="0">
                    <a:latin typeface="微软雅黑" charset="-122"/>
                    <a:ea typeface="微软雅黑" charset="-122"/>
                  </a:rPr>
                  <a:t>来建模</a:t>
                </a:r>
                <a:r>
                  <a:rPr lang="en-US" altLang="zh-CN" sz="2000" dirty="0">
                    <a:latin typeface="微软雅黑" charset="-122"/>
                    <a:ea typeface="微软雅黑" charset="-122"/>
                  </a:rPr>
                  <a:t>data owner </a:t>
                </a:r>
                <a14:m>
                  <m:oMath xmlns:m="http://schemas.openxmlformats.org/officeDocument/2006/math">
                    <m:sSub>
                      <m:sSubPr>
                        <m:ctrlPr>
                          <a:rPr lang="en-US" altLang="zh-CN" sz="2000" b="0" i="1" smtClean="0">
                            <a:latin typeface="Cambria Math" panose="02040503050406030204" pitchFamily="18" charset="0"/>
                            <a:ea typeface="微软雅黑" charset="-122"/>
                          </a:rPr>
                        </m:ctrlPr>
                      </m:sSubPr>
                      <m:e>
                        <m:r>
                          <a:rPr lang="en-US" altLang="zh-CN" sz="2000" b="0" i="1" smtClean="0">
                            <a:latin typeface="Cambria Math" panose="02040503050406030204" pitchFamily="18" charset="0"/>
                            <a:ea typeface="微软雅黑" charset="-122"/>
                          </a:rPr>
                          <m:t>𝐷</m:t>
                        </m:r>
                      </m:e>
                      <m:sub>
                        <m:r>
                          <a:rPr lang="en-US" altLang="zh-CN" sz="2000" b="0" i="1" smtClean="0">
                            <a:latin typeface="Cambria Math" panose="02040503050406030204" pitchFamily="18" charset="0"/>
                            <a:ea typeface="微软雅黑" charset="-122"/>
                          </a:rPr>
                          <m:t>𝑖</m:t>
                        </m:r>
                      </m:sub>
                    </m:sSub>
                  </m:oMath>
                </a14:m>
                <a:r>
                  <a:rPr lang="zh-CN" altLang="en-US" sz="2000" dirty="0">
                    <a:latin typeface="微软雅黑" charset="-122"/>
                    <a:ea typeface="微软雅黑" charset="-122"/>
                  </a:rPr>
                  <a:t> 对参与训练的、满足</a:t>
                </a:r>
                <a14:m>
                  <m:oMath xmlns:m="http://schemas.openxmlformats.org/officeDocument/2006/math">
                    <m:r>
                      <a:rPr lang="en-US" altLang="zh-CN" sz="2000" i="1">
                        <a:latin typeface="Cambria Math" panose="02040503050406030204" pitchFamily="18" charset="0"/>
                      </a:rPr>
                      <m:t>𝜖</m:t>
                    </m:r>
                  </m:oMath>
                </a14:m>
                <a:r>
                  <a:rPr lang="en-US" altLang="zh-CN" sz="2000" dirty="0">
                    <a:latin typeface="微软雅黑" charset="-122"/>
                    <a:ea typeface="微软雅黑" charset="-122"/>
                  </a:rPr>
                  <a:t>-differential privacy</a:t>
                </a:r>
                <a:r>
                  <a:rPr lang="zh-CN" altLang="en-US" sz="2000" dirty="0">
                    <a:latin typeface="微软雅黑" charset="-122"/>
                    <a:ea typeface="微软雅黑" charset="-122"/>
                  </a:rPr>
                  <a:t>的机器学习模型（数据产品）要求的</a:t>
                </a:r>
                <a:r>
                  <a:rPr lang="en-US" altLang="zh-CN" sz="2000" dirty="0">
                    <a:latin typeface="微软雅黑" charset="-122"/>
                    <a:ea typeface="微软雅黑" charset="-122"/>
                  </a:rPr>
                  <a:t>compensation</a:t>
                </a:r>
                <a:r>
                  <a:rPr lang="zh-CN" altLang="en-US" sz="2000" dirty="0">
                    <a:latin typeface="微软雅黑" charset="-122"/>
                    <a:ea typeface="微软雅黑" charset="-122"/>
                  </a:rPr>
                  <a:t>。</a:t>
                </a:r>
                <a:endParaRPr lang="zh-CN" altLang="en-US" sz="2000" i="1" dirty="0">
                  <a:latin typeface="微软雅黑" charset="-122"/>
                  <a:ea typeface="微软雅黑" charset="-122"/>
                </a:endParaRPr>
              </a:p>
            </p:txBody>
          </p:sp>
        </mc:Choice>
        <mc:Fallback>
          <p:sp>
            <p:nvSpPr>
              <p:cNvPr id="7" name="文本框 6"/>
              <p:cNvSpPr txBox="1">
                <a:spLocks noRot="1" noChangeAspect="1" noMove="1" noResize="1" noEditPoints="1" noAdjustHandles="1" noChangeArrowheads="1" noChangeShapeType="1" noTextEdit="1"/>
              </p:cNvSpPr>
              <p:nvPr/>
            </p:nvSpPr>
            <p:spPr>
              <a:xfrm>
                <a:off x="896353" y="1856594"/>
                <a:ext cx="10476497" cy="1422954"/>
              </a:xfrm>
              <a:prstGeom prst="rect">
                <a:avLst/>
              </a:prstGeom>
              <a:blipFill rotWithShape="1">
                <a:blip r:embed="rId1"/>
                <a:stretch>
                  <a:fillRect l="-4" t="-34" b="-1063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3416970" y="3853844"/>
                <a:ext cx="3098131"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𝑖</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𝜖</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𝑖</m:t>
                          </m:r>
                        </m:sub>
                      </m:sSub>
                      <m:r>
                        <a:rPr lang="en-US" altLang="zh-CN" sz="2400" i="1">
                          <a:latin typeface="Cambria Math" panose="02040503050406030204" pitchFamily="18" charset="0"/>
                        </a:rPr>
                        <m:t>·</m:t>
                      </m:r>
                      <m:sSup>
                        <m:sSupPr>
                          <m:ctrlPr>
                            <a:rPr lang="en-US" altLang="zh-CN" sz="2400" b="0" i="1" smtClean="0">
                              <a:latin typeface="Cambria Math" panose="02040503050406030204" pitchFamily="18" charset="0"/>
                            </a:rPr>
                          </m:ctrlPr>
                        </m:sSupPr>
                        <m:e>
                          <m:d>
                            <m:dPr>
                              <m:ctrlPr>
                                <a:rPr lang="en-US" altLang="zh-CN" sz="2400" b="0" i="1" smtClean="0">
                                  <a:latin typeface="Cambria Math" panose="02040503050406030204" pitchFamily="18" charset="0"/>
                                </a:rPr>
                              </m:ctrlPr>
                            </m:dPr>
                            <m:e>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𝜖</m:t>
                                  </m:r>
                                </m:sup>
                              </m:sSup>
                            </m:e>
                          </m:d>
                        </m:e>
                        <m:sup>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𝜌</m:t>
                              </m:r>
                            </m:e>
                            <m:sub>
                              <m:r>
                                <a:rPr lang="en-US" altLang="zh-CN" sz="2400" b="0" i="1" smtClean="0">
                                  <a:latin typeface="Cambria Math" panose="02040503050406030204" pitchFamily="18" charset="0"/>
                                </a:rPr>
                                <m:t>𝑖</m:t>
                              </m:r>
                            </m:sub>
                          </m:sSub>
                        </m:sup>
                      </m:sSup>
                      <m:r>
                        <a:rPr lang="en-US" altLang="zh-CN" sz="2400" b="0" i="0" smtClean="0">
                          <a:latin typeface="Cambria Math" panose="02040503050406030204" pitchFamily="18" charset="0"/>
                        </a:rPr>
                        <m:t> </m:t>
                      </m:r>
                    </m:oMath>
                  </m:oMathPara>
                </a14:m>
                <a:endParaRPr lang="zh-CN" altLang="en-US" dirty="0"/>
              </a:p>
            </p:txBody>
          </p:sp>
        </mc:Choice>
        <mc:Fallback>
          <p:sp>
            <p:nvSpPr>
              <p:cNvPr id="8" name="文本框 7"/>
              <p:cNvSpPr txBox="1">
                <a:spLocks noRot="1" noChangeAspect="1" noMove="1" noResize="1" noEditPoints="1" noAdjustHandles="1" noChangeArrowheads="1" noChangeShapeType="1" noTextEdit="1"/>
              </p:cNvSpPr>
              <p:nvPr/>
            </p:nvSpPr>
            <p:spPr>
              <a:xfrm>
                <a:off x="3416970" y="3853844"/>
                <a:ext cx="3098131" cy="461665"/>
              </a:xfrm>
              <a:prstGeom prst="rect">
                <a:avLst/>
              </a:prstGeom>
              <a:blipFill rotWithShape="1">
                <a:blip r:embed="rId2"/>
                <a:stretch>
                  <a:fillRect l="-1" t="-6" b="-2740"/>
                </a:stretch>
              </a:blipFill>
            </p:spPr>
            <p:txBody>
              <a:bodyPr/>
              <a:lstStyle/>
              <a:p>
                <a:r>
                  <a:rPr lang="zh-CN" altLang="en-US">
                    <a:noFill/>
                  </a:rPr>
                  <a:t> </a:t>
                </a:r>
              </a:p>
            </p:txBody>
          </p:sp>
        </mc:Fallback>
      </mc:AlternateContent>
      <p:sp>
        <p:nvSpPr>
          <p:cNvPr id="9" name="矩形 8"/>
          <p:cNvSpPr/>
          <p:nvPr/>
        </p:nvSpPr>
        <p:spPr>
          <a:xfrm>
            <a:off x="4048628" y="3875018"/>
            <a:ext cx="342900" cy="461665"/>
          </a:xfrm>
          <a:prstGeom prst="rect">
            <a:avLst/>
          </a:prstGeom>
          <a:solidFill>
            <a:srgbClr val="4472C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连接符: 肘形 9"/>
          <p:cNvCxnSpPr/>
          <p:nvPr/>
        </p:nvCxnSpPr>
        <p:spPr>
          <a:xfrm rot="10800000" flipV="1">
            <a:off x="3687681" y="4412417"/>
            <a:ext cx="547439" cy="306806"/>
          </a:xfrm>
          <a:prstGeom prst="bentConnector3">
            <a:avLst>
              <a:gd name="adj1" fmla="val 73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922648" y="4538746"/>
            <a:ext cx="2468880" cy="369332"/>
          </a:xfrm>
          <a:prstGeom prst="rect">
            <a:avLst/>
          </a:prstGeom>
          <a:noFill/>
        </p:spPr>
        <p:txBody>
          <a:bodyPr wrap="square" rtlCol="0">
            <a:spAutoFit/>
          </a:bodyPr>
          <a:lstStyle/>
          <a:p>
            <a:r>
              <a:rPr lang="en-US" altLang="zh-CN" dirty="0">
                <a:latin typeface="微软雅黑" charset="-122"/>
                <a:ea typeface="微软雅黑" charset="-122"/>
              </a:rPr>
              <a:t>Privacy budget</a:t>
            </a:r>
            <a:endParaRPr lang="zh-CN" altLang="en-US" dirty="0">
              <a:latin typeface="微软雅黑" charset="-122"/>
              <a:ea typeface="微软雅黑" charset="-122"/>
            </a:endParaRPr>
          </a:p>
        </p:txBody>
      </p:sp>
      <p:sp>
        <p:nvSpPr>
          <p:cNvPr id="12" name="矩形 11"/>
          <p:cNvSpPr/>
          <p:nvPr/>
        </p:nvSpPr>
        <p:spPr>
          <a:xfrm>
            <a:off x="4750671" y="3875018"/>
            <a:ext cx="342900" cy="461665"/>
          </a:xfrm>
          <a:prstGeom prst="rect">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808762" y="3875018"/>
            <a:ext cx="342900" cy="461665"/>
          </a:xfrm>
          <a:prstGeom prst="rect">
            <a:avLst/>
          </a:prstGeom>
          <a:solidFill>
            <a:srgbClr val="FFC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连接符: 肘形 13"/>
          <p:cNvCxnSpPr/>
          <p:nvPr/>
        </p:nvCxnSpPr>
        <p:spPr>
          <a:xfrm>
            <a:off x="4922121" y="4412417"/>
            <a:ext cx="407526" cy="306806"/>
          </a:xfrm>
          <a:prstGeom prst="bentConnector3">
            <a:avLst>
              <a:gd name="adj1" fmla="val 850"/>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329646" y="4565820"/>
            <a:ext cx="4250123" cy="369332"/>
          </a:xfrm>
          <a:prstGeom prst="rect">
            <a:avLst/>
          </a:prstGeom>
          <a:noFill/>
        </p:spPr>
        <p:txBody>
          <a:bodyPr wrap="square" rtlCol="0">
            <a:spAutoFit/>
          </a:bodyPr>
          <a:lstStyle/>
          <a:p>
            <a:r>
              <a:rPr lang="en-US" altLang="zh-CN" dirty="0">
                <a:latin typeface="微软雅黑" charset="-122"/>
                <a:ea typeface="微软雅黑" charset="-122"/>
              </a:rPr>
              <a:t>Base price (</a:t>
            </a:r>
            <a:r>
              <a:rPr lang="zh-CN" altLang="en-US" dirty="0">
                <a:latin typeface="微软雅黑" charset="-122"/>
                <a:ea typeface="微软雅黑" charset="-122"/>
              </a:rPr>
              <a:t>来自</a:t>
            </a:r>
            <a:r>
              <a:rPr lang="en-US" altLang="zh-CN" dirty="0">
                <a:latin typeface="微软雅黑" charset="-122"/>
                <a:ea typeface="微软雅黑" charset="-122"/>
              </a:rPr>
              <a:t>Shapley value)</a:t>
            </a:r>
            <a:endParaRPr lang="zh-CN" altLang="en-US" dirty="0">
              <a:latin typeface="微软雅黑" charset="-122"/>
              <a:ea typeface="微软雅黑" charset="-122"/>
            </a:endParaRPr>
          </a:p>
        </p:txBody>
      </p:sp>
      <p:cxnSp>
        <p:nvCxnSpPr>
          <p:cNvPr id="16" name="直接箭头连接符 15"/>
          <p:cNvCxnSpPr/>
          <p:nvPr/>
        </p:nvCxnSpPr>
        <p:spPr>
          <a:xfrm flipV="1">
            <a:off x="6151662" y="3962472"/>
            <a:ext cx="588773" cy="11377"/>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sp>
        <p:nvSpPr>
          <p:cNvPr id="17" name="文本框 16"/>
          <p:cNvSpPr txBox="1"/>
          <p:nvPr/>
        </p:nvSpPr>
        <p:spPr>
          <a:xfrm>
            <a:off x="6705200" y="3798292"/>
            <a:ext cx="4794374" cy="369332"/>
          </a:xfrm>
          <a:prstGeom prst="rect">
            <a:avLst/>
          </a:prstGeom>
          <a:noFill/>
        </p:spPr>
        <p:txBody>
          <a:bodyPr wrap="square" rtlCol="0">
            <a:spAutoFit/>
          </a:bodyPr>
          <a:lstStyle/>
          <a:p>
            <a:r>
              <a:rPr lang="zh-CN" altLang="en-US" dirty="0">
                <a:latin typeface="微软雅黑" charset="-122"/>
                <a:ea typeface="微软雅黑" charset="-122"/>
              </a:rPr>
              <a:t>卖家即</a:t>
            </a:r>
            <a:r>
              <a:rPr lang="en-US" altLang="zh-CN" dirty="0">
                <a:latin typeface="微软雅黑" charset="-122"/>
                <a:ea typeface="微软雅黑" charset="-122"/>
              </a:rPr>
              <a:t>Data owner</a:t>
            </a:r>
            <a:r>
              <a:rPr lang="zh-CN" altLang="en-US" dirty="0">
                <a:latin typeface="微软雅黑" charset="-122"/>
                <a:ea typeface="微软雅黑" charset="-122"/>
              </a:rPr>
              <a:t>的</a:t>
            </a:r>
            <a:r>
              <a:rPr lang="en-US" altLang="zh-CN" dirty="0">
                <a:latin typeface="微软雅黑" charset="-122"/>
                <a:ea typeface="微软雅黑" charset="-122"/>
              </a:rPr>
              <a:t>Privacy sensitivity</a:t>
            </a:r>
            <a:endParaRPr lang="zh-CN" altLang="en-US" dirty="0">
              <a:latin typeface="微软雅黑" charset="-122"/>
              <a:ea typeface="微软雅黑" charset="-122"/>
            </a:endParaRPr>
          </a:p>
        </p:txBody>
      </p:sp>
      <mc:AlternateContent xmlns:mc="http://schemas.openxmlformats.org/markup-compatibility/2006">
        <mc:Choice xmlns:a14="http://schemas.microsoft.com/office/drawing/2010/main" Requires="a14">
          <p:sp>
            <p:nvSpPr>
              <p:cNvPr id="18" name="文本框 17"/>
              <p:cNvSpPr txBox="1"/>
              <p:nvPr/>
            </p:nvSpPr>
            <p:spPr>
              <a:xfrm>
                <a:off x="1205720" y="5439608"/>
                <a:ext cx="11069429" cy="461665"/>
              </a:xfrm>
              <a:prstGeom prst="rect">
                <a:avLst/>
              </a:prstGeom>
              <a:noFill/>
            </p:spPr>
            <p:txBody>
              <a:bodyPr wrap="square" rtlCol="0">
                <a:spAutoFit/>
              </a:bodyPr>
              <a:lstStyle/>
              <a:p>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𝜌</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oMath>
                </a14:m>
                <a:r>
                  <a:rPr lang="zh-CN" altLang="en-US" sz="2400" dirty="0">
                    <a:latin typeface="微软雅黑" charset="-122"/>
                    <a:ea typeface="微软雅黑" charset="-122"/>
                  </a:rPr>
                  <a:t>  </a:t>
                </a:r>
                <a:r>
                  <a:rPr lang="en-US" altLang="zh-CN" sz="2000" dirty="0">
                    <a:latin typeface="微软雅黑" charset="-122"/>
                    <a:ea typeface="微软雅黑" charset="-122"/>
                  </a:rPr>
                  <a:t>Privacy sensitivity</a:t>
                </a:r>
                <a:r>
                  <a:rPr lang="zh-CN" altLang="en-US" sz="2000" dirty="0">
                    <a:latin typeface="微软雅黑" charset="-122"/>
                    <a:ea typeface="微软雅黑" charset="-122"/>
                  </a:rPr>
                  <a:t>高，增加</a:t>
                </a:r>
                <a:r>
                  <a:rPr lang="en-US" altLang="zh-CN" sz="2000" dirty="0">
                    <a:latin typeface="微软雅黑" charset="-122"/>
                    <a:ea typeface="微软雅黑" charset="-122"/>
                  </a:rPr>
                  <a:t>privacy budget</a:t>
                </a:r>
                <a:r>
                  <a:rPr lang="zh-CN" altLang="en-US" sz="2000" dirty="0">
                    <a:latin typeface="微软雅黑" charset="-122"/>
                    <a:ea typeface="微软雅黑" charset="-122"/>
                  </a:rPr>
                  <a:t>时要求的</a:t>
                </a:r>
                <a:r>
                  <a:rPr lang="en-US" altLang="zh-CN" sz="2000" dirty="0">
                    <a:latin typeface="微软雅黑" charset="-122"/>
                    <a:ea typeface="微软雅黑" charset="-122"/>
                  </a:rPr>
                  <a:t>compensation</a:t>
                </a:r>
                <a:r>
                  <a:rPr lang="zh-CN" altLang="en-US" sz="2000" dirty="0">
                    <a:latin typeface="微软雅黑" charset="-122"/>
                    <a:ea typeface="微软雅黑" charset="-122"/>
                  </a:rPr>
                  <a:t>增长快</a:t>
                </a:r>
                <a:endParaRPr lang="zh-CN" altLang="en-US" sz="2400" dirty="0">
                  <a:latin typeface="微软雅黑" charset="-122"/>
                  <a:ea typeface="微软雅黑" charset="-122"/>
                </a:endParaRPr>
              </a:p>
            </p:txBody>
          </p:sp>
        </mc:Choice>
        <mc:Fallback>
          <p:sp>
            <p:nvSpPr>
              <p:cNvPr id="18" name="文本框 17"/>
              <p:cNvSpPr txBox="1">
                <a:spLocks noRot="1" noChangeAspect="1" noMove="1" noResize="1" noEditPoints="1" noAdjustHandles="1" noChangeArrowheads="1" noChangeShapeType="1" noTextEdit="1"/>
              </p:cNvSpPr>
              <p:nvPr/>
            </p:nvSpPr>
            <p:spPr>
              <a:xfrm>
                <a:off x="1205720" y="5439608"/>
                <a:ext cx="11069429" cy="461665"/>
              </a:xfrm>
              <a:prstGeom prst="rect">
                <a:avLst/>
              </a:prstGeom>
              <a:blipFill rotWithShape="1">
                <a:blip r:embed="rId3"/>
                <a:stretch>
                  <a:fillRect l="-4" t="-43" r="5" b="-2704"/>
                </a:stretch>
              </a:blipFill>
            </p:spPr>
            <p:txBody>
              <a:bodyPr/>
              <a:lstStyle/>
              <a:p>
                <a:r>
                  <a:rPr lang="zh-CN" alt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fld>
            <a:r>
              <a:rPr kumimoji="1" lang="zh-CN" altLang="en-US" dirty="0"/>
              <a:t> </a:t>
            </a:r>
            <a:r>
              <a:rPr kumimoji="1" lang="en-US" altLang="zh-CN" dirty="0"/>
              <a:t>/ 30</a:t>
            </a:r>
            <a:endParaRPr kumimoji="1" lang="zh-CN" altLang="en-US" dirty="0"/>
          </a:p>
        </p:txBody>
      </p:sp>
      <p:sp>
        <p:nvSpPr>
          <p:cNvPr id="5" name="文本框 4"/>
          <p:cNvSpPr txBox="1"/>
          <p:nvPr/>
        </p:nvSpPr>
        <p:spPr>
          <a:xfrm>
            <a:off x="896353" y="1226054"/>
            <a:ext cx="8277726" cy="461665"/>
          </a:xfrm>
          <a:prstGeom prst="rect">
            <a:avLst/>
          </a:prstGeom>
          <a:noFill/>
          <a:ln>
            <a:noFill/>
          </a:ln>
        </p:spPr>
        <p:txBody>
          <a:bodyPr wrap="square" rtlCol="0">
            <a:spAutoFit/>
          </a:bodyPr>
          <a:lstStyle/>
          <a:p>
            <a:r>
              <a:rPr lang="zh-CN" altLang="en-US" sz="2400" b="1" dirty="0">
                <a:latin typeface="微软雅黑" charset="-122"/>
                <a:ea typeface="微软雅黑" charset="-122"/>
              </a:rPr>
              <a:t>模型购买者</a:t>
            </a:r>
            <a:r>
              <a:rPr lang="en-US" altLang="zh-CN" sz="2400" b="1" dirty="0">
                <a:latin typeface="微软雅黑" charset="-122"/>
                <a:ea typeface="微软雅黑" charset="-122"/>
              </a:rPr>
              <a:t>:</a:t>
            </a:r>
            <a:r>
              <a:rPr lang="zh-CN" altLang="en-US" sz="2400" b="1" dirty="0">
                <a:latin typeface="微软雅黑" charset="-122"/>
                <a:ea typeface="微软雅黑" charset="-122"/>
              </a:rPr>
              <a:t> 关心最终模型（数据产品）的效用</a:t>
            </a:r>
            <a:endParaRPr lang="en-US" altLang="zh-CN" sz="2400" b="1" dirty="0">
              <a:latin typeface="微软雅黑" charset="-122"/>
              <a:ea typeface="微软雅黑" charset="-122"/>
            </a:endParaRPr>
          </a:p>
        </p:txBody>
      </p:sp>
      <mc:AlternateContent xmlns:mc="http://schemas.openxmlformats.org/markup-compatibility/2006">
        <mc:Choice xmlns:a14="http://schemas.microsoft.com/office/drawing/2010/main" Requires="a14">
          <p:sp>
            <p:nvSpPr>
              <p:cNvPr id="6" name="文本框 5"/>
              <p:cNvSpPr txBox="1"/>
              <p:nvPr/>
            </p:nvSpPr>
            <p:spPr>
              <a:xfrm>
                <a:off x="896353" y="2272818"/>
                <a:ext cx="10476497" cy="499624"/>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sz="2000" dirty="0">
                    <a:latin typeface="微软雅黑" charset="-122"/>
                    <a:ea typeface="微软雅黑" charset="-122"/>
                  </a:rPr>
                  <a:t>用参与训练数据的</a:t>
                </a:r>
                <a:r>
                  <a:rPr lang="en-US" altLang="zh-CN" sz="2000" dirty="0">
                    <a:latin typeface="微软雅黑" charset="-122"/>
                    <a:ea typeface="微软雅黑" charset="-122"/>
                  </a:rPr>
                  <a:t>Shapley value</a:t>
                </a:r>
                <a:r>
                  <a:rPr lang="zh-CN" altLang="en-US" sz="2000" dirty="0">
                    <a:latin typeface="微软雅黑" charset="-122"/>
                    <a:ea typeface="微软雅黑" charset="-122"/>
                  </a:rPr>
                  <a:t>覆盖率</a:t>
                </a:r>
                <a14:m>
                  <m:oMath xmlns:m="http://schemas.openxmlformats.org/officeDocument/2006/math">
                    <m:r>
                      <a:rPr lang="en-US" altLang="zh-CN" sz="2000" i="1" dirty="0" smtClean="0">
                        <a:latin typeface="Cambria Math" panose="02040503050406030204" pitchFamily="18" charset="0"/>
                        <a:ea typeface="微软雅黑" charset="-122"/>
                      </a:rPr>
                      <m:t>𝐶𝑅</m:t>
                    </m:r>
                    <m:r>
                      <a:rPr lang="en-US" altLang="zh-CN" sz="2000" b="0" i="1" dirty="0" smtClean="0">
                        <a:latin typeface="Cambria Math" panose="02040503050406030204" pitchFamily="18" charset="0"/>
                        <a:ea typeface="微软雅黑" charset="-122"/>
                      </a:rPr>
                      <m:t> </m:t>
                    </m:r>
                  </m:oMath>
                </a14:m>
                <a:endParaRPr lang="en-US" altLang="zh-CN" sz="2000" b="0" dirty="0">
                  <a:latin typeface="微软雅黑" charset="-122"/>
                  <a:ea typeface="微软雅黑" charset="-122"/>
                </a:endParaRPr>
              </a:p>
            </p:txBody>
          </p:sp>
        </mc:Choice>
        <mc:Fallback>
          <p:sp>
            <p:nvSpPr>
              <p:cNvPr id="6" name="文本框 5"/>
              <p:cNvSpPr txBox="1">
                <a:spLocks noRot="1" noChangeAspect="1" noMove="1" noResize="1" noEditPoints="1" noAdjustHandles="1" noChangeArrowheads="1" noChangeShapeType="1" noTextEdit="1"/>
              </p:cNvSpPr>
              <p:nvPr/>
            </p:nvSpPr>
            <p:spPr>
              <a:xfrm>
                <a:off x="896353" y="2272818"/>
                <a:ext cx="10476497" cy="499624"/>
              </a:xfrm>
              <a:prstGeom prst="rect">
                <a:avLst/>
              </a:prstGeom>
              <a:blipFill rotWithShape="1">
                <a:blip r:embed="rId1"/>
                <a:stretch>
                  <a:fillRect l="-4" t="-31" b="-16389"/>
                </a:stretch>
              </a:blipFill>
            </p:spPr>
            <p:txBody>
              <a:bodyPr/>
              <a:lstStyle/>
              <a:p>
                <a:r>
                  <a:rPr lang="zh-CN" altLang="en-US">
                    <a:noFill/>
                  </a:rPr>
                  <a:t> </a:t>
                </a:r>
              </a:p>
            </p:txBody>
          </p:sp>
        </mc:Fallback>
      </mc:AlternateContent>
      <p:sp>
        <p:nvSpPr>
          <p:cNvPr id="7" name="标题 1"/>
          <p:cNvSpPr>
            <a:spLocks noGrp="1"/>
          </p:cNvSpPr>
          <p:nvPr/>
        </p:nvSpPr>
        <p:spPr>
          <a:xfrm>
            <a:off x="135008" y="321189"/>
            <a:ext cx="5893259" cy="1037119"/>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latin typeface="微软雅黑" charset="-122"/>
                <a:ea typeface="微软雅黑" charset="-122"/>
              </a:rPr>
              <a:t>模型购买者</a:t>
            </a:r>
            <a:r>
              <a:rPr lang="en-US" altLang="zh-CN" sz="2800" b="1" dirty="0">
                <a:latin typeface="微软雅黑" charset="-122"/>
                <a:ea typeface="微软雅黑" charset="-122"/>
              </a:rPr>
              <a:t>: Price Function</a:t>
            </a:r>
            <a:endParaRPr lang="en-US" altLang="zh-CN" sz="2800" b="1" dirty="0">
              <a:latin typeface="微软雅黑" charset="-122"/>
              <a:ea typeface="微软雅黑" charset="-122"/>
            </a:endParaRPr>
          </a:p>
        </p:txBody>
      </p:sp>
      <p:sp>
        <p:nvSpPr>
          <p:cNvPr id="8" name="文本框 7"/>
          <p:cNvSpPr txBox="1"/>
          <p:nvPr/>
        </p:nvSpPr>
        <p:spPr>
          <a:xfrm>
            <a:off x="896353" y="1792839"/>
            <a:ext cx="6136480" cy="400110"/>
          </a:xfrm>
          <a:prstGeom prst="rect">
            <a:avLst/>
          </a:prstGeom>
          <a:noFill/>
        </p:spPr>
        <p:txBody>
          <a:bodyPr wrap="square">
            <a:spAutoFit/>
          </a:bodyPr>
          <a:lstStyle/>
          <a:p>
            <a:r>
              <a:rPr lang="zh-CN" altLang="en-US" sz="2000" dirty="0">
                <a:latin typeface="微软雅黑" charset="-122"/>
                <a:ea typeface="微软雅黑" charset="-122"/>
              </a:rPr>
              <a:t>如何估计模型的最终效用？</a:t>
            </a:r>
            <a:endParaRPr lang="zh-CN" altLang="en-US" sz="2000" dirty="0">
              <a:latin typeface="微软雅黑" charset="-122"/>
              <a:ea typeface="微软雅黑" charset="-122"/>
            </a:endParaRPr>
          </a:p>
        </p:txBody>
      </p:sp>
      <mc:AlternateContent xmlns:mc="http://schemas.openxmlformats.org/markup-compatibility/2006">
        <mc:Choice xmlns:a14="http://schemas.microsoft.com/office/drawing/2010/main" Requires="a14">
          <p:sp>
            <p:nvSpPr>
              <p:cNvPr id="9" name="文本框 8"/>
              <p:cNvSpPr txBox="1"/>
              <p:nvPr/>
            </p:nvSpPr>
            <p:spPr>
              <a:xfrm>
                <a:off x="896352" y="4033904"/>
                <a:ext cx="9562097" cy="499624"/>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sz="2000" dirty="0">
                    <a:latin typeface="微软雅黑" charset="-122"/>
                    <a:ea typeface="微软雅黑" charset="-122"/>
                  </a:rPr>
                  <a:t>为了满足</a:t>
                </a:r>
                <a:r>
                  <a:rPr lang="en-US" altLang="zh-CN" sz="2000" dirty="0">
                    <a:latin typeface="微软雅黑" charset="-122"/>
                    <a:ea typeface="微软雅黑" charset="-122"/>
                  </a:rPr>
                  <a:t>differential privacy</a:t>
                </a:r>
                <a:r>
                  <a:rPr lang="zh-CN" altLang="en-US" sz="2000" dirty="0">
                    <a:latin typeface="微软雅黑" charset="-122"/>
                    <a:ea typeface="微软雅黑" charset="-122"/>
                  </a:rPr>
                  <a:t>所添加的噪声，用</a:t>
                </a:r>
                <a:r>
                  <a:rPr lang="en-US" altLang="zh-CN" sz="2000" dirty="0">
                    <a:latin typeface="微软雅黑" charset="-122"/>
                    <a:ea typeface="微软雅黑" charset="-122"/>
                  </a:rPr>
                  <a:t>Privacy Budget</a:t>
                </a:r>
                <a:r>
                  <a:rPr lang="zh-CN" altLang="en-US" sz="2000" dirty="0">
                    <a:latin typeface="微软雅黑" charset="-122"/>
                    <a:ea typeface="微软雅黑" charset="-122"/>
                  </a:rPr>
                  <a:t>来量化</a:t>
                </a:r>
                <a:r>
                  <a:rPr lang="en-US" altLang="zh-CN" sz="2000" dirty="0">
                    <a:latin typeface="微软雅黑" charset="-122"/>
                    <a:ea typeface="微软雅黑" charset="-122"/>
                  </a:rPr>
                  <a:t> </a:t>
                </a:r>
                <a14:m>
                  <m:oMath xmlns:m="http://schemas.openxmlformats.org/officeDocument/2006/math">
                    <m:r>
                      <a:rPr lang="en-US" altLang="zh-CN" sz="2000" b="0" i="1" smtClean="0">
                        <a:latin typeface="Cambria Math" panose="02040503050406030204" pitchFamily="18" charset="0"/>
                        <a:ea typeface="微软雅黑" charset="-122"/>
                      </a:rPr>
                      <m:t>𝜖</m:t>
                    </m:r>
                  </m:oMath>
                </a14:m>
                <a:endParaRPr lang="en-US" altLang="zh-CN" sz="2000" dirty="0">
                  <a:latin typeface="微软雅黑" charset="-122"/>
                  <a:ea typeface="微软雅黑" charset="-122"/>
                </a:endParaRPr>
              </a:p>
            </p:txBody>
          </p:sp>
        </mc:Choice>
        <mc:Fallback>
          <p:sp>
            <p:nvSpPr>
              <p:cNvPr id="9" name="文本框 8"/>
              <p:cNvSpPr txBox="1">
                <a:spLocks noRot="1" noChangeAspect="1" noMove="1" noResize="1" noEditPoints="1" noAdjustHandles="1" noChangeArrowheads="1" noChangeShapeType="1" noTextEdit="1"/>
              </p:cNvSpPr>
              <p:nvPr/>
            </p:nvSpPr>
            <p:spPr>
              <a:xfrm>
                <a:off x="896352" y="4033904"/>
                <a:ext cx="9562097" cy="499624"/>
              </a:xfrm>
              <a:prstGeom prst="rect">
                <a:avLst/>
              </a:prstGeom>
              <a:blipFill rotWithShape="1">
                <a:blip r:embed="rId2"/>
                <a:stretch>
                  <a:fillRect l="-4" t="-77" r="7" b="-1634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p:cNvSpPr txBox="1"/>
              <p:nvPr/>
            </p:nvSpPr>
            <p:spPr>
              <a:xfrm>
                <a:off x="1394256" y="2850092"/>
                <a:ext cx="9822656" cy="93583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𝐶𝑅</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𝑀</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𝐶𝑅</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𝐷</m:t>
                              </m:r>
                            </m:e>
                            <m: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𝑖</m:t>
                                  </m:r>
                                </m:e>
                                <m:sub>
                                  <m:r>
                                    <a:rPr lang="en-US" altLang="zh-CN" sz="2400" b="0" i="1" smtClean="0">
                                      <a:latin typeface="Cambria Math" panose="02040503050406030204" pitchFamily="18" charset="0"/>
                                    </a:rPr>
                                    <m:t>𝑖</m:t>
                                  </m:r>
                                </m:sub>
                              </m:sSub>
                            </m:sub>
                          </m:sSub>
                          <m:r>
                            <a:rPr lang="en-US" altLang="zh-CN" sz="2400" b="0" i="1" smtClean="0">
                              <a:latin typeface="Cambria Math" panose="02040503050406030204" pitchFamily="18" charset="0"/>
                            </a:rPr>
                            <m:t>,…, </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𝐷</m:t>
                              </m:r>
                            </m:e>
                            <m: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𝑖</m:t>
                                  </m:r>
                                </m:e>
                                <m:sub>
                                  <m:r>
                                    <a:rPr lang="en-US" altLang="zh-CN" sz="2400" b="0" i="1" smtClean="0">
                                      <a:latin typeface="Cambria Math" panose="02040503050406030204" pitchFamily="18" charset="0"/>
                                    </a:rPr>
                                    <m:t>𝑘</m:t>
                                  </m:r>
                                </m:sub>
                              </m:sSub>
                            </m:sub>
                          </m:sSub>
                        </m:e>
                      </m:d>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𝑆𝑉</m:t>
                          </m:r>
                          <m:d>
                            <m:dPr>
                              <m:ctrlPr>
                                <a:rPr lang="en-US" altLang="zh-CN" sz="2400" i="1">
                                  <a:latin typeface="Cambria Math" panose="02040503050406030204" pitchFamily="18" charset="0"/>
                                </a:rPr>
                              </m:ctrlPr>
                            </m:dPr>
                            <m:e>
                              <m:r>
                                <m:rPr>
                                  <m:lit/>
                                </m:rP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𝐷</m:t>
                                  </m:r>
                                </m:e>
                                <m: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𝑖</m:t>
                                      </m:r>
                                    </m:e>
                                    <m:sub>
                                      <m:r>
                                        <a:rPr lang="en-US" altLang="zh-CN" sz="2400" i="1">
                                          <a:latin typeface="Cambria Math" panose="02040503050406030204" pitchFamily="18" charset="0"/>
                                        </a:rPr>
                                        <m:t>𝑖</m:t>
                                      </m:r>
                                    </m:sub>
                                  </m:sSub>
                                </m:sub>
                              </m:sSub>
                              <m:r>
                                <a:rPr lang="en-US" altLang="zh-CN" sz="2400" i="1">
                                  <a:latin typeface="Cambria Math" panose="02040503050406030204" pitchFamily="18" charset="0"/>
                                </a:rPr>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𝐷</m:t>
                                  </m:r>
                                </m:e>
                                <m: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𝑖</m:t>
                                      </m:r>
                                    </m:e>
                                    <m:sub>
                                      <m:r>
                                        <a:rPr lang="en-US" altLang="zh-CN" sz="2400" i="1">
                                          <a:latin typeface="Cambria Math" panose="02040503050406030204" pitchFamily="18" charset="0"/>
                                        </a:rPr>
                                        <m:t>𝑘</m:t>
                                      </m:r>
                                    </m:sub>
                                  </m:sSub>
                                </m:sub>
                              </m:sSub>
                              <m:r>
                                <m:rPr>
                                  <m:lit/>
                                </m:rPr>
                                <a:rPr lang="en-US" altLang="zh-CN" sz="2400" i="1">
                                  <a:latin typeface="Cambria Math" panose="02040503050406030204" pitchFamily="18" charset="0"/>
                                </a:rPr>
                                <m:t>}</m:t>
                              </m:r>
                            </m:e>
                          </m:d>
                        </m:num>
                        <m:den>
                          <m:r>
                            <a:rPr lang="en-US" altLang="zh-CN" sz="2400" b="0" i="1" smtClean="0">
                              <a:latin typeface="Cambria Math" panose="02040503050406030204" pitchFamily="18" charset="0"/>
                            </a:rPr>
                            <m:t>𝑆𝑉</m:t>
                          </m:r>
                          <m:r>
                            <a:rPr lang="en-US" altLang="zh-CN" sz="2400" i="1">
                              <a:latin typeface="Cambria Math" panose="02040503050406030204" pitchFamily="18" charset="0"/>
                            </a:rPr>
                            <m:t>(</m:t>
                          </m:r>
                          <m:r>
                            <m:rPr>
                              <m:lit/>
                            </m:rP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𝐷</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𝐷</m:t>
                              </m:r>
                            </m:e>
                            <m:sub>
                              <m:r>
                                <a:rPr lang="en-US" altLang="zh-CN" sz="2400" i="1">
                                  <a:latin typeface="Cambria Math" panose="02040503050406030204" pitchFamily="18" charset="0"/>
                                </a:rPr>
                                <m:t>𝑛</m:t>
                              </m:r>
                            </m:sub>
                          </m:sSub>
                          <m:r>
                            <m:rPr>
                              <m:lit/>
                            </m:rPr>
                            <a:rPr lang="en-US" altLang="zh-CN" sz="2400" i="1">
                              <a:latin typeface="Cambria Math" panose="02040503050406030204" pitchFamily="18" charset="0"/>
                            </a:rPr>
                            <m:t>}</m:t>
                          </m:r>
                          <m:r>
                            <a:rPr lang="en-US" altLang="zh-CN" sz="2400" i="1">
                              <a:latin typeface="Cambria Math" panose="02040503050406030204" pitchFamily="18" charset="0"/>
                            </a:rPr>
                            <m:t>)</m:t>
                          </m:r>
                        </m:den>
                      </m:f>
                      <m:r>
                        <a:rPr lang="en-US" altLang="zh-CN" sz="2400" b="0" i="1" smtClean="0">
                          <a:latin typeface="Cambria Math" panose="02040503050406030204" pitchFamily="18" charset="0"/>
                        </a:rPr>
                        <m:t>= </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𝑆𝑉</m:t>
                          </m:r>
                          <m:d>
                            <m:dPr>
                              <m:ctrlPr>
                                <a:rPr lang="en-US" altLang="zh-CN" sz="2400" b="0" i="1" smtClean="0">
                                  <a:latin typeface="Cambria Math" panose="02040503050406030204" pitchFamily="18" charset="0"/>
                                </a:rPr>
                              </m:ctrlPr>
                            </m:dPr>
                            <m:e>
                              <m:r>
                                <m:rPr>
                                  <m:lit/>
                                </m:rP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𝐷</m:t>
                                  </m:r>
                                </m:e>
                                <m: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𝑖</m:t>
                                      </m:r>
                                    </m:e>
                                    <m:sub>
                                      <m:r>
                                        <a:rPr lang="en-US" altLang="zh-CN" sz="2400" i="1">
                                          <a:latin typeface="Cambria Math" panose="02040503050406030204" pitchFamily="18" charset="0"/>
                                        </a:rPr>
                                        <m:t>𝑖</m:t>
                                      </m:r>
                                    </m:sub>
                                  </m:sSub>
                                </m:sub>
                              </m:sSub>
                              <m:r>
                                <a:rPr lang="en-US" altLang="zh-CN" sz="2400" i="1">
                                  <a:latin typeface="Cambria Math" panose="02040503050406030204" pitchFamily="18" charset="0"/>
                                </a:rPr>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𝐷</m:t>
                                  </m:r>
                                </m:e>
                                <m: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𝑖</m:t>
                                      </m:r>
                                    </m:e>
                                    <m:sub>
                                      <m:r>
                                        <a:rPr lang="en-US" altLang="zh-CN" sz="2400" i="1">
                                          <a:latin typeface="Cambria Math" panose="02040503050406030204" pitchFamily="18" charset="0"/>
                                        </a:rPr>
                                        <m:t>𝑘</m:t>
                                      </m:r>
                                    </m:sub>
                                  </m:sSub>
                                </m:sub>
                              </m:sSub>
                              <m:r>
                                <m:rPr>
                                  <m:lit/>
                                </m:rPr>
                                <a:rPr lang="en-US" altLang="zh-CN" sz="2400" b="0" i="1" smtClean="0">
                                  <a:latin typeface="Cambria Math" panose="02040503050406030204" pitchFamily="18" charset="0"/>
                                </a:rPr>
                                <m:t>}</m:t>
                              </m:r>
                            </m:e>
                          </m:d>
                        </m:num>
                        <m:den>
                          <m:r>
                            <a:rPr lang="en-US" altLang="zh-CN" sz="2400" b="0" i="1" smtClean="0">
                              <a:latin typeface="Cambria Math" panose="02040503050406030204" pitchFamily="18" charset="0"/>
                            </a:rPr>
                            <m:t>𝑈</m:t>
                          </m:r>
                          <m:r>
                            <a:rPr lang="en-US" altLang="zh-CN" sz="2400" b="0" i="1" smtClean="0">
                              <a:latin typeface="Cambria Math" panose="02040503050406030204" pitchFamily="18" charset="0"/>
                            </a:rPr>
                            <m:t>(</m:t>
                          </m:r>
                          <m:r>
                            <m:rPr>
                              <m:lit/>
                            </m:rP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𝐷</m:t>
                              </m:r>
                            </m:e>
                            <m:sub>
                              <m:r>
                                <a:rPr lang="en-US" altLang="zh-CN" sz="2400" b="0" i="1" smtClean="0">
                                  <a:latin typeface="Cambria Math" panose="02040503050406030204" pitchFamily="18" charset="0"/>
                                </a:rPr>
                                <m:t>1</m:t>
                              </m:r>
                            </m:sub>
                          </m:sSub>
                          <m:r>
                            <a:rPr lang="en-US" altLang="zh-CN" sz="2400" i="1">
                              <a:latin typeface="Cambria Math" panose="02040503050406030204" pitchFamily="18" charset="0"/>
                            </a:rPr>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𝐷</m:t>
                              </m:r>
                            </m:e>
                            <m:sub>
                              <m:r>
                                <a:rPr lang="en-US" altLang="zh-CN" sz="2400" b="0" i="1" smtClean="0">
                                  <a:latin typeface="Cambria Math" panose="02040503050406030204" pitchFamily="18" charset="0"/>
                                </a:rPr>
                                <m:t>𝑛</m:t>
                              </m:r>
                            </m:sub>
                          </m:sSub>
                          <m:r>
                            <m:rPr>
                              <m:lit/>
                            </m:rPr>
                            <a:rPr lang="en-US" altLang="zh-CN" sz="2400" b="0" i="1" smtClean="0">
                              <a:latin typeface="Cambria Math" panose="02040503050406030204" pitchFamily="18" charset="0"/>
                            </a:rPr>
                            <m:t>}</m:t>
                          </m:r>
                          <m:r>
                            <a:rPr lang="en-US" altLang="zh-CN" sz="2400" b="0" i="1" smtClean="0">
                              <a:latin typeface="Cambria Math" panose="02040503050406030204" pitchFamily="18" charset="0"/>
                            </a:rPr>
                            <m:t>)</m:t>
                          </m:r>
                        </m:den>
                      </m:f>
                    </m:oMath>
                  </m:oMathPara>
                </a14:m>
                <a:endParaRPr lang="zh-CN" altLang="en-US" sz="2400" i="1" dirty="0"/>
              </a:p>
            </p:txBody>
          </p:sp>
        </mc:Choice>
        <mc:Fallback>
          <p:sp>
            <p:nvSpPr>
              <p:cNvPr id="10" name="文本框 9"/>
              <p:cNvSpPr txBox="1">
                <a:spLocks noRot="1" noChangeAspect="1" noMove="1" noResize="1" noEditPoints="1" noAdjustHandles="1" noChangeArrowheads="1" noChangeShapeType="1" noTextEdit="1"/>
              </p:cNvSpPr>
              <p:nvPr/>
            </p:nvSpPr>
            <p:spPr>
              <a:xfrm>
                <a:off x="1394256" y="2850092"/>
                <a:ext cx="9822656" cy="935834"/>
              </a:xfrm>
              <a:prstGeom prst="rect">
                <a:avLst/>
              </a:prstGeom>
              <a:blipFill rotWithShape="1">
                <a:blip r:embed="rId3"/>
                <a:stretch>
                  <a:fillRect l="-4" t="-23" r="3" b="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1347337" y="4911824"/>
                <a:ext cx="8436769" cy="838948"/>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𝑀</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𝑗</m:t>
                          </m:r>
                        </m:sub>
                      </m:sSub>
                      <m:r>
                        <a:rPr lang="en-US" altLang="zh-CN" sz="2400" i="1">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m:rPr>
                                  <m:sty m:val="p"/>
                                </m:rPr>
                                <a:rPr lang="en-US" altLang="zh-CN" sz="2400" i="1">
                                  <a:latin typeface="Cambria Math" panose="02040503050406030204" pitchFamily="18" charset="0"/>
                                </a:rPr>
                                <m:t>e</m:t>
                              </m:r>
                            </m:e>
                            <m: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𝛿</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𝐶𝑅</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𝑀</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𝜃</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sup>
                          </m:sSup>
                        </m:den>
                      </m:f>
                      <m:r>
                        <a:rPr lang="en-US" altLang="zh-CN" sz="2400" i="1">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0" smtClean="0">
                              <a:latin typeface="Cambria Math" panose="02040503050406030204" pitchFamily="18" charset="0"/>
                            </a:rPr>
                            <m:t>1</m:t>
                          </m:r>
                        </m:num>
                        <m:den>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𝛾</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𝜖</m:t>
                              </m:r>
                              <m:r>
                                <a:rPr lang="en-US" altLang="zh-CN" sz="2400" b="0" i="1" smtClean="0">
                                  <a:latin typeface="Cambria Math" panose="02040503050406030204" pitchFamily="18" charset="0"/>
                                </a:rPr>
                                <m:t> −</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𝜂</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sup>
                          </m:sSup>
                        </m:den>
                      </m:f>
                    </m:oMath>
                  </m:oMathPara>
                </a14:m>
                <a:endParaRPr lang="zh-CN" altLang="en-US" sz="2400" dirty="0"/>
              </a:p>
            </p:txBody>
          </p:sp>
        </mc:Choice>
        <mc:Fallback>
          <p:sp>
            <p:nvSpPr>
              <p:cNvPr id="11" name="文本框 10"/>
              <p:cNvSpPr txBox="1">
                <a:spLocks noRot="1" noChangeAspect="1" noMove="1" noResize="1" noEditPoints="1" noAdjustHandles="1" noChangeArrowheads="1" noChangeShapeType="1" noTextEdit="1"/>
              </p:cNvSpPr>
              <p:nvPr/>
            </p:nvSpPr>
            <p:spPr>
              <a:xfrm>
                <a:off x="1347337" y="4911824"/>
                <a:ext cx="8436769" cy="838948"/>
              </a:xfrm>
              <a:prstGeom prst="rect">
                <a:avLst/>
              </a:prstGeom>
              <a:blipFill rotWithShape="1">
                <a:blip r:embed="rId4"/>
                <a:stretch>
                  <a:fillRect l="-6" t="-12" b="25"/>
                </a:stretch>
              </a:blipFill>
            </p:spPr>
            <p:txBody>
              <a:bodyPr/>
              <a:lstStyle/>
              <a:p>
                <a:r>
                  <a:rPr lang="zh-CN" altLang="en-US">
                    <a:noFill/>
                  </a:rPr>
                  <a:t> </a:t>
                </a:r>
              </a:p>
            </p:txBody>
          </p:sp>
        </mc:Fallback>
      </mc:AlternateContent>
      <p:sp>
        <p:nvSpPr>
          <p:cNvPr id="12" name="矩形 11"/>
          <p:cNvSpPr/>
          <p:nvPr/>
        </p:nvSpPr>
        <p:spPr>
          <a:xfrm>
            <a:off x="8434217" y="5324456"/>
            <a:ext cx="268095" cy="342900"/>
          </a:xfrm>
          <a:prstGeom prst="rect">
            <a:avLst/>
          </a:prstGeom>
          <a:solidFill>
            <a:srgbClr val="4472C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连接符: 肘形 12"/>
          <p:cNvCxnSpPr/>
          <p:nvPr/>
        </p:nvCxnSpPr>
        <p:spPr>
          <a:xfrm rot="10800000" flipV="1">
            <a:off x="8058004" y="5667743"/>
            <a:ext cx="547439" cy="306806"/>
          </a:xfrm>
          <a:prstGeom prst="bentConnector3">
            <a:avLst>
              <a:gd name="adj1" fmla="val 73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610807" y="5794072"/>
            <a:ext cx="4151044" cy="369332"/>
          </a:xfrm>
          <a:prstGeom prst="rect">
            <a:avLst/>
          </a:prstGeom>
          <a:noFill/>
        </p:spPr>
        <p:txBody>
          <a:bodyPr wrap="square" rtlCol="0">
            <a:spAutoFit/>
          </a:bodyPr>
          <a:lstStyle/>
          <a:p>
            <a:r>
              <a:rPr lang="en-US" altLang="zh-CN" dirty="0">
                <a:latin typeface="微软雅黑" charset="-122"/>
                <a:ea typeface="微软雅黑" charset="-122"/>
              </a:rPr>
              <a:t>Expectation of privacy budget</a:t>
            </a:r>
            <a:endParaRPr lang="zh-CN" altLang="en-US" dirty="0">
              <a:latin typeface="微软雅黑" charset="-122"/>
              <a:ea typeface="微软雅黑" charset="-122"/>
            </a:endParaRPr>
          </a:p>
        </p:txBody>
      </p:sp>
      <p:sp>
        <p:nvSpPr>
          <p:cNvPr id="15" name="文本框 14"/>
          <p:cNvSpPr txBox="1"/>
          <p:nvPr/>
        </p:nvSpPr>
        <p:spPr>
          <a:xfrm>
            <a:off x="6422538" y="4644928"/>
            <a:ext cx="4794374" cy="369332"/>
          </a:xfrm>
          <a:prstGeom prst="rect">
            <a:avLst/>
          </a:prstGeom>
          <a:noFill/>
        </p:spPr>
        <p:txBody>
          <a:bodyPr wrap="square" rtlCol="0">
            <a:spAutoFit/>
          </a:bodyPr>
          <a:lstStyle/>
          <a:p>
            <a:r>
              <a:rPr lang="zh-CN" altLang="en-US" dirty="0">
                <a:latin typeface="微软雅黑" charset="-122"/>
                <a:ea typeface="微软雅黑" charset="-122"/>
              </a:rPr>
              <a:t>买家即</a:t>
            </a:r>
            <a:r>
              <a:rPr lang="en-US" altLang="zh-CN" dirty="0">
                <a:latin typeface="微软雅黑" charset="-122"/>
                <a:ea typeface="微软雅黑" charset="-122"/>
              </a:rPr>
              <a:t>Data buyer</a:t>
            </a:r>
            <a:r>
              <a:rPr lang="zh-CN" altLang="en-US" dirty="0">
                <a:latin typeface="微软雅黑" charset="-122"/>
                <a:ea typeface="微软雅黑" charset="-122"/>
              </a:rPr>
              <a:t>的</a:t>
            </a:r>
            <a:r>
              <a:rPr lang="en-US" altLang="zh-CN" dirty="0">
                <a:latin typeface="微软雅黑" charset="-122"/>
                <a:ea typeface="微软雅黑" charset="-122"/>
              </a:rPr>
              <a:t>Privacy sensitivity</a:t>
            </a:r>
            <a:endParaRPr lang="zh-CN" altLang="en-US" dirty="0">
              <a:latin typeface="微软雅黑" charset="-122"/>
              <a:ea typeface="微软雅黑" charset="-122"/>
            </a:endParaRPr>
          </a:p>
        </p:txBody>
      </p:sp>
      <p:sp>
        <p:nvSpPr>
          <p:cNvPr id="16" name="矩形 15"/>
          <p:cNvSpPr/>
          <p:nvPr/>
        </p:nvSpPr>
        <p:spPr>
          <a:xfrm>
            <a:off x="7800906" y="5350649"/>
            <a:ext cx="257098" cy="326092"/>
          </a:xfrm>
          <a:prstGeom prst="rect">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flipV="1">
            <a:off x="8004088" y="4947954"/>
            <a:ext cx="0" cy="38334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fld>
            <a:r>
              <a:rPr kumimoji="1" lang="zh-CN" altLang="en-US" dirty="0"/>
              <a:t> </a:t>
            </a:r>
            <a:r>
              <a:rPr kumimoji="1" lang="en-US" altLang="zh-CN" dirty="0"/>
              <a:t>/ 30</a:t>
            </a:r>
            <a:endParaRPr kumimoji="1" lang="zh-CN" altLang="en-US" dirty="0"/>
          </a:p>
        </p:txBody>
      </p:sp>
      <p:sp>
        <p:nvSpPr>
          <p:cNvPr id="3" name="标题 1"/>
          <p:cNvSpPr>
            <a:spLocks noGrp="1"/>
          </p:cNvSpPr>
          <p:nvPr/>
        </p:nvSpPr>
        <p:spPr>
          <a:xfrm>
            <a:off x="0" y="243141"/>
            <a:ext cx="2907673" cy="1037119"/>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dirty="0">
                <a:latin typeface="微软雅黑" charset="-122"/>
                <a:ea typeface="微软雅黑" charset="-122"/>
              </a:rPr>
              <a:t>中间商</a:t>
            </a:r>
            <a:endParaRPr lang="zh-CN" altLang="en-US" sz="2800" b="1" dirty="0">
              <a:latin typeface="微软雅黑" charset="-122"/>
              <a:ea typeface="微软雅黑" charset="-122"/>
            </a:endParaRPr>
          </a:p>
        </p:txBody>
      </p:sp>
      <mc:AlternateContent xmlns:mc="http://schemas.openxmlformats.org/markup-compatibility/2006">
        <mc:Choice xmlns:a14="http://schemas.microsoft.com/office/drawing/2010/main" Requires="a14">
          <p:sp>
            <p:nvSpPr>
              <p:cNvPr id="6" name="文本框 5"/>
              <p:cNvSpPr txBox="1"/>
              <p:nvPr/>
            </p:nvSpPr>
            <p:spPr>
              <a:xfrm>
                <a:off x="742703" y="1262379"/>
                <a:ext cx="10175955" cy="707886"/>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给定一组</a:t>
                </a:r>
                <a:r>
                  <a:rPr lang="en-US" altLang="zh-CN" sz="2000" b="1" dirty="0">
                    <a:latin typeface="微软雅黑" panose="020B0503020204020204" pitchFamily="34" charset="-122"/>
                    <a:ea typeface="微软雅黑" panose="020B0503020204020204" pitchFamily="34" charset="-122"/>
                  </a:rPr>
                  <a:t>data owners</a:t>
                </a:r>
                <a:r>
                  <a:rPr lang="zh-CN" altLang="en-US" sz="2000" b="1" dirty="0">
                    <a:latin typeface="微软雅黑" panose="020B0503020204020204" pitchFamily="34" charset="-122"/>
                    <a:ea typeface="微软雅黑" panose="020B0503020204020204" pitchFamily="34" charset="-122"/>
                  </a:rPr>
                  <a:t>，一组</a:t>
                </a:r>
                <a:r>
                  <a:rPr lang="en-US" altLang="zh-CN" sz="2000" b="1" dirty="0">
                    <a:latin typeface="微软雅黑" panose="020B0503020204020204" pitchFamily="34" charset="-122"/>
                    <a:ea typeface="微软雅黑" panose="020B0503020204020204" pitchFamily="34" charset="-122"/>
                  </a:rPr>
                  <a:t>model buyers</a:t>
                </a:r>
                <a:r>
                  <a:rPr lang="zh-CN" altLang="en-US" sz="2000" b="1" dirty="0">
                    <a:latin typeface="微软雅黑" panose="020B0503020204020204" pitchFamily="34" charset="-122"/>
                    <a:ea typeface="微软雅黑" panose="020B0503020204020204" pitchFamily="34" charset="-122"/>
                  </a:rPr>
                  <a:t>，和模型版本数量</a:t>
                </a:r>
                <a14:m>
                  <m:oMath xmlns:m="http://schemas.openxmlformats.org/officeDocument/2006/math">
                    <m:r>
                      <a:rPr lang="en-US" altLang="zh-CN" sz="2000" b="1" i="1" dirty="0" smtClean="0">
                        <a:latin typeface="Cambria Math" panose="02040503050406030204" pitchFamily="18" charset="0"/>
                        <a:ea typeface="微软雅黑" charset="-122"/>
                      </a:rPr>
                      <m:t>𝒍</m:t>
                    </m:r>
                  </m:oMath>
                </a14:m>
                <a:r>
                  <a:rPr lang="zh-CN" altLang="en-US" sz="2000" b="1" dirty="0">
                    <a:latin typeface="微软雅黑" panose="020B0503020204020204" pitchFamily="34" charset="-122"/>
                    <a:ea typeface="微软雅黑" panose="020B0503020204020204" pitchFamily="34" charset="-122"/>
                  </a:rPr>
                  <a:t>，中间商需要合理划分</a:t>
                </a:r>
                <a14:m>
                  <m:oMath xmlns:m="http://schemas.openxmlformats.org/officeDocument/2006/math">
                    <m:r>
                      <a:rPr lang="en-US" altLang="zh-CN" sz="2000" b="1" i="1" dirty="0" smtClean="0">
                        <a:latin typeface="Cambria Math" panose="02040503050406030204" pitchFamily="18" charset="0"/>
                        <a:ea typeface="微软雅黑" charset="-122"/>
                      </a:rPr>
                      <m:t>𝒍</m:t>
                    </m:r>
                  </m:oMath>
                </a14:m>
                <a:r>
                  <a:rPr lang="zh-CN" altLang="en-US" sz="2000" b="1" dirty="0">
                    <a:latin typeface="微软雅黑" panose="020B0503020204020204" pitchFamily="34" charset="-122"/>
                    <a:ea typeface="微软雅黑" panose="020B0503020204020204" pitchFamily="34" charset="-122"/>
                  </a:rPr>
                  <a:t>个模型版本</a:t>
                </a:r>
                <a:r>
                  <a:rPr lang="zh-CN" altLang="en-US" sz="2000" b="1" dirty="0">
                    <a:solidFill>
                      <a:srgbClr val="C00000"/>
                    </a:solidFill>
                    <a:latin typeface="微软雅黑" panose="020B0503020204020204" pitchFamily="34" charset="-122"/>
                    <a:ea typeface="微软雅黑" panose="020B0503020204020204" pitchFamily="34" charset="-122"/>
                  </a:rPr>
                  <a:t>使得收入最大化</a:t>
                </a:r>
                <a:r>
                  <a:rPr lang="zh-CN" altLang="en-US" sz="2000" b="1" dirty="0">
                    <a:latin typeface="微软雅黑" panose="020B0503020204020204" pitchFamily="34" charset="-122"/>
                    <a:ea typeface="微软雅黑" panose="020B0503020204020204" pitchFamily="34" charset="-122"/>
                  </a:rPr>
                  <a:t>的同时兼顾以下几点：</a:t>
                </a:r>
                <a:endParaRPr lang="zh-CN" altLang="en-US" sz="2000" b="1" dirty="0">
                  <a:latin typeface="微软雅黑" panose="020B0503020204020204" pitchFamily="34" charset="-122"/>
                  <a:ea typeface="微软雅黑" panose="020B0503020204020204" pitchFamily="34" charset="-122"/>
                </a:endParaRPr>
              </a:p>
            </p:txBody>
          </p:sp>
        </mc:Choice>
        <mc:Fallback>
          <p:sp>
            <p:nvSpPr>
              <p:cNvPr id="6" name="文本框 5"/>
              <p:cNvSpPr txBox="1">
                <a:spLocks noRot="1" noChangeAspect="1" noMove="1" noResize="1" noEditPoints="1" noAdjustHandles="1" noChangeArrowheads="1" noChangeShapeType="1" noTextEdit="1"/>
              </p:cNvSpPr>
              <p:nvPr/>
            </p:nvSpPr>
            <p:spPr>
              <a:xfrm>
                <a:off x="742703" y="1262379"/>
                <a:ext cx="10175955" cy="707886"/>
              </a:xfrm>
              <a:prstGeom prst="rect">
                <a:avLst/>
              </a:prstGeom>
              <a:blipFill rotWithShape="1">
                <a:blip r:embed="rId1"/>
                <a:stretch>
                  <a:fillRect l="-4" t="-90" r="5" b="70"/>
                </a:stretch>
              </a:blipFill>
            </p:spPr>
            <p:txBody>
              <a:bodyPr/>
              <a:lstStyle/>
              <a:p>
                <a:r>
                  <a:rPr lang="zh-CN" altLang="en-US">
                    <a:noFill/>
                  </a:rPr>
                  <a:t> </a:t>
                </a:r>
              </a:p>
            </p:txBody>
          </p:sp>
        </mc:Fallback>
      </mc:AlternateContent>
      <p:sp>
        <p:nvSpPr>
          <p:cNvPr id="7" name="文本框 6"/>
          <p:cNvSpPr txBox="1"/>
          <p:nvPr/>
        </p:nvSpPr>
        <p:spPr>
          <a:xfrm>
            <a:off x="694576" y="2170780"/>
            <a:ext cx="10175955" cy="3269613"/>
          </a:xfrm>
          <a:prstGeom prst="rect">
            <a:avLst/>
          </a:prstGeom>
          <a:noFill/>
        </p:spPr>
        <p:txBody>
          <a:bodyPr wrap="square" rtlCol="0">
            <a:spAutoFit/>
          </a:bodyPr>
          <a:lstStyle/>
          <a:p>
            <a:pPr marL="457200" indent="-457200">
              <a:lnSpc>
                <a:spcPct val="150000"/>
              </a:lnSpc>
              <a:buAutoNum type="arabicPeriod"/>
            </a:pPr>
            <a:r>
              <a:rPr lang="zh-CN" altLang="en-US" sz="2000" dirty="0">
                <a:latin typeface="微软雅黑" panose="020B0503020204020204" pitchFamily="34" charset="-122"/>
                <a:ea typeface="微软雅黑" panose="020B0503020204020204" pitchFamily="34" charset="-122"/>
              </a:rPr>
              <a:t>做到</a:t>
            </a:r>
            <a:r>
              <a:rPr lang="zh-CN" altLang="en-US" sz="2000" b="1" dirty="0">
                <a:solidFill>
                  <a:srgbClr val="C00000"/>
                </a:solidFill>
                <a:latin typeface="微软雅黑" panose="020B0503020204020204" pitchFamily="34" charset="-122"/>
                <a:ea typeface="微软雅黑" panose="020B0503020204020204" pitchFamily="34" charset="-122"/>
              </a:rPr>
              <a:t>公平分配</a:t>
            </a:r>
            <a:r>
              <a:rPr lang="en-US" altLang="zh-CN" sz="2000" b="1" dirty="0">
                <a:solidFill>
                  <a:srgbClr val="C00000"/>
                </a:solidFill>
                <a:latin typeface="微软雅黑" panose="020B0503020204020204" pitchFamily="34" charset="-122"/>
                <a:ea typeface="微软雅黑" panose="020B0503020204020204" pitchFamily="34" charset="-122"/>
              </a:rPr>
              <a:t>compensation</a:t>
            </a:r>
            <a:r>
              <a:rPr lang="zh-CN" altLang="en-US" sz="2000" dirty="0">
                <a:latin typeface="微软雅黑" panose="020B0503020204020204" pitchFamily="34" charset="-122"/>
                <a:ea typeface="微软雅黑" panose="020B0503020204020204" pitchFamily="34" charset="-122"/>
              </a:rPr>
              <a:t>激励</a:t>
            </a:r>
            <a:r>
              <a:rPr lang="en-US" altLang="zh-CN" sz="2000" dirty="0">
                <a:latin typeface="微软雅黑" panose="020B0503020204020204" pitchFamily="34" charset="-122"/>
                <a:ea typeface="微软雅黑" panose="020B0503020204020204" pitchFamily="34" charset="-122"/>
              </a:rPr>
              <a:t>data owners</a:t>
            </a:r>
            <a:r>
              <a:rPr lang="zh-CN" altLang="en-US" sz="2000" dirty="0">
                <a:latin typeface="微软雅黑" panose="020B0503020204020204" pitchFamily="34" charset="-122"/>
                <a:ea typeface="微软雅黑" panose="020B0503020204020204" pitchFamily="34" charset="-122"/>
              </a:rPr>
              <a:t>参与模型市场</a:t>
            </a:r>
            <a:endParaRPr lang="en-US" altLang="zh-CN" sz="2000" dirty="0">
              <a:latin typeface="微软雅黑" panose="020B0503020204020204" pitchFamily="34" charset="-122"/>
              <a:ea typeface="微软雅黑" panose="020B0503020204020204" pitchFamily="34" charset="-122"/>
            </a:endParaRPr>
          </a:p>
          <a:p>
            <a:pPr marL="457200" indent="-457200">
              <a:lnSpc>
                <a:spcPct val="150000"/>
              </a:lnSpc>
              <a:buAutoNum type="arabicPeriod"/>
            </a:pPr>
            <a:r>
              <a:rPr lang="zh-CN" altLang="en-US" sz="2000" dirty="0">
                <a:latin typeface="微软雅黑" panose="020B0503020204020204" pitchFamily="34" charset="-122"/>
                <a:ea typeface="微软雅黑" panose="020B0503020204020204" pitchFamily="34" charset="-122"/>
              </a:rPr>
              <a:t>不同模型版本定价公平，实现</a:t>
            </a:r>
            <a:r>
              <a:rPr lang="zh-CN" altLang="en-US" sz="2000" b="1" dirty="0">
                <a:solidFill>
                  <a:srgbClr val="C00000"/>
                </a:solidFill>
                <a:latin typeface="微软雅黑" panose="020B0503020204020204" pitchFamily="34" charset="-122"/>
                <a:ea typeface="微软雅黑" panose="020B0503020204020204" pitchFamily="34" charset="-122"/>
              </a:rPr>
              <a:t>无套利</a:t>
            </a:r>
            <a:endParaRPr lang="en-US" altLang="zh-CN" sz="2000" b="1" dirty="0">
              <a:solidFill>
                <a:srgbClr val="C00000"/>
              </a:solidFill>
              <a:latin typeface="微软雅黑" panose="020B0503020204020204" pitchFamily="34" charset="-122"/>
              <a:ea typeface="微软雅黑" panose="020B0503020204020204" pitchFamily="34" charset="-122"/>
            </a:endParaRPr>
          </a:p>
          <a:p>
            <a:pPr marL="457200" indent="-457200">
              <a:lnSpc>
                <a:spcPct val="150000"/>
              </a:lnSpc>
              <a:buAutoNum type="arabicPeriod"/>
            </a:pPr>
            <a:r>
              <a:rPr lang="zh-CN" altLang="en-US" sz="2000" dirty="0">
                <a:latin typeface="微软雅黑" panose="020B0503020204020204" pitchFamily="34" charset="-122"/>
                <a:ea typeface="微软雅黑" panose="020B0503020204020204" pitchFamily="34" charset="-122"/>
              </a:rPr>
              <a:t>模型（数据产品）生产开销最小化，</a:t>
            </a:r>
            <a:r>
              <a:rPr lang="en-US" altLang="zh-CN" sz="2000" dirty="0">
                <a:latin typeface="微软雅黑" panose="020B0503020204020204" pitchFamily="34" charset="-122"/>
                <a:ea typeface="微软雅黑" panose="020B0503020204020204" pitchFamily="34" charset="-122"/>
              </a:rPr>
              <a:t>i.e.</a:t>
            </a:r>
            <a:r>
              <a:rPr lang="zh-CN" altLang="en-US" sz="2000" dirty="0">
                <a:latin typeface="微软雅黑" panose="020B0503020204020204" pitchFamily="34" charset="-122"/>
                <a:ea typeface="微软雅黑" panose="020B0503020204020204" pitchFamily="34" charset="-122"/>
              </a:rPr>
              <a:t>，充分利用</a:t>
            </a:r>
            <a:r>
              <a:rPr lang="zh-CN" altLang="en-US" sz="2000" b="1" dirty="0">
                <a:solidFill>
                  <a:srgbClr val="C00000"/>
                </a:solidFill>
                <a:latin typeface="微软雅黑" panose="020B0503020204020204" pitchFamily="34" charset="-122"/>
                <a:ea typeface="微软雅黑" panose="020B0503020204020204" pitchFamily="34" charset="-122"/>
              </a:rPr>
              <a:t>给定</a:t>
            </a:r>
            <a:r>
              <a:rPr lang="en-US" altLang="zh-CN" sz="2000" b="1" dirty="0">
                <a:solidFill>
                  <a:srgbClr val="C00000"/>
                </a:solidFill>
                <a:latin typeface="微软雅黑" panose="020B0503020204020204" pitchFamily="34" charset="-122"/>
                <a:ea typeface="微软雅黑" panose="020B0503020204020204" pitchFamily="34" charset="-122"/>
              </a:rPr>
              <a:t>compensation</a:t>
            </a:r>
            <a:r>
              <a:rPr lang="zh-CN" altLang="en-US" sz="2000" b="1" dirty="0">
                <a:solidFill>
                  <a:srgbClr val="C00000"/>
                </a:solidFill>
                <a:latin typeface="微软雅黑" panose="020B0503020204020204" pitchFamily="34" charset="-122"/>
                <a:ea typeface="微软雅黑" panose="020B0503020204020204" pitchFamily="34" charset="-122"/>
              </a:rPr>
              <a:t>，模型效用最大化</a:t>
            </a:r>
            <a:endParaRPr lang="en-US" altLang="zh-CN" sz="2000" b="1" dirty="0">
              <a:solidFill>
                <a:srgbClr val="C00000"/>
              </a:solidFill>
              <a:latin typeface="微软雅黑" panose="020B0503020204020204" pitchFamily="34" charset="-122"/>
              <a:ea typeface="微软雅黑" panose="020B0503020204020204" pitchFamily="34" charset="-122"/>
            </a:endParaRPr>
          </a:p>
          <a:p>
            <a:pPr marL="457200" indent="-457200">
              <a:lnSpc>
                <a:spcPct val="150000"/>
              </a:lnSpc>
              <a:buAutoNum type="arabicPeriod"/>
            </a:pPr>
            <a:r>
              <a:rPr lang="zh-CN" altLang="en-US" sz="2000" dirty="0">
                <a:latin typeface="微软雅黑" panose="020B0503020204020204" pitchFamily="34" charset="-122"/>
                <a:ea typeface="微软雅黑" panose="020B0503020204020204" pitchFamily="34" charset="-122"/>
              </a:rPr>
              <a:t>考虑一个非盈利导向的</a:t>
            </a:r>
            <a:r>
              <a:rPr lang="en-US" altLang="zh-CN" sz="2000" dirty="0">
                <a:latin typeface="微软雅黑" panose="020B0503020204020204" pitchFamily="34" charset="-122"/>
                <a:ea typeface="微软雅黑" panose="020B0503020204020204" pitchFamily="34" charset="-122"/>
              </a:rPr>
              <a:t>broker</a:t>
            </a:r>
            <a:r>
              <a:rPr lang="zh-CN" altLang="en-US" sz="2000" dirty="0">
                <a:latin typeface="微软雅黑" panose="020B0503020204020204" pitchFamily="34" charset="-122"/>
                <a:ea typeface="微软雅黑" panose="020B0503020204020204" pitchFamily="34" charset="-122"/>
              </a:rPr>
              <a:t>，以促进数据市场发展与社会福利为目的，在最大化收入的同时最大化模型效用，模型收入直接分配为</a:t>
            </a:r>
            <a:r>
              <a:rPr lang="en-US" altLang="zh-CN" sz="2000" dirty="0">
                <a:latin typeface="微软雅黑" panose="020B0503020204020204" pitchFamily="34" charset="-122"/>
                <a:ea typeface="微软雅黑" panose="020B0503020204020204" pitchFamily="34" charset="-122"/>
              </a:rPr>
              <a:t>data owner</a:t>
            </a:r>
            <a:r>
              <a:rPr lang="zh-CN" altLang="en-US" sz="2000" dirty="0">
                <a:latin typeface="微软雅黑" panose="020B0503020204020204" pitchFamily="34" charset="-122"/>
                <a:ea typeface="微软雅黑" panose="020B0503020204020204" pitchFamily="34" charset="-122"/>
              </a:rPr>
              <a:t>的</a:t>
            </a:r>
            <a:r>
              <a:rPr lang="en-US" altLang="zh-CN" sz="2000" dirty="0">
                <a:latin typeface="微软雅黑" panose="020B0503020204020204" pitchFamily="34" charset="-122"/>
                <a:ea typeface="微软雅黑" panose="020B0503020204020204" pitchFamily="34" charset="-122"/>
              </a:rPr>
              <a:t>compensation</a:t>
            </a:r>
            <a:endParaRPr lang="en-US" altLang="zh-CN" sz="2000" dirty="0">
              <a:latin typeface="微软雅黑" panose="020B0503020204020204" pitchFamily="34" charset="-122"/>
              <a:ea typeface="微软雅黑" panose="020B0503020204020204" pitchFamily="34" charset="-122"/>
            </a:endParaRPr>
          </a:p>
          <a:p>
            <a:pPr marL="457200" indent="-457200">
              <a:lnSpc>
                <a:spcPct val="150000"/>
              </a:lnSpc>
              <a:buAutoNum type="arabicPeriod"/>
            </a:pPr>
            <a:endParaRPr lang="en-US" altLang="zh-CN" sz="2000" dirty="0">
              <a:latin typeface="微软雅黑" panose="020B0503020204020204" pitchFamily="34" charset="-122"/>
              <a:ea typeface="微软雅黑" panose="020B0503020204020204" pitchFamily="34" charset="-122"/>
            </a:endParaRPr>
          </a:p>
        </p:txBody>
      </p:sp>
      <p:sp>
        <p:nvSpPr>
          <p:cNvPr id="8" name="矩形 7"/>
          <p:cNvSpPr/>
          <p:nvPr/>
        </p:nvSpPr>
        <p:spPr>
          <a:xfrm>
            <a:off x="1630278" y="5537767"/>
            <a:ext cx="3234489" cy="558532"/>
          </a:xfrm>
          <a:prstGeom prst="rect">
            <a:avLst/>
          </a:prstGeom>
          <a:solidFill>
            <a:srgbClr val="033D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收入最大化</a:t>
            </a:r>
            <a:endParaRPr lang="zh-CN" altLang="en-US" b="1" dirty="0">
              <a:latin typeface="微软雅黑" panose="020B0503020204020204" pitchFamily="34" charset="-122"/>
              <a:ea typeface="微软雅黑" panose="020B0503020204020204" pitchFamily="34" charset="-122"/>
            </a:endParaRPr>
          </a:p>
        </p:txBody>
      </p:sp>
      <p:sp>
        <p:nvSpPr>
          <p:cNvPr id="9" name="矩形 8"/>
          <p:cNvSpPr/>
          <p:nvPr/>
        </p:nvSpPr>
        <p:spPr>
          <a:xfrm>
            <a:off x="6878052" y="5537767"/>
            <a:ext cx="3234489" cy="558532"/>
          </a:xfrm>
          <a:prstGeom prst="rect">
            <a:avLst/>
          </a:prstGeom>
          <a:solidFill>
            <a:srgbClr val="033D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效用最大化</a:t>
            </a:r>
            <a:endParaRPr lang="zh-CN" altLang="en-US" b="1"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832308" y="5139079"/>
            <a:ext cx="3623512"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给定</a:t>
            </a:r>
            <a:r>
              <a:rPr lang="en-US" altLang="zh-CN" sz="1400" b="1" dirty="0">
                <a:latin typeface="微软雅黑" panose="020B0503020204020204" pitchFamily="34" charset="-122"/>
                <a:ea typeface="微软雅黑" panose="020B0503020204020204" pitchFamily="34" charset="-122"/>
              </a:rPr>
              <a:t>Compensation</a:t>
            </a:r>
            <a:r>
              <a:rPr lang="zh-CN" altLang="en-US" sz="1400" b="1" dirty="0">
                <a:latin typeface="微软雅黑" panose="020B0503020204020204" pitchFamily="34" charset="-122"/>
                <a:ea typeface="微软雅黑" panose="020B0503020204020204" pitchFamily="34" charset="-122"/>
              </a:rPr>
              <a:t>，优化选择参与数据</a:t>
            </a:r>
            <a:endParaRPr lang="zh-CN" altLang="en-US" sz="14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1828552" y="5126699"/>
            <a:ext cx="3713369"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给定买家模型需求，给出版本定价</a:t>
            </a:r>
            <a:endParaRPr lang="zh-CN" altLang="en-US" sz="1400" b="1" dirty="0">
              <a:latin typeface="微软雅黑" panose="020B0503020204020204" pitchFamily="34" charset="-122"/>
              <a:ea typeface="微软雅黑" panose="020B0503020204020204" pitchFamily="34" charset="-122"/>
            </a:endParaRPr>
          </a:p>
        </p:txBody>
      </p:sp>
      <p:sp>
        <p:nvSpPr>
          <p:cNvPr id="12" name="箭头: 右 11"/>
          <p:cNvSpPr/>
          <p:nvPr/>
        </p:nvSpPr>
        <p:spPr>
          <a:xfrm>
            <a:off x="5176585" y="5757209"/>
            <a:ext cx="1389648" cy="186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fld>
            <a:r>
              <a:rPr kumimoji="1" lang="zh-CN" altLang="en-US"/>
              <a:t> </a:t>
            </a:r>
            <a:r>
              <a:rPr kumimoji="1" lang="en-US" altLang="zh-CN"/>
              <a:t>/ 35</a:t>
            </a:r>
            <a:endParaRPr kumimoji="1" lang="zh-CN" altLang="en-US"/>
          </a:p>
        </p:txBody>
      </p:sp>
      <p:sp>
        <p:nvSpPr>
          <p:cNvPr id="3" name="标题 1"/>
          <p:cNvSpPr>
            <a:spLocks noGrp="1"/>
          </p:cNvSpPr>
          <p:nvPr/>
        </p:nvSpPr>
        <p:spPr>
          <a:xfrm>
            <a:off x="265205" y="217409"/>
            <a:ext cx="3489961" cy="1037119"/>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3700" b="1">
                <a:latin typeface="微软雅黑" charset="-122"/>
                <a:ea typeface="微软雅黑" charset="-122"/>
              </a:rPr>
              <a:t>收入最大化</a:t>
            </a:r>
            <a:endParaRPr lang="en-US" altLang="zh-CN" sz="3700" b="1">
              <a:latin typeface="微软雅黑" charset="-122"/>
              <a:ea typeface="微软雅黑" charset="-122"/>
            </a:endParaRPr>
          </a:p>
        </p:txBody>
      </p:sp>
      <p:pic>
        <p:nvPicPr>
          <p:cNvPr id="6" name="图片 5"/>
          <p:cNvPicPr>
            <a:picLocks noChangeAspect="1"/>
          </p:cNvPicPr>
          <p:nvPr/>
        </p:nvPicPr>
        <p:blipFill>
          <a:blip r:embed="rId1"/>
          <a:stretch>
            <a:fillRect/>
          </a:stretch>
        </p:blipFill>
        <p:spPr>
          <a:xfrm>
            <a:off x="3183404" y="1039135"/>
            <a:ext cx="5529464" cy="1638359"/>
          </a:xfrm>
          <a:prstGeom prst="rect">
            <a:avLst/>
          </a:prstGeom>
        </p:spPr>
      </p:pic>
      <p:pic>
        <p:nvPicPr>
          <p:cNvPr id="7" name="图片 6"/>
          <p:cNvPicPr>
            <a:picLocks noChangeAspect="1"/>
          </p:cNvPicPr>
          <p:nvPr/>
        </p:nvPicPr>
        <p:blipFill>
          <a:blip r:embed="rId2"/>
          <a:stretch>
            <a:fillRect/>
          </a:stretch>
        </p:blipFill>
        <p:spPr>
          <a:xfrm>
            <a:off x="6699757" y="3018839"/>
            <a:ext cx="4184865" cy="3372023"/>
          </a:xfrm>
          <a:prstGeom prst="rect">
            <a:avLst/>
          </a:prstGeom>
        </p:spPr>
      </p:pic>
      <p:sp>
        <p:nvSpPr>
          <p:cNvPr id="8" name="文本框 7"/>
          <p:cNvSpPr txBox="1"/>
          <p:nvPr/>
        </p:nvSpPr>
        <p:spPr>
          <a:xfrm>
            <a:off x="816195" y="1183130"/>
            <a:ext cx="2158233" cy="400110"/>
          </a:xfrm>
          <a:prstGeom prst="rect">
            <a:avLst/>
          </a:prstGeom>
          <a:noFill/>
        </p:spPr>
        <p:txBody>
          <a:bodyPr wrap="square" rtlCol="0">
            <a:spAutoFit/>
          </a:bodyPr>
          <a:lstStyle/>
          <a:p>
            <a:r>
              <a:rPr lang="zh-CN" altLang="en-US" sz="2000" b="1">
                <a:latin typeface="微软雅黑" charset="-122"/>
                <a:ea typeface="微软雅黑" charset="-122"/>
              </a:rPr>
              <a:t>优化问题形式化</a:t>
            </a:r>
            <a:endParaRPr lang="zh-CN" altLang="en-US" sz="2000" b="1">
              <a:latin typeface="微软雅黑" charset="-122"/>
              <a:ea typeface="微软雅黑" charset="-122"/>
            </a:endParaRPr>
          </a:p>
        </p:txBody>
      </p:sp>
      <p:grpSp>
        <p:nvGrpSpPr>
          <p:cNvPr id="9" name="组合 8"/>
          <p:cNvGrpSpPr/>
          <p:nvPr/>
        </p:nvGrpSpPr>
        <p:grpSpPr>
          <a:xfrm>
            <a:off x="934013" y="2792751"/>
            <a:ext cx="4184865" cy="3507818"/>
            <a:chOff x="1409261" y="2756657"/>
            <a:chExt cx="4184865" cy="3507818"/>
          </a:xfrm>
        </p:grpSpPr>
        <p:pic>
          <p:nvPicPr>
            <p:cNvPr id="10" name="图片 9"/>
            <p:cNvPicPr>
              <a:picLocks noChangeAspect="1"/>
            </p:cNvPicPr>
            <p:nvPr/>
          </p:nvPicPr>
          <p:blipFill>
            <a:blip r:embed="rId3"/>
            <a:stretch>
              <a:fillRect/>
            </a:stretch>
          </p:blipFill>
          <p:spPr>
            <a:xfrm>
              <a:off x="1739618" y="3286641"/>
              <a:ext cx="3660649" cy="2977834"/>
            </a:xfrm>
            <a:prstGeom prst="rect">
              <a:avLst/>
            </a:prstGeom>
          </p:spPr>
        </p:pic>
        <p:grpSp>
          <p:nvGrpSpPr>
            <p:cNvPr id="11" name="组合 10"/>
            <p:cNvGrpSpPr/>
            <p:nvPr/>
          </p:nvGrpSpPr>
          <p:grpSpPr>
            <a:xfrm>
              <a:off x="1409261" y="2756657"/>
              <a:ext cx="4184865" cy="432866"/>
              <a:chOff x="1582153" y="2743471"/>
              <a:chExt cx="2815389" cy="432866"/>
            </a:xfrm>
          </p:grpSpPr>
          <p:sp>
            <p:nvSpPr>
              <p:cNvPr id="13" name="矩形 12"/>
              <p:cNvSpPr/>
              <p:nvPr/>
            </p:nvSpPr>
            <p:spPr>
              <a:xfrm>
                <a:off x="1582153" y="2743471"/>
                <a:ext cx="2815389" cy="432866"/>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425640" y="2775238"/>
                <a:ext cx="1846847" cy="369332"/>
              </a:xfrm>
              <a:prstGeom prst="rect">
                <a:avLst/>
              </a:prstGeom>
              <a:noFill/>
            </p:spPr>
            <p:txBody>
              <a:bodyPr wrap="square" rtlCol="0">
                <a:spAutoFit/>
              </a:bodyPr>
              <a:lstStyle/>
              <a:p>
                <a:r>
                  <a:rPr lang="zh-CN" altLang="en-US" b="1">
                    <a:solidFill>
                      <a:schemeClr val="bg1"/>
                    </a:solidFill>
                    <a:latin typeface="微软雅黑" charset="-122"/>
                    <a:ea typeface="微软雅黑" charset="-122"/>
                  </a:rPr>
                  <a:t>版本定价空间</a:t>
                </a:r>
                <a:endParaRPr lang="zh-CN" altLang="en-US" b="1">
                  <a:solidFill>
                    <a:schemeClr val="bg1"/>
                  </a:solidFill>
                  <a:latin typeface="微软雅黑" charset="-122"/>
                  <a:ea typeface="微软雅黑" charset="-122"/>
                </a:endParaRPr>
              </a:p>
            </p:txBody>
          </p:sp>
        </p:grpSp>
        <p:sp>
          <p:nvSpPr>
            <p:cNvPr id="12" name="矩形 11"/>
            <p:cNvSpPr/>
            <p:nvPr/>
          </p:nvSpPr>
          <p:spPr>
            <a:xfrm>
              <a:off x="1409262" y="3180097"/>
              <a:ext cx="4184864" cy="3062037"/>
            </a:xfrm>
            <a:prstGeom prst="rect">
              <a:avLst/>
            </a:prstGeom>
            <a:no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515250" y="2825912"/>
            <a:ext cx="4184865" cy="3485477"/>
            <a:chOff x="1409261" y="2756657"/>
            <a:chExt cx="4184865" cy="3485477"/>
          </a:xfrm>
        </p:grpSpPr>
        <p:grpSp>
          <p:nvGrpSpPr>
            <p:cNvPr id="16" name="组合 15"/>
            <p:cNvGrpSpPr/>
            <p:nvPr/>
          </p:nvGrpSpPr>
          <p:grpSpPr>
            <a:xfrm>
              <a:off x="1409261" y="2756657"/>
              <a:ext cx="4184865" cy="678098"/>
              <a:chOff x="1582153" y="2743471"/>
              <a:chExt cx="2815389" cy="678098"/>
            </a:xfrm>
          </p:grpSpPr>
          <p:sp>
            <p:nvSpPr>
              <p:cNvPr id="18" name="矩形 17"/>
              <p:cNvSpPr/>
              <p:nvPr/>
            </p:nvSpPr>
            <p:spPr>
              <a:xfrm>
                <a:off x="1582153" y="2743471"/>
                <a:ext cx="2815389" cy="432866"/>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425640" y="2775238"/>
                <a:ext cx="1846847" cy="646331"/>
              </a:xfrm>
              <a:prstGeom prst="rect">
                <a:avLst/>
              </a:prstGeom>
              <a:noFill/>
            </p:spPr>
            <p:txBody>
              <a:bodyPr wrap="square" rtlCol="0">
                <a:spAutoFit/>
              </a:bodyPr>
              <a:lstStyle/>
              <a:p>
                <a:r>
                  <a:rPr lang="zh-CN" altLang="en-US" b="1">
                    <a:solidFill>
                      <a:schemeClr val="bg1"/>
                    </a:solidFill>
                    <a:latin typeface="微软雅黑" charset="-122"/>
                    <a:ea typeface="微软雅黑" charset="-122"/>
                  </a:rPr>
                  <a:t>收入优化结果</a:t>
                </a:r>
                <a:endParaRPr lang="zh-CN" altLang="en-US" b="1">
                  <a:solidFill>
                    <a:schemeClr val="bg1"/>
                  </a:solidFill>
                  <a:latin typeface="微软雅黑" charset="-122"/>
                  <a:ea typeface="微软雅黑" charset="-122"/>
                </a:endParaRPr>
              </a:p>
              <a:p>
                <a:endParaRPr lang="zh-CN" altLang="en-US" b="1">
                  <a:solidFill>
                    <a:schemeClr val="bg1"/>
                  </a:solidFill>
                  <a:latin typeface="微软雅黑" charset="-122"/>
                  <a:ea typeface="微软雅黑" charset="-122"/>
                </a:endParaRPr>
              </a:p>
            </p:txBody>
          </p:sp>
        </p:grpSp>
        <p:sp>
          <p:nvSpPr>
            <p:cNvPr id="17" name="矩形 16"/>
            <p:cNvSpPr/>
            <p:nvPr/>
          </p:nvSpPr>
          <p:spPr>
            <a:xfrm>
              <a:off x="1409262" y="3180097"/>
              <a:ext cx="4184864" cy="3062037"/>
            </a:xfrm>
            <a:prstGeom prst="rect">
              <a:avLst/>
            </a:prstGeom>
            <a:no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636905" y="334645"/>
            <a:ext cx="4026535" cy="57213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2800" b="1" dirty="0">
                <a:latin typeface="Times New Roman Regular" panose="02020603050405020304" charset="0"/>
                <a:ea typeface="微软雅黑" charset="-122"/>
                <a:cs typeface="Times New Roman Regular" panose="02020603050405020304" charset="0"/>
              </a:rPr>
              <a:t>Revenue Maximization</a:t>
            </a:r>
            <a:endParaRPr lang="en-US" altLang="zh-CN" sz="2800" b="1" dirty="0">
              <a:latin typeface="Times New Roman Regular" panose="02020603050405020304" charset="0"/>
              <a:ea typeface="微软雅黑" charset="-122"/>
              <a:cs typeface="Times New Roman Regular" panose="02020603050405020304" charset="0"/>
            </a:endParaRPr>
          </a:p>
        </p:txBody>
      </p:sp>
      <p:sp>
        <p:nvSpPr>
          <p:cNvPr id="5" name="矩形 4"/>
          <p:cNvSpPr/>
          <p:nvPr/>
        </p:nvSpPr>
        <p:spPr>
          <a:xfrm>
            <a:off x="849084" y="1143468"/>
            <a:ext cx="7445829" cy="400110"/>
          </a:xfrm>
          <a:prstGeom prst="rect">
            <a:avLst/>
          </a:prstGeom>
        </p:spPr>
        <p:txBody>
          <a:bodyPr wrap="square">
            <a:spAutoFit/>
          </a:bodyPr>
          <a:lstStyle/>
          <a:p>
            <a:r>
              <a:rPr lang="zh-CN" altLang="en-US" sz="2000" dirty="0">
                <a:latin typeface="Times New Roman Regular" panose="02020603050405020304" charset="0"/>
                <a:cs typeface="Times New Roman Regular" panose="02020603050405020304" charset="0"/>
              </a:rPr>
              <a:t>The revenue maximization (RM) problem is formulated as follows.</a:t>
            </a:r>
            <a:endParaRPr lang="zh-CN" altLang="en-US" sz="2000" dirty="0">
              <a:latin typeface="Times New Roman Regular" panose="02020603050405020304" charset="0"/>
              <a:cs typeface="Times New Roman Regular" panose="02020603050405020304"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1767" y="1632649"/>
            <a:ext cx="6224118" cy="4549041"/>
          </a:xfrm>
          <a:prstGeom prst="rect">
            <a:avLst/>
          </a:prstGeom>
        </p:spPr>
      </p:pic>
      <p:sp>
        <p:nvSpPr>
          <p:cNvPr id="8" name="文本框 7"/>
          <p:cNvSpPr txBox="1"/>
          <p:nvPr/>
        </p:nvSpPr>
        <p:spPr>
          <a:xfrm>
            <a:off x="2102321" y="6329307"/>
            <a:ext cx="2715891" cy="400110"/>
          </a:xfrm>
          <a:prstGeom prst="rect">
            <a:avLst/>
          </a:prstGeom>
          <a:noFill/>
        </p:spPr>
        <p:txBody>
          <a:bodyPr wrap="square" rtlCol="0">
            <a:spAutoFit/>
          </a:bodyPr>
          <a:lstStyle/>
          <a:p>
            <a:r>
              <a:rPr kumimoji="1" lang="en-US" altLang="zh-CN" sz="2000" b="1" dirty="0">
                <a:latin typeface="Times New Roman Regular" panose="02020603050405020304" charset="0"/>
                <a:cs typeface="Times New Roman Regular" panose="02020603050405020304" charset="0"/>
              </a:rPr>
              <a:t>Reduce</a:t>
            </a:r>
            <a:r>
              <a:rPr kumimoji="1" lang="zh-CN" altLang="en-US" sz="2000" b="1" dirty="0">
                <a:latin typeface="Times New Roman Regular" panose="02020603050405020304" charset="0"/>
                <a:cs typeface="Times New Roman Regular" panose="02020603050405020304" charset="0"/>
              </a:rPr>
              <a:t> </a:t>
            </a:r>
            <a:r>
              <a:rPr kumimoji="1" lang="en-US" altLang="zh-CN" sz="2000" b="1" dirty="0">
                <a:latin typeface="Times New Roman Regular" panose="02020603050405020304" charset="0"/>
                <a:cs typeface="Times New Roman Regular" panose="02020603050405020304" charset="0"/>
              </a:rPr>
              <a:t>Pricing</a:t>
            </a:r>
            <a:r>
              <a:rPr kumimoji="1" lang="zh-CN" altLang="en-US" sz="2000" b="1" dirty="0">
                <a:latin typeface="Times New Roman Regular" panose="02020603050405020304" charset="0"/>
                <a:cs typeface="Times New Roman Regular" panose="02020603050405020304" charset="0"/>
              </a:rPr>
              <a:t> </a:t>
            </a:r>
            <a:r>
              <a:rPr kumimoji="1" lang="en-US" altLang="zh-CN" sz="2000" b="1" dirty="0">
                <a:latin typeface="Times New Roman Regular" panose="02020603050405020304" charset="0"/>
                <a:cs typeface="Times New Roman Regular" panose="02020603050405020304" charset="0"/>
              </a:rPr>
              <a:t>Space</a:t>
            </a:r>
            <a:endParaRPr kumimoji="1" lang="zh-CN" altLang="en-US" sz="2000" b="1" dirty="0">
              <a:latin typeface="Times New Roman Regular" panose="02020603050405020304" charset="0"/>
              <a:cs typeface="Times New Roman Regular" panose="02020603050405020304" charset="0"/>
            </a:endParaRPr>
          </a:p>
        </p:txBody>
      </p:sp>
      <p:sp>
        <p:nvSpPr>
          <p:cNvPr id="3" name="灯片编号占位符 2"/>
          <p:cNvSpPr>
            <a:spLocks noGrp="1"/>
          </p:cNvSpPr>
          <p:nvPr>
            <p:ph type="sldNum" sz="quarter" idx="11"/>
          </p:nvPr>
        </p:nvSpPr>
        <p:spPr/>
        <p:txBody>
          <a:bodyPr/>
          <a:lstStyle/>
          <a:p>
            <a:fld id="{30F1A57F-7590-DA4B-A3C4-2D26B37BD10B}" type="slidenum">
              <a:rPr kumimoji="1" lang="zh-CN" altLang="en-US" smtClean="0">
                <a:latin typeface="Times New Roman Regular" panose="02020603050405020304" charset="0"/>
                <a:cs typeface="Times New Roman Regular" panose="02020603050405020304" charset="0"/>
              </a:rPr>
            </a:fld>
            <a:r>
              <a:rPr kumimoji="1" lang="zh-CN" altLang="en-US">
                <a:latin typeface="Times New Roman Regular" panose="02020603050405020304" charset="0"/>
                <a:cs typeface="Times New Roman Regular" panose="02020603050405020304" charset="0"/>
              </a:rPr>
              <a:t> </a:t>
            </a:r>
            <a:endParaRPr kumimoji="1" lang="zh-CN" altLang="en-US" dirty="0">
              <a:latin typeface="Times New Roman Regular" panose="02020603050405020304" charset="0"/>
              <a:cs typeface="Times New Roman Regular" panose="02020603050405020304" charset="0"/>
            </a:endParaRPr>
          </a:p>
        </p:txBody>
      </p:sp>
      <p:pic>
        <p:nvPicPr>
          <p:cNvPr id="9"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434" y="1513589"/>
            <a:ext cx="6847384" cy="2316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30F1A57F-7590-DA4B-A3C4-2D26B37BD10B}" type="slidenum">
              <a:rPr kumimoji="1" lang="zh-CN" altLang="en-US" smtClean="0">
                <a:latin typeface="Times New Roman Regular" panose="02020603050405020304" charset="0"/>
                <a:cs typeface="Times New Roman Regular" panose="02020603050405020304" charset="0"/>
              </a:rPr>
            </a:fld>
            <a:endParaRPr kumimoji="1" lang="zh-CN" altLang="en-US">
              <a:latin typeface="Times New Roman Regular" panose="02020603050405020304" charset="0"/>
              <a:cs typeface="Times New Roman Regular" panose="02020603050405020304" charset="0"/>
            </a:endParaRPr>
          </a:p>
        </p:txBody>
      </p:sp>
      <p:sp>
        <p:nvSpPr>
          <p:cNvPr id="3" name="标题 1"/>
          <p:cNvSpPr>
            <a:spLocks noGrp="1"/>
          </p:cNvSpPr>
          <p:nvPr/>
        </p:nvSpPr>
        <p:spPr>
          <a:xfrm>
            <a:off x="723900" y="328295"/>
            <a:ext cx="972185" cy="54991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800" b="1">
                <a:latin typeface="Times New Roman Regular" panose="02020603050405020304" charset="0"/>
                <a:ea typeface="黑体" charset="0"/>
              </a:rPr>
              <a:t>思考</a:t>
            </a:r>
            <a:endParaRPr lang="zh-CN" altLang="en-US" sz="2800" b="1">
              <a:latin typeface="Times New Roman Regular" panose="02020603050405020304" charset="0"/>
              <a:ea typeface="黑体" charset="0"/>
            </a:endParaRPr>
          </a:p>
        </p:txBody>
      </p:sp>
      <p:sp>
        <p:nvSpPr>
          <p:cNvPr id="4" name="内容占位符 2"/>
          <p:cNvSpPr txBox="1"/>
          <p:nvPr/>
        </p:nvSpPr>
        <p:spPr>
          <a:xfrm>
            <a:off x="513080" y="2029460"/>
            <a:ext cx="10986770" cy="39611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fontAlgn="base"/>
            <a:r>
              <a:rPr lang="zh-CN" altLang="en-US" sz="2000" b="1" dirty="0">
                <a:latin typeface="Times New Roman Regular" panose="02020603050405020304" charset="0"/>
                <a:ea typeface="华文宋体" panose="02010600040101010101" charset="-122"/>
              </a:rPr>
              <a:t>如何为隐私定价？</a:t>
            </a:r>
            <a:endParaRPr lang="zh-CN" altLang="en-US" sz="2000" b="1" dirty="0">
              <a:latin typeface="Times New Roman Regular" panose="02020603050405020304" charset="0"/>
              <a:ea typeface="华文宋体" panose="02010600040101010101" charset="-122"/>
            </a:endParaRPr>
          </a:p>
          <a:p>
            <a:pPr lvl="1" fontAlgn="base"/>
            <a:r>
              <a:rPr lang="zh-CN" altLang="en-US" sz="1710" b="1" dirty="0">
                <a:latin typeface="Times New Roman Regular" panose="02020603050405020304" charset="0"/>
                <a:ea typeface="华文宋体" panose="02010600040101010101" charset="-122"/>
              </a:rPr>
              <a:t>基于差分隐私的工作，课程大作业的主题之一</a:t>
            </a:r>
            <a:endParaRPr lang="zh-CN" altLang="en-US" sz="1710" b="1" dirty="0">
              <a:latin typeface="Times New Roman Regular" panose="02020603050405020304" charset="0"/>
              <a:ea typeface="华文宋体" panose="02010600040101010101" charset="-122"/>
            </a:endParaRPr>
          </a:p>
          <a:p>
            <a:pPr fontAlgn="base"/>
            <a:r>
              <a:rPr lang="zh-CN" altLang="en-US" sz="2000" b="1" dirty="0">
                <a:latin typeface="Times New Roman Regular" panose="02020603050405020304" charset="0"/>
                <a:ea typeface="华文宋体" panose="02010600040101010101" charset="-122"/>
              </a:rPr>
              <a:t>如何做到诚实报价？</a:t>
            </a:r>
            <a:endParaRPr lang="zh-CN" altLang="en-US" sz="2000" b="1" dirty="0">
              <a:latin typeface="Times New Roman Regular" panose="02020603050405020304" charset="0"/>
              <a:ea typeface="华文宋体" panose="02010600040101010101" charset="-122"/>
            </a:endParaRPr>
          </a:p>
          <a:p>
            <a:pPr lvl="1" fontAlgn="base"/>
            <a:r>
              <a:rPr lang="zh-CN" altLang="en-US" sz="1710" b="1" dirty="0">
                <a:latin typeface="Times New Roman Regular" panose="02020603050405020304" charset="0"/>
                <a:ea typeface="华文宋体" panose="02010600040101010101" charset="-122"/>
              </a:rPr>
              <a:t>本讲的工作都是通过市场调研了解用户的偏好</a:t>
            </a:r>
            <a:endParaRPr lang="zh-CN" altLang="en-US" sz="1710" b="1" dirty="0">
              <a:latin typeface="Times New Roman Regular" panose="02020603050405020304" charset="0"/>
              <a:ea typeface="华文宋体" panose="02010600040101010101" charset="-122"/>
            </a:endParaRPr>
          </a:p>
          <a:p>
            <a:pPr lvl="1" fontAlgn="base"/>
            <a:r>
              <a:rPr lang="zh-CN" altLang="en-US" sz="1710" b="1" dirty="0">
                <a:latin typeface="Times New Roman Regular" panose="02020603050405020304" charset="0"/>
                <a:ea typeface="华文宋体" panose="02010600040101010101" charset="-122"/>
              </a:rPr>
              <a:t>然而用户可能恶意报低价来压低市场价格，可见</a:t>
            </a:r>
            <a:r>
              <a:rPr lang="en-US" altLang="zh-CN" sz="1710" b="1" dirty="0">
                <a:latin typeface="Times New Roman Regular" panose="02020603050405020304" charset="0"/>
                <a:ea typeface="华文宋体" panose="02010600040101010101" charset="-122"/>
              </a:rPr>
              <a:t> Fernandez, R.C. (2022). Protecting Data Markets from Strategic Buyers. Proceedings of the 2022 International Conference on Management of Data.</a:t>
            </a:r>
            <a:endParaRPr lang="en-US" altLang="zh-CN" sz="1710" b="1" dirty="0">
              <a:latin typeface="Times New Roman Regular" panose="02020603050405020304" charset="0"/>
              <a:ea typeface="华文宋体" panose="02010600040101010101" charset="-122"/>
            </a:endParaRPr>
          </a:p>
          <a:p>
            <a:pPr lvl="1" fontAlgn="base"/>
            <a:r>
              <a:rPr lang="zh-CN" altLang="en-US" sz="1710" b="1" dirty="0">
                <a:latin typeface="Times New Roman Regular" panose="02020603050405020304" charset="0"/>
                <a:ea typeface="华文宋体" panose="02010600040101010101" charset="-122"/>
              </a:rPr>
              <a:t>如果在调研中让用户报出真实价格是一个值得讨论的问题，</a:t>
            </a:r>
            <a:r>
              <a:rPr lang="en-US" altLang="zh-CN" sz="1710" b="1" dirty="0">
                <a:latin typeface="Times New Roman Regular" panose="02020603050405020304" charset="0"/>
                <a:ea typeface="华文宋体" panose="02010600040101010101" charset="-122"/>
              </a:rPr>
              <a:t>peer prediction </a:t>
            </a:r>
            <a:r>
              <a:rPr lang="zh-CN" altLang="en-US" sz="1710" b="1" dirty="0">
                <a:latin typeface="Times New Roman Regular" panose="02020603050405020304" charset="0"/>
                <a:ea typeface="华文宋体" panose="02010600040101010101" charset="-122"/>
              </a:rPr>
              <a:t>可以提供一些解决思路</a:t>
            </a:r>
            <a:endParaRPr lang="zh-CN" altLang="en-US" sz="1710" b="1" dirty="0">
              <a:latin typeface="Times New Roman Regular" panose="02020603050405020304" charset="0"/>
              <a:ea typeface="华文宋体" panose="02010600040101010101" charset="-122"/>
            </a:endParaRPr>
          </a:p>
          <a:p>
            <a:pPr lvl="1" fontAlgn="base"/>
            <a:r>
              <a:rPr lang="zh-CN" altLang="en-US" sz="1710" b="1" dirty="0">
                <a:latin typeface="Times New Roman Regular" panose="02020603050405020304" charset="0"/>
                <a:ea typeface="华文宋体" panose="02010600040101010101" charset="-122"/>
              </a:rPr>
              <a:t>但我们也可以设计一套机制使得用户在诚实报出自己内心价格的情况下效用最大化</a:t>
            </a:r>
            <a:endParaRPr lang="zh-CN" altLang="en-US" sz="1710" b="1" dirty="0">
              <a:latin typeface="Times New Roman Regular" panose="02020603050405020304" charset="0"/>
              <a:ea typeface="华文宋体" panose="02010600040101010101" charset="-122"/>
            </a:endParaRPr>
          </a:p>
          <a:p>
            <a:pPr lvl="0" fontAlgn="base"/>
            <a:r>
              <a:rPr lang="zh-CN" altLang="en-US" sz="1995" b="1" dirty="0">
                <a:latin typeface="Times New Roman Regular" panose="02020603050405020304" charset="0"/>
                <a:ea typeface="华文宋体" panose="02010600040101010101" charset="-122"/>
              </a:rPr>
              <a:t>市场一定是完全信息的吗？</a:t>
            </a:r>
            <a:endParaRPr lang="zh-CN" altLang="en-US" sz="1995" b="1" dirty="0">
              <a:latin typeface="Times New Roman Regular" panose="02020603050405020304" charset="0"/>
              <a:ea typeface="华文宋体" panose="02010600040101010101" charset="-122"/>
            </a:endParaRPr>
          </a:p>
          <a:p>
            <a:pPr lvl="1" fontAlgn="base"/>
            <a:r>
              <a:rPr lang="zh-CN" altLang="en-US" sz="1710" b="1" dirty="0">
                <a:latin typeface="Times New Roman Regular" panose="02020603050405020304" charset="0"/>
                <a:ea typeface="华文宋体" panose="02010600040101010101" charset="-122"/>
              </a:rPr>
              <a:t>市场中买家的效用函数可能是未知的，机器学习模型的训练结果在训练前也是未知的</a:t>
            </a:r>
            <a:endParaRPr lang="zh-CN" altLang="en-US" sz="1710" b="1" dirty="0">
              <a:latin typeface="Times New Roman Regular" panose="02020603050405020304" charset="0"/>
              <a:ea typeface="华文宋体" panose="02010600040101010101" charset="-122"/>
            </a:endParaRPr>
          </a:p>
          <a:p>
            <a:pPr lvl="1" fontAlgn="base"/>
            <a:r>
              <a:rPr lang="zh-CN" altLang="en-US" sz="1710" b="1" dirty="0">
                <a:latin typeface="Times New Roman Regular" panose="02020603050405020304" charset="0"/>
                <a:ea typeface="华文宋体" panose="02010600040101010101" charset="-122"/>
              </a:rPr>
              <a:t>博弈论是解决不确定条件下决策问题的工具</a:t>
            </a:r>
            <a:endParaRPr lang="en-US" altLang="zh-CN" sz="1710" b="1" dirty="0">
              <a:latin typeface="Times New Roman Regular" panose="02020603050405020304" charset="0"/>
              <a:ea typeface="华文宋体" panose="02010600040101010101" charset="-122"/>
            </a:endParaRPr>
          </a:p>
          <a:p>
            <a:pPr fontAlgn="base"/>
            <a:r>
              <a:rPr lang="zh-CN" altLang="en-US" sz="2000" b="1" dirty="0">
                <a:latin typeface="Times New Roman Regular" panose="02020603050405020304" charset="0"/>
                <a:ea typeface="华文宋体" panose="02010600040101010101" charset="-122"/>
              </a:rPr>
              <a:t>所以让我们期待接下来的主题：博弈论与机制设计</a:t>
            </a:r>
            <a:endParaRPr lang="zh-CN" altLang="en-US" sz="2000" b="1" dirty="0">
              <a:latin typeface="Times New Roman Regular" panose="02020603050405020304" charset="0"/>
              <a:ea typeface="华文宋体" panose="02010600040101010101" charset="-122"/>
            </a:endParaRPr>
          </a:p>
        </p:txBody>
      </p:sp>
      <p:sp>
        <p:nvSpPr>
          <p:cNvPr id="5" name="标题 1"/>
          <p:cNvSpPr>
            <a:spLocks noGrp="1"/>
          </p:cNvSpPr>
          <p:nvPr>
            <p:custDataLst>
              <p:tags r:id="rId1"/>
            </p:custDataLst>
          </p:nvPr>
        </p:nvSpPr>
        <p:spPr>
          <a:xfrm>
            <a:off x="513080" y="1338580"/>
            <a:ext cx="5420360" cy="54991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000" b="1">
                <a:latin typeface="Times New Roman Regular" panose="02020603050405020304" charset="0"/>
                <a:ea typeface="黑体" charset="0"/>
              </a:rPr>
              <a:t>本讲提及的工作还有什么角度是可以改进的？</a:t>
            </a:r>
            <a:endParaRPr lang="zh-CN" altLang="en-US" sz="2000" b="1">
              <a:latin typeface="Times New Roman Regular" panose="02020603050405020304" charset="0"/>
              <a:ea typeface="黑体"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900" y="385445"/>
            <a:ext cx="3502025" cy="44386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数据交易的基本框架</a:t>
            </a:r>
            <a:endParaRPr lang="zh-CN" altLang="en-US" sz="2800" b="1">
              <a:latin typeface="黑体" charset="0"/>
              <a:ea typeface="黑体"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pic>
        <p:nvPicPr>
          <p:cNvPr id="3" name="图形 8224" descr="握手"/>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435363" y="3295669"/>
            <a:ext cx="914400" cy="914400"/>
          </a:xfrm>
          <a:prstGeom prst="rect">
            <a:avLst/>
          </a:prstGeom>
        </p:spPr>
      </p:pic>
      <p:pic>
        <p:nvPicPr>
          <p:cNvPr id="4" name="图形 8225" descr="用户"/>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16140" y="1989671"/>
            <a:ext cx="1503352" cy="1503352"/>
          </a:xfrm>
          <a:prstGeom prst="rect">
            <a:avLst/>
          </a:prstGeom>
        </p:spPr>
      </p:pic>
      <p:pic>
        <p:nvPicPr>
          <p:cNvPr id="9" name="图形 8226" descr="会议"/>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5216377" y="2075859"/>
            <a:ext cx="1352372" cy="1352372"/>
          </a:xfrm>
          <a:prstGeom prst="rect">
            <a:avLst/>
          </a:prstGeom>
        </p:spPr>
      </p:pic>
      <p:pic>
        <p:nvPicPr>
          <p:cNvPr id="14" name="图形 8227" descr="文档"/>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7809113" y="1430924"/>
            <a:ext cx="606041" cy="606041"/>
          </a:xfrm>
          <a:prstGeom prst="rect">
            <a:avLst/>
          </a:prstGeom>
        </p:spPr>
      </p:pic>
      <p:pic>
        <p:nvPicPr>
          <p:cNvPr id="15" name="图形 8228" descr="打开文件夹"/>
          <p:cNvPicPr>
            <a:picLocks noChangeAspect="1"/>
          </p:cNvPicPr>
          <p:nvPr>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7332485" y="3595832"/>
            <a:ext cx="606041" cy="606041"/>
          </a:xfrm>
          <a:prstGeom prst="rect">
            <a:avLst/>
          </a:prstGeom>
        </p:spPr>
      </p:pic>
      <p:pic>
        <p:nvPicPr>
          <p:cNvPr id="16" name="图形 8229" descr="目标受众"/>
          <p:cNvPicPr>
            <a:picLocks noChangeAspect="1"/>
          </p:cNvPicPr>
          <p:nvPr>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2919799" y="3640725"/>
            <a:ext cx="606041" cy="606041"/>
          </a:xfrm>
          <a:prstGeom prst="rect">
            <a:avLst/>
          </a:prstGeom>
        </p:spPr>
      </p:pic>
      <p:pic>
        <p:nvPicPr>
          <p:cNvPr id="17" name="图形 8230" descr="网络"/>
          <p:cNvPicPr>
            <a:picLocks noChangeAspect="1"/>
          </p:cNvPicPr>
          <p:nvPr>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2916935" y="2492538"/>
            <a:ext cx="606041" cy="606041"/>
          </a:xfrm>
          <a:prstGeom prst="rect">
            <a:avLst/>
          </a:prstGeom>
        </p:spPr>
      </p:pic>
      <p:pic>
        <p:nvPicPr>
          <p:cNvPr id="18" name="图形 8231" descr="程序员"/>
          <p:cNvPicPr>
            <a:picLocks noChangeAspect="1"/>
          </p:cNvPicPr>
          <p:nvPr>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10086260" y="2055547"/>
            <a:ext cx="1153844" cy="1153844"/>
          </a:xfrm>
          <a:prstGeom prst="rect">
            <a:avLst/>
          </a:prstGeom>
        </p:spPr>
      </p:pic>
      <p:pic>
        <p:nvPicPr>
          <p:cNvPr id="19" name="图形 8232" descr="服务器"/>
          <p:cNvPicPr>
            <a:picLocks noChangeAspect="1"/>
          </p:cNvPicPr>
          <p:nvPr>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7204096" y="1430925"/>
            <a:ext cx="606041" cy="606041"/>
          </a:xfrm>
          <a:prstGeom prst="rect">
            <a:avLst/>
          </a:prstGeom>
        </p:spPr>
      </p:pic>
      <p:pic>
        <p:nvPicPr>
          <p:cNvPr id="20" name="图形 8233" descr="上升趋势"/>
          <p:cNvPicPr>
            <a:picLocks noChangeAspect="1"/>
          </p:cNvPicPr>
          <p:nvPr>
            <p:custDataLst>
              <p:tags r:id="rId19"/>
            </p:custDataLst>
          </p:nvPr>
        </p:nvPicPr>
        <p:blipFill>
          <a:blip r:embed="rId20" cstate="print">
            <a:extLst>
              <a:ext uri="{28A0092B-C50C-407E-A947-70E740481C1C}">
                <a14:useLocalDpi xmlns:a14="http://schemas.microsoft.com/office/drawing/2010/main" val="0"/>
              </a:ext>
            </a:extLst>
          </a:blip>
          <a:stretch>
            <a:fillRect/>
          </a:stretch>
        </p:blipFill>
        <p:spPr>
          <a:xfrm>
            <a:off x="7262450" y="2460891"/>
            <a:ext cx="606041" cy="606041"/>
          </a:xfrm>
          <a:prstGeom prst="rect">
            <a:avLst/>
          </a:prstGeom>
        </p:spPr>
      </p:pic>
      <p:pic>
        <p:nvPicPr>
          <p:cNvPr id="21" name="图形 8234" descr="饼图"/>
          <p:cNvPicPr>
            <a:picLocks noChangeAspect="1"/>
          </p:cNvPicPr>
          <p:nvPr>
            <p:custDataLst>
              <p:tags r:id="rId21"/>
            </p:custDataLst>
          </p:nvPr>
        </p:nvPicPr>
        <p:blipFill>
          <a:blip r:embed="rId22" cstate="print">
            <a:extLst>
              <a:ext uri="{28A0092B-C50C-407E-A947-70E740481C1C}">
                <a14:useLocalDpi xmlns:a14="http://schemas.microsoft.com/office/drawing/2010/main" val="0"/>
              </a:ext>
            </a:extLst>
          </a:blip>
          <a:stretch>
            <a:fillRect/>
          </a:stretch>
        </p:blipFill>
        <p:spPr>
          <a:xfrm>
            <a:off x="7831596" y="2474120"/>
            <a:ext cx="606041" cy="606041"/>
          </a:xfrm>
          <a:prstGeom prst="rect">
            <a:avLst/>
          </a:prstGeom>
        </p:spPr>
      </p:pic>
      <p:pic>
        <p:nvPicPr>
          <p:cNvPr id="22" name="图形 8235" descr="数据库"/>
          <p:cNvPicPr>
            <a:picLocks noChangeAspect="1"/>
          </p:cNvPicPr>
          <p:nvPr>
            <p:custDataLst>
              <p:tags r:id="rId23"/>
            </p:custDataLst>
          </p:nvPr>
        </p:nvPicPr>
        <p:blipFill>
          <a:blip r:embed="rId24" cstate="print">
            <a:extLst>
              <a:ext uri="{28A0092B-C50C-407E-A947-70E740481C1C}">
                <a14:useLocalDpi xmlns:a14="http://schemas.microsoft.com/office/drawing/2010/main" val="0"/>
              </a:ext>
            </a:extLst>
          </a:blip>
          <a:stretch>
            <a:fillRect/>
          </a:stretch>
        </p:blipFill>
        <p:spPr>
          <a:xfrm>
            <a:off x="2897669" y="1419307"/>
            <a:ext cx="606041" cy="606041"/>
          </a:xfrm>
          <a:prstGeom prst="rect">
            <a:avLst/>
          </a:prstGeom>
        </p:spPr>
      </p:pic>
      <p:pic>
        <p:nvPicPr>
          <p:cNvPr id="23" name="图形 8236" descr="锁定"/>
          <p:cNvPicPr>
            <a:picLocks noChangeAspect="1"/>
          </p:cNvPicPr>
          <p:nvPr>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7702716" y="1237885"/>
            <a:ext cx="383287" cy="383287"/>
          </a:xfrm>
          <a:prstGeom prst="rect">
            <a:avLst/>
          </a:prstGeom>
        </p:spPr>
      </p:pic>
      <p:pic>
        <p:nvPicPr>
          <p:cNvPr id="24" name="图形 8237" descr="文档"/>
          <p:cNvPicPr>
            <a:picLocks noChangeAspect="1"/>
          </p:cNvPicPr>
          <p:nvPr>
            <p:custDataLst>
              <p:tags r:id="rId27"/>
            </p:custDataLst>
          </p:nvPr>
        </p:nvPicPr>
        <p:blipFill>
          <a:blip r:embed="rId8" cstate="print">
            <a:extLst>
              <a:ext uri="{28A0092B-C50C-407E-A947-70E740481C1C}">
                <a14:useLocalDpi xmlns:a14="http://schemas.microsoft.com/office/drawing/2010/main" val="0"/>
              </a:ext>
            </a:extLst>
          </a:blip>
          <a:stretch>
            <a:fillRect/>
          </a:stretch>
        </p:blipFill>
        <p:spPr>
          <a:xfrm>
            <a:off x="7859334" y="3581119"/>
            <a:ext cx="606041" cy="606041"/>
          </a:xfrm>
          <a:prstGeom prst="rect">
            <a:avLst/>
          </a:prstGeom>
        </p:spPr>
      </p:pic>
      <p:pic>
        <p:nvPicPr>
          <p:cNvPr id="25" name="图形 8238" descr="锁定"/>
          <p:cNvPicPr>
            <a:picLocks noChangeAspect="1"/>
          </p:cNvPicPr>
          <p:nvPr>
            <p:custDataLst>
              <p:tags r:id="rId28"/>
            </p:custDataLst>
          </p:nvPr>
        </p:nvPicPr>
        <p:blipFill>
          <a:blip r:embed="rId26" cstate="print">
            <a:extLst>
              <a:ext uri="{28A0092B-C50C-407E-A947-70E740481C1C}">
                <a14:useLocalDpi xmlns:a14="http://schemas.microsoft.com/office/drawing/2010/main" val="0"/>
              </a:ext>
            </a:extLst>
          </a:blip>
          <a:stretch>
            <a:fillRect/>
          </a:stretch>
        </p:blipFill>
        <p:spPr>
          <a:xfrm>
            <a:off x="7103149" y="1224569"/>
            <a:ext cx="383287" cy="383287"/>
          </a:xfrm>
          <a:prstGeom prst="rect">
            <a:avLst/>
          </a:prstGeom>
        </p:spPr>
      </p:pic>
      <p:sp>
        <p:nvSpPr>
          <p:cNvPr id="26" name="箭头: 五边形 45"/>
          <p:cNvSpPr/>
          <p:nvPr>
            <p:custDataLst>
              <p:tags r:id="rId29"/>
            </p:custDataLst>
          </p:nvPr>
        </p:nvSpPr>
        <p:spPr>
          <a:xfrm rot="16200000">
            <a:off x="4423171" y="1675827"/>
            <a:ext cx="2969617" cy="1819793"/>
          </a:xfrm>
          <a:prstGeom prst="homePlate">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Times New Roman Regular" panose="02020603050405020304" charset="0"/>
              <a:ea typeface="华文宋体" panose="02010600040101010101" charset="-122"/>
              <a:cs typeface="Times New Roman Regular" panose="02020603050405020304" charset="0"/>
            </a:endParaRPr>
          </a:p>
        </p:txBody>
      </p:sp>
      <p:pic>
        <p:nvPicPr>
          <p:cNvPr id="27" name="图形 8240" descr="云计算"/>
          <p:cNvPicPr>
            <a:picLocks noChangeAspect="1"/>
          </p:cNvPicPr>
          <p:nvPr>
            <p:custDataLst>
              <p:tags r:id="rId30"/>
            </p:custDataLst>
          </p:nvPr>
        </p:nvPicPr>
        <p:blipFill>
          <a:blip r:embed="rId31" cstate="print">
            <a:extLst>
              <a:ext uri="{28A0092B-C50C-407E-A947-70E740481C1C}">
                <a14:useLocalDpi xmlns:a14="http://schemas.microsoft.com/office/drawing/2010/main" val="0"/>
              </a:ext>
            </a:extLst>
          </a:blip>
          <a:stretch>
            <a:fillRect/>
          </a:stretch>
        </p:blipFill>
        <p:spPr>
          <a:xfrm>
            <a:off x="5522549" y="1385863"/>
            <a:ext cx="763770" cy="763770"/>
          </a:xfrm>
          <a:prstGeom prst="rect">
            <a:avLst/>
          </a:prstGeom>
        </p:spPr>
      </p:pic>
      <p:sp>
        <p:nvSpPr>
          <p:cNvPr id="28" name="任意多边形: 形状 49"/>
          <p:cNvSpPr/>
          <p:nvPr>
            <p:custDataLst>
              <p:tags r:id="rId32"/>
            </p:custDataLst>
          </p:nvPr>
        </p:nvSpPr>
        <p:spPr>
          <a:xfrm>
            <a:off x="6755765" y="3457575"/>
            <a:ext cx="3877945" cy="1351915"/>
          </a:xfrm>
          <a:custGeom>
            <a:avLst/>
            <a:gdLst>
              <a:gd name="connsiteX0" fmla="*/ 0 w 3671777"/>
              <a:gd name="connsiteY0" fmla="*/ 1793358 h 1793358"/>
              <a:gd name="connsiteX1" fmla="*/ 2643963 w 3671777"/>
              <a:gd name="connsiteY1" fmla="*/ 1431851 h 1793358"/>
              <a:gd name="connsiteX2" fmla="*/ 3671777 w 3671777"/>
              <a:gd name="connsiteY2" fmla="*/ 0 h 1793358"/>
            </a:gdLst>
            <a:ahLst/>
            <a:cxnLst>
              <a:cxn ang="0">
                <a:pos x="connsiteX0" y="connsiteY0"/>
              </a:cxn>
              <a:cxn ang="0">
                <a:pos x="connsiteX1" y="connsiteY1"/>
              </a:cxn>
              <a:cxn ang="0">
                <a:pos x="connsiteX2" y="connsiteY2"/>
              </a:cxn>
            </a:cxnLst>
            <a:rect l="l" t="t" r="r" b="b"/>
            <a:pathLst>
              <a:path w="3671777" h="1793358">
                <a:moveTo>
                  <a:pt x="0" y="1793358"/>
                </a:moveTo>
                <a:cubicBezTo>
                  <a:pt x="1016000" y="1762051"/>
                  <a:pt x="2032000" y="1730744"/>
                  <a:pt x="2643963" y="1431851"/>
                </a:cubicBezTo>
                <a:cubicBezTo>
                  <a:pt x="3255926" y="1132958"/>
                  <a:pt x="3463851" y="566479"/>
                  <a:pt x="3671777" y="0"/>
                </a:cubicBezTo>
              </a:path>
            </a:pathLst>
          </a:custGeom>
          <a:noFill/>
          <a:ln w="12700" cap="flat" cmpd="sng" algn="ctr">
            <a:solidFill>
              <a:srgbClr val="4472C4">
                <a:shade val="1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Times New Roman Regular" panose="02020603050405020304" charset="0"/>
              <a:ea typeface="华文宋体" panose="02010600040101010101" charset="-122"/>
              <a:cs typeface="Times New Roman Regular" panose="02020603050405020304" charset="0"/>
            </a:endParaRPr>
          </a:p>
        </p:txBody>
      </p:sp>
      <p:cxnSp>
        <p:nvCxnSpPr>
          <p:cNvPr id="29" name="直接箭头连接符 51"/>
          <p:cNvCxnSpPr/>
          <p:nvPr>
            <p:custDataLst>
              <p:tags r:id="rId33"/>
            </p:custDataLst>
          </p:nvPr>
        </p:nvCxnSpPr>
        <p:spPr>
          <a:xfrm>
            <a:off x="2653137" y="2023180"/>
            <a:ext cx="2169042" cy="13786"/>
          </a:xfrm>
          <a:prstGeom prst="straightConnector1">
            <a:avLst/>
          </a:prstGeom>
          <a:noFill/>
          <a:ln w="12700" cap="flat" cmpd="sng" algn="ctr">
            <a:solidFill>
              <a:sysClr val="windowText" lastClr="000000"/>
            </a:solidFill>
            <a:prstDash val="solid"/>
            <a:miter lim="800000"/>
            <a:tailEnd type="triangle"/>
          </a:ln>
          <a:effectLst/>
        </p:spPr>
      </p:cxnSp>
      <p:cxnSp>
        <p:nvCxnSpPr>
          <p:cNvPr id="30" name="直接箭头连接符 52"/>
          <p:cNvCxnSpPr/>
          <p:nvPr>
            <p:custDataLst>
              <p:tags r:id="rId34"/>
            </p:custDataLst>
          </p:nvPr>
        </p:nvCxnSpPr>
        <p:spPr>
          <a:xfrm>
            <a:off x="2653137" y="3056172"/>
            <a:ext cx="2169042" cy="0"/>
          </a:xfrm>
          <a:prstGeom prst="straightConnector1">
            <a:avLst/>
          </a:prstGeom>
          <a:noFill/>
          <a:ln w="12700" cap="flat" cmpd="sng" algn="ctr">
            <a:solidFill>
              <a:sysClr val="windowText" lastClr="000000"/>
            </a:solidFill>
            <a:prstDash val="solid"/>
            <a:miter lim="800000"/>
            <a:tailEnd type="triangle"/>
          </a:ln>
          <a:effectLst/>
        </p:spPr>
      </p:cxnSp>
      <p:cxnSp>
        <p:nvCxnSpPr>
          <p:cNvPr id="31" name="直接箭头连接符 53"/>
          <p:cNvCxnSpPr/>
          <p:nvPr>
            <p:custDataLst>
              <p:tags r:id="rId35"/>
            </p:custDataLst>
          </p:nvPr>
        </p:nvCxnSpPr>
        <p:spPr>
          <a:xfrm>
            <a:off x="2653137" y="4187160"/>
            <a:ext cx="2169042" cy="0"/>
          </a:xfrm>
          <a:prstGeom prst="straightConnector1">
            <a:avLst/>
          </a:prstGeom>
          <a:noFill/>
          <a:ln w="12700" cap="flat" cmpd="sng" algn="ctr">
            <a:solidFill>
              <a:sysClr val="windowText" lastClr="000000"/>
            </a:solidFill>
            <a:prstDash val="solid"/>
            <a:miter lim="800000"/>
            <a:tailEnd type="triangle"/>
          </a:ln>
          <a:effectLst/>
        </p:spPr>
      </p:cxnSp>
      <p:cxnSp>
        <p:nvCxnSpPr>
          <p:cNvPr id="32" name="直接箭头连接符 54"/>
          <p:cNvCxnSpPr/>
          <p:nvPr>
            <p:custDataLst>
              <p:tags r:id="rId36"/>
            </p:custDataLst>
          </p:nvPr>
        </p:nvCxnSpPr>
        <p:spPr>
          <a:xfrm>
            <a:off x="7119873" y="2036966"/>
            <a:ext cx="2274306" cy="0"/>
          </a:xfrm>
          <a:prstGeom prst="straightConnector1">
            <a:avLst/>
          </a:prstGeom>
          <a:noFill/>
          <a:ln w="12700" cap="flat" cmpd="sng" algn="ctr">
            <a:solidFill>
              <a:sysClr val="windowText" lastClr="000000"/>
            </a:solidFill>
            <a:prstDash val="solid"/>
            <a:miter lim="800000"/>
            <a:tailEnd type="triangle"/>
          </a:ln>
          <a:effectLst/>
        </p:spPr>
      </p:cxnSp>
      <p:cxnSp>
        <p:nvCxnSpPr>
          <p:cNvPr id="33" name="直接箭头连接符 55"/>
          <p:cNvCxnSpPr/>
          <p:nvPr>
            <p:custDataLst>
              <p:tags r:id="rId37"/>
            </p:custDataLst>
          </p:nvPr>
        </p:nvCxnSpPr>
        <p:spPr>
          <a:xfrm>
            <a:off x="7119873" y="3056172"/>
            <a:ext cx="2274306" cy="0"/>
          </a:xfrm>
          <a:prstGeom prst="straightConnector1">
            <a:avLst/>
          </a:prstGeom>
          <a:noFill/>
          <a:ln w="12700" cap="flat" cmpd="sng" algn="ctr">
            <a:solidFill>
              <a:sysClr val="windowText" lastClr="000000"/>
            </a:solidFill>
            <a:prstDash val="solid"/>
            <a:miter lim="800000"/>
            <a:tailEnd type="triangle"/>
          </a:ln>
          <a:effectLst/>
        </p:spPr>
      </p:cxnSp>
      <p:cxnSp>
        <p:nvCxnSpPr>
          <p:cNvPr id="34" name="直接箭头连接符 56"/>
          <p:cNvCxnSpPr/>
          <p:nvPr>
            <p:custDataLst>
              <p:tags r:id="rId38"/>
            </p:custDataLst>
          </p:nvPr>
        </p:nvCxnSpPr>
        <p:spPr>
          <a:xfrm>
            <a:off x="7119873" y="4187160"/>
            <a:ext cx="2274306" cy="0"/>
          </a:xfrm>
          <a:prstGeom prst="straightConnector1">
            <a:avLst/>
          </a:prstGeom>
          <a:noFill/>
          <a:ln w="12700" cap="flat" cmpd="sng" algn="ctr">
            <a:solidFill>
              <a:sysClr val="windowText" lastClr="000000"/>
            </a:solidFill>
            <a:prstDash val="solid"/>
            <a:miter lim="800000"/>
            <a:tailEnd type="triangle"/>
          </a:ln>
          <a:effectLst/>
        </p:spPr>
      </p:cxnSp>
      <p:sp>
        <p:nvSpPr>
          <p:cNvPr id="35" name="任意多边形: 形状 57"/>
          <p:cNvSpPr/>
          <p:nvPr>
            <p:custDataLst>
              <p:tags r:id="rId39"/>
            </p:custDataLst>
          </p:nvPr>
        </p:nvSpPr>
        <p:spPr>
          <a:xfrm flipH="1">
            <a:off x="1499870" y="3439160"/>
            <a:ext cx="3671570" cy="1351915"/>
          </a:xfrm>
          <a:custGeom>
            <a:avLst/>
            <a:gdLst>
              <a:gd name="connsiteX0" fmla="*/ 0 w 3671777"/>
              <a:gd name="connsiteY0" fmla="*/ 1793358 h 1793358"/>
              <a:gd name="connsiteX1" fmla="*/ 2643963 w 3671777"/>
              <a:gd name="connsiteY1" fmla="*/ 1431851 h 1793358"/>
              <a:gd name="connsiteX2" fmla="*/ 3671777 w 3671777"/>
              <a:gd name="connsiteY2" fmla="*/ 0 h 1793358"/>
            </a:gdLst>
            <a:ahLst/>
            <a:cxnLst>
              <a:cxn ang="0">
                <a:pos x="connsiteX0" y="connsiteY0"/>
              </a:cxn>
              <a:cxn ang="0">
                <a:pos x="connsiteX1" y="connsiteY1"/>
              </a:cxn>
              <a:cxn ang="0">
                <a:pos x="connsiteX2" y="connsiteY2"/>
              </a:cxn>
            </a:cxnLst>
            <a:rect l="l" t="t" r="r" b="b"/>
            <a:pathLst>
              <a:path w="3671777" h="1793358">
                <a:moveTo>
                  <a:pt x="0" y="1793358"/>
                </a:moveTo>
                <a:cubicBezTo>
                  <a:pt x="1016000" y="1762051"/>
                  <a:pt x="2032000" y="1730744"/>
                  <a:pt x="2643963" y="1431851"/>
                </a:cubicBezTo>
                <a:cubicBezTo>
                  <a:pt x="3255926" y="1132958"/>
                  <a:pt x="3463851" y="566479"/>
                  <a:pt x="3671777" y="0"/>
                </a:cubicBezTo>
              </a:path>
            </a:pathLst>
          </a:custGeom>
          <a:noFill/>
          <a:ln w="12700" cap="flat" cmpd="sng" algn="ctr">
            <a:solidFill>
              <a:srgbClr val="4472C4">
                <a:shade val="1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Times New Roman Regular" panose="02020603050405020304" charset="0"/>
              <a:ea typeface="华文宋体" panose="02010600040101010101" charset="-122"/>
              <a:cs typeface="Times New Roman Regular" panose="02020603050405020304" charset="0"/>
            </a:endParaRPr>
          </a:p>
        </p:txBody>
      </p:sp>
      <p:sp>
        <p:nvSpPr>
          <p:cNvPr id="36" name="文本框 35"/>
          <p:cNvSpPr txBox="1"/>
          <p:nvPr>
            <p:custDataLst>
              <p:tags r:id="rId40"/>
            </p:custDataLst>
          </p:nvPr>
        </p:nvSpPr>
        <p:spPr>
          <a:xfrm>
            <a:off x="5216805" y="4626760"/>
            <a:ext cx="1558290"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数据要素市场</a:t>
            </a:r>
            <a:endParaRPr lang="zh-CN" altLang="en-US" b="1" dirty="0">
              <a:solidFill>
                <a:prstClr val="black"/>
              </a:solidFill>
              <a:latin typeface="Times New Roman Regular" panose="02020603050405020304" charset="0"/>
              <a:ea typeface="华文宋体" panose="02010600040101010101" charset="-122"/>
            </a:endParaRPr>
          </a:p>
        </p:txBody>
      </p:sp>
      <p:sp>
        <p:nvSpPr>
          <p:cNvPr id="37" name="文本框 36"/>
          <p:cNvSpPr txBox="1"/>
          <p:nvPr>
            <p:custDataLst>
              <p:tags r:id="rId41"/>
            </p:custDataLst>
          </p:nvPr>
        </p:nvSpPr>
        <p:spPr>
          <a:xfrm>
            <a:off x="3679614" y="1668989"/>
            <a:ext cx="1099820"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原始数据</a:t>
            </a:r>
            <a:endParaRPr lang="zh-CN" altLang="en-US" b="1" dirty="0">
              <a:solidFill>
                <a:prstClr val="black"/>
              </a:solidFill>
              <a:latin typeface="Times New Roman Regular" panose="02020603050405020304" charset="0"/>
              <a:ea typeface="华文宋体" panose="02010600040101010101" charset="-122"/>
            </a:endParaRPr>
          </a:p>
        </p:txBody>
      </p:sp>
      <p:sp>
        <p:nvSpPr>
          <p:cNvPr id="38" name="文本框 37"/>
          <p:cNvSpPr txBox="1"/>
          <p:nvPr>
            <p:custDataLst>
              <p:tags r:id="rId42"/>
            </p:custDataLst>
          </p:nvPr>
        </p:nvSpPr>
        <p:spPr>
          <a:xfrm>
            <a:off x="8361929" y="1429528"/>
            <a:ext cx="1099820" cy="645160"/>
          </a:xfrm>
          <a:prstGeom prst="rect">
            <a:avLst/>
          </a:prstGeom>
          <a:noFill/>
        </p:spPr>
        <p:txBody>
          <a:bodyPr wrap="none" rtlCol="0">
            <a:spAutoFit/>
          </a:bodyPr>
          <a:lstStyle/>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加工后的</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a:t>
            </a:r>
            <a:endParaRPr lang="zh-CN" altLang="en-US" b="1" dirty="0">
              <a:solidFill>
                <a:prstClr val="black"/>
              </a:solidFill>
              <a:latin typeface="Times New Roman Regular" panose="02020603050405020304" charset="0"/>
              <a:ea typeface="华文宋体" panose="02010600040101010101" charset="-122"/>
            </a:endParaRPr>
          </a:p>
        </p:txBody>
      </p:sp>
      <p:sp>
        <p:nvSpPr>
          <p:cNvPr id="39" name="文本框 38"/>
          <p:cNvSpPr txBox="1"/>
          <p:nvPr>
            <p:custDataLst>
              <p:tags r:id="rId43"/>
            </p:custDataLst>
          </p:nvPr>
        </p:nvSpPr>
        <p:spPr>
          <a:xfrm>
            <a:off x="8357841" y="2428879"/>
            <a:ext cx="1099820" cy="64516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机器学习</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模型</a:t>
            </a:r>
            <a:endParaRPr lang="zh-CN" altLang="en-US" b="1" dirty="0">
              <a:solidFill>
                <a:prstClr val="black"/>
              </a:solidFill>
              <a:latin typeface="Times New Roman Regular" panose="02020603050405020304" charset="0"/>
              <a:ea typeface="华文宋体" panose="02010600040101010101" charset="-122"/>
            </a:endParaRPr>
          </a:p>
        </p:txBody>
      </p:sp>
      <p:sp>
        <p:nvSpPr>
          <p:cNvPr id="40" name="文本框 39"/>
          <p:cNvSpPr txBox="1"/>
          <p:nvPr>
            <p:custDataLst>
              <p:tags r:id="rId44"/>
            </p:custDataLst>
          </p:nvPr>
        </p:nvSpPr>
        <p:spPr>
          <a:xfrm>
            <a:off x="8355847" y="3551216"/>
            <a:ext cx="1099820" cy="645160"/>
          </a:xfrm>
          <a:prstGeom prst="rect">
            <a:avLst/>
          </a:prstGeom>
          <a:noFill/>
        </p:spPr>
        <p:txBody>
          <a:bodyPr wrap="none" rtlCol="0">
            <a:spAutoFit/>
          </a:bodyPr>
          <a:lstStyle/>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数据查询</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服务</a:t>
            </a:r>
            <a:endParaRPr lang="zh-CN" altLang="en-US" b="1" dirty="0">
              <a:solidFill>
                <a:prstClr val="black"/>
              </a:solidFill>
              <a:latin typeface="Times New Roman Regular" panose="02020603050405020304" charset="0"/>
              <a:ea typeface="华文宋体" panose="02010600040101010101" charset="-122"/>
            </a:endParaRPr>
          </a:p>
        </p:txBody>
      </p:sp>
      <p:sp>
        <p:nvSpPr>
          <p:cNvPr id="41" name="文本框 40"/>
          <p:cNvSpPr txBox="1"/>
          <p:nvPr>
            <p:custDataLst>
              <p:tags r:id="rId45"/>
            </p:custDataLst>
          </p:nvPr>
        </p:nvSpPr>
        <p:spPr>
          <a:xfrm>
            <a:off x="3403955" y="2448321"/>
            <a:ext cx="1558290" cy="645160"/>
          </a:xfrm>
          <a:prstGeom prst="rect">
            <a:avLst/>
          </a:prstGeom>
          <a:noFill/>
        </p:spPr>
        <p:txBody>
          <a:bodyPr wrap="none" rtlCol="0">
            <a:spAutoFit/>
          </a:bodyPr>
          <a:lstStyle/>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原始数据</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（梯度参数）</a:t>
            </a:r>
            <a:endParaRPr lang="zh-CN" altLang="en-US" b="1" dirty="0">
              <a:solidFill>
                <a:prstClr val="black"/>
              </a:solidFill>
              <a:latin typeface="Times New Roman Regular" panose="02020603050405020304" charset="0"/>
              <a:ea typeface="华文宋体" panose="02010600040101010101" charset="-122"/>
            </a:endParaRPr>
          </a:p>
        </p:txBody>
      </p:sp>
      <p:sp>
        <p:nvSpPr>
          <p:cNvPr id="42" name="文本框 41"/>
          <p:cNvSpPr txBox="1"/>
          <p:nvPr>
            <p:custDataLst>
              <p:tags r:id="rId46"/>
            </p:custDataLst>
          </p:nvPr>
        </p:nvSpPr>
        <p:spPr>
          <a:xfrm>
            <a:off x="3419196" y="3551217"/>
            <a:ext cx="1558290" cy="645160"/>
          </a:xfrm>
          <a:prstGeom prst="rect">
            <a:avLst/>
          </a:prstGeom>
          <a:noFill/>
        </p:spPr>
        <p:txBody>
          <a:bodyPr wrap="none" rtlCol="0">
            <a:spAutoFit/>
          </a:bodyPr>
          <a:lstStyle/>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原始数据</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（查询调用）</a:t>
            </a:r>
            <a:endParaRPr lang="zh-CN" altLang="en-US" b="1" dirty="0">
              <a:solidFill>
                <a:prstClr val="black"/>
              </a:solidFill>
              <a:latin typeface="Times New Roman Regular" panose="02020603050405020304" charset="0"/>
              <a:ea typeface="华文宋体" panose="02010600040101010101" charset="-122"/>
            </a:endParaRPr>
          </a:p>
        </p:txBody>
      </p:sp>
      <p:cxnSp>
        <p:nvCxnSpPr>
          <p:cNvPr id="43" name="直接连接符 75"/>
          <p:cNvCxnSpPr/>
          <p:nvPr>
            <p:custDataLst>
              <p:tags r:id="rId47"/>
            </p:custDataLst>
          </p:nvPr>
        </p:nvCxnSpPr>
        <p:spPr>
          <a:xfrm>
            <a:off x="5917867" y="4187160"/>
            <a:ext cx="0" cy="389890"/>
          </a:xfrm>
          <a:prstGeom prst="line">
            <a:avLst/>
          </a:prstGeom>
          <a:noFill/>
          <a:ln w="12700" cap="flat" cmpd="sng" algn="ctr">
            <a:solidFill>
              <a:sysClr val="windowText" lastClr="000000"/>
            </a:solidFill>
            <a:prstDash val="dash"/>
            <a:miter lim="800000"/>
          </a:ln>
          <a:effectLst/>
        </p:spPr>
      </p:cxnSp>
      <p:sp>
        <p:nvSpPr>
          <p:cNvPr id="44" name="文本框 43"/>
          <p:cNvSpPr txBox="1"/>
          <p:nvPr>
            <p:custDataLst>
              <p:tags r:id="rId48"/>
            </p:custDataLst>
          </p:nvPr>
        </p:nvSpPr>
        <p:spPr>
          <a:xfrm>
            <a:off x="5252401" y="3123691"/>
            <a:ext cx="1329055"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数据服务方</a:t>
            </a:r>
            <a:endParaRPr lang="zh-CN" altLang="en-US" b="1" dirty="0">
              <a:solidFill>
                <a:prstClr val="black"/>
              </a:solidFill>
              <a:latin typeface="Times New Roman Regular" panose="02020603050405020304" charset="0"/>
              <a:ea typeface="华文宋体" panose="02010600040101010101" charset="-122"/>
            </a:endParaRPr>
          </a:p>
        </p:txBody>
      </p:sp>
      <p:sp>
        <p:nvSpPr>
          <p:cNvPr id="45" name="文本框 44"/>
          <p:cNvSpPr txBox="1"/>
          <p:nvPr>
            <p:custDataLst>
              <p:tags r:id="rId49"/>
            </p:custDataLst>
          </p:nvPr>
        </p:nvSpPr>
        <p:spPr>
          <a:xfrm>
            <a:off x="813092" y="3123691"/>
            <a:ext cx="1329055"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数据提供方</a:t>
            </a:r>
            <a:endParaRPr lang="zh-CN" altLang="en-US" b="1" dirty="0">
              <a:solidFill>
                <a:prstClr val="black"/>
              </a:solidFill>
              <a:latin typeface="Times New Roman Regular" panose="02020603050405020304" charset="0"/>
              <a:ea typeface="华文宋体" panose="02010600040101010101" charset="-122"/>
            </a:endParaRPr>
          </a:p>
        </p:txBody>
      </p:sp>
      <p:sp>
        <p:nvSpPr>
          <p:cNvPr id="46" name="文本框 45"/>
          <p:cNvSpPr txBox="1"/>
          <p:nvPr>
            <p:custDataLst>
              <p:tags r:id="rId50"/>
            </p:custDataLst>
          </p:nvPr>
        </p:nvSpPr>
        <p:spPr>
          <a:xfrm>
            <a:off x="9993768" y="3124821"/>
            <a:ext cx="1329055"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数据使用方</a:t>
            </a:r>
            <a:endParaRPr lang="zh-CN" altLang="en-US" b="1" dirty="0">
              <a:solidFill>
                <a:prstClr val="black"/>
              </a:solidFill>
              <a:latin typeface="Times New Roman Regular" panose="02020603050405020304" charset="0"/>
              <a:ea typeface="华文宋体" panose="02010600040101010101" charset="-122"/>
            </a:endParaRPr>
          </a:p>
        </p:txBody>
      </p:sp>
      <p:sp>
        <p:nvSpPr>
          <p:cNvPr id="7" name="文本框 6"/>
          <p:cNvSpPr txBox="1"/>
          <p:nvPr>
            <p:custDataLst>
              <p:tags r:id="rId51"/>
            </p:custDataLst>
          </p:nvPr>
        </p:nvSpPr>
        <p:spPr>
          <a:xfrm>
            <a:off x="716280" y="5093335"/>
            <a:ext cx="10767060" cy="1154430"/>
          </a:xfrm>
          <a:prstGeom prst="rect">
            <a:avLst/>
          </a:prstGeom>
          <a:noFill/>
        </p:spPr>
        <p:txBody>
          <a:bodyPr wrap="square" rtlCol="0" anchor="t">
            <a:noAutofit/>
          </a:bodyPr>
          <a:lstStyle/>
          <a:p>
            <a:r>
              <a:rPr lang="zh-CN" altLang="en-US" b="1">
                <a:solidFill>
                  <a:srgbClr val="C00000"/>
                </a:solidFill>
                <a:latin typeface="Times New Roman Regular" panose="02020603050405020304" charset="0"/>
                <a:ea typeface="华文宋体" panose="02010600040101010101" charset="-122"/>
                <a:cs typeface="Times New Roman Regular" panose="02020603050405020304" charset="0"/>
              </a:rPr>
              <a:t>数据提供方（</a:t>
            </a:r>
            <a:r>
              <a:rPr lang="en-US" altLang="zh-CN" b="1">
                <a:solidFill>
                  <a:srgbClr val="C00000"/>
                </a:solidFill>
                <a:latin typeface="Times New Roman Regular" panose="02020603050405020304" charset="0"/>
                <a:ea typeface="华文宋体" panose="02010600040101010101" charset="-122"/>
                <a:cs typeface="Times New Roman Regular" panose="02020603050405020304" charset="0"/>
              </a:rPr>
              <a:t>Data owner</a:t>
            </a:r>
            <a:r>
              <a:rPr lang="zh-CN" altLang="en-US" b="1">
                <a:solidFill>
                  <a:srgbClr val="C00000"/>
                </a:solidFill>
                <a:latin typeface="Times New Roman Regular" panose="02020603050405020304" charset="0"/>
                <a:ea typeface="华文宋体" panose="02010600040101010101" charset="-122"/>
                <a:cs typeface="Times New Roman Regular" panose="02020603050405020304" charset="0"/>
              </a:rPr>
              <a:t>，或</a:t>
            </a:r>
            <a:r>
              <a:rPr lang="en-US" altLang="zh-CN" b="1">
                <a:solidFill>
                  <a:srgbClr val="C00000"/>
                </a:solidFill>
                <a:latin typeface="Times New Roman Regular" panose="02020603050405020304" charset="0"/>
                <a:ea typeface="华文宋体" panose="02010600040101010101" charset="-122"/>
                <a:cs typeface="Times New Roman Regular" panose="02020603050405020304" charset="0"/>
              </a:rPr>
              <a:t> Data seller</a:t>
            </a:r>
            <a:r>
              <a:rPr lang="zh-CN" altLang="en-US" b="1">
                <a:solidFill>
                  <a:srgbClr val="C00000"/>
                </a:solidFill>
                <a:latin typeface="Times New Roman Regular" panose="02020603050405020304" charset="0"/>
                <a:ea typeface="华文宋体" panose="02010600040101010101" charset="-122"/>
                <a:cs typeface="Times New Roman Regular" panose="02020603050405020304" charset="0"/>
              </a:rPr>
              <a:t>，即数据卖家）</a:t>
            </a:r>
            <a:r>
              <a:rPr lang="zh-CN" altLang="en-US" b="1">
                <a:latin typeface="Times New Roman Regular" panose="02020603050405020304" charset="0"/>
                <a:ea typeface="华文宋体" panose="02010600040101010101" charset="-122"/>
                <a:cs typeface="Times New Roman Regular" panose="02020603050405020304" charset="0"/>
              </a:rPr>
              <a:t>：为数据交易提供原始数据</a:t>
            </a:r>
            <a:endParaRPr lang="zh-CN" altLang="en-US" b="1">
              <a:latin typeface="Times New Roman Regular" panose="02020603050405020304" charset="0"/>
              <a:ea typeface="华文宋体" panose="02010600040101010101" charset="-122"/>
              <a:cs typeface="Times New Roman Regular" panose="02020603050405020304" charset="0"/>
            </a:endParaRPr>
          </a:p>
          <a:p>
            <a:pPr marL="800100" lvl="1" indent="-342900">
              <a:buFont typeface="Arial" panose="020B0604020202090204" pitchFamily="34" charset="0"/>
              <a:buChar char="•"/>
            </a:pPr>
            <a:r>
              <a:rPr lang="zh-CN" altLang="en-US" b="1">
                <a:latin typeface="Times New Roman Regular" panose="02020603050405020304" charset="0"/>
                <a:ea typeface="华文宋体" panose="02010600040101010101" charset="-122"/>
                <a:cs typeface="Times New Roman Regular" panose="02020603050405020304" charset="0"/>
              </a:rPr>
              <a:t>原始数据可能经过加工得到查询结果或机器学习模型</a:t>
            </a:r>
            <a:endParaRPr lang="zh-CN" altLang="en-US" b="1">
              <a:latin typeface="Times New Roman Regular" panose="02020603050405020304" charset="0"/>
              <a:ea typeface="华文宋体" panose="02010600040101010101" charset="-122"/>
              <a:cs typeface="Times New Roman Regular" panose="02020603050405020304" charset="0"/>
            </a:endParaRPr>
          </a:p>
          <a:p>
            <a:pPr marL="800100" lvl="1" indent="-342900">
              <a:buFont typeface="Arial" panose="020B0604020202090204" pitchFamily="34" charset="0"/>
              <a:buChar char="•"/>
            </a:pPr>
            <a:r>
              <a:rPr lang="zh-CN" altLang="en-US" b="1">
                <a:latin typeface="Times New Roman Regular" panose="02020603050405020304" charset="0"/>
                <a:ea typeface="华文宋体" panose="02010600040101010101" charset="-122"/>
                <a:cs typeface="Times New Roman Regular" panose="02020603050405020304" charset="0"/>
              </a:rPr>
              <a:t>加工后出售的一份数据可能来源于很多数据提供者的数据，因此收益需要根据公平分配的原则分配给这些数据提供者</a:t>
            </a:r>
            <a:endParaRPr lang="zh-CN" altLang="en-US" b="1">
              <a:latin typeface="Times New Roman Regular" panose="02020603050405020304" charset="0"/>
              <a:ea typeface="华文宋体" panose="02010600040101010101" charset="-122"/>
              <a:cs typeface="Times New Roman Regular" panose="02020603050405020304" charset="0"/>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900" y="385445"/>
            <a:ext cx="3502025" cy="443865"/>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数据交易的基本框架</a:t>
            </a:r>
            <a:endParaRPr lang="zh-CN" altLang="en-US" sz="2800" b="1">
              <a:latin typeface="黑体" charset="0"/>
              <a:ea typeface="黑体"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pic>
        <p:nvPicPr>
          <p:cNvPr id="3" name="图形 8224" descr="握手"/>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435363" y="3295669"/>
            <a:ext cx="914400" cy="914400"/>
          </a:xfrm>
          <a:prstGeom prst="rect">
            <a:avLst/>
          </a:prstGeom>
        </p:spPr>
      </p:pic>
      <p:pic>
        <p:nvPicPr>
          <p:cNvPr id="4" name="图形 8225" descr="用户"/>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716140" y="1989671"/>
            <a:ext cx="1503352" cy="1503352"/>
          </a:xfrm>
          <a:prstGeom prst="rect">
            <a:avLst/>
          </a:prstGeom>
        </p:spPr>
      </p:pic>
      <p:pic>
        <p:nvPicPr>
          <p:cNvPr id="9" name="图形 8226" descr="会议"/>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5216377" y="2075859"/>
            <a:ext cx="1352372" cy="1352372"/>
          </a:xfrm>
          <a:prstGeom prst="rect">
            <a:avLst/>
          </a:prstGeom>
        </p:spPr>
      </p:pic>
      <p:pic>
        <p:nvPicPr>
          <p:cNvPr id="14" name="图形 8227" descr="文档"/>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7809113" y="1430924"/>
            <a:ext cx="606041" cy="606041"/>
          </a:xfrm>
          <a:prstGeom prst="rect">
            <a:avLst/>
          </a:prstGeom>
        </p:spPr>
      </p:pic>
      <p:pic>
        <p:nvPicPr>
          <p:cNvPr id="15" name="图形 8228" descr="打开文件夹"/>
          <p:cNvPicPr>
            <a:picLocks noChangeAspect="1"/>
          </p:cNvPicPr>
          <p:nvPr>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7332485" y="3595832"/>
            <a:ext cx="606041" cy="606041"/>
          </a:xfrm>
          <a:prstGeom prst="rect">
            <a:avLst/>
          </a:prstGeom>
        </p:spPr>
      </p:pic>
      <p:pic>
        <p:nvPicPr>
          <p:cNvPr id="16" name="图形 8229" descr="目标受众"/>
          <p:cNvPicPr>
            <a:picLocks noChangeAspect="1"/>
          </p:cNvPicPr>
          <p:nvPr>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2919799" y="3640725"/>
            <a:ext cx="606041" cy="606041"/>
          </a:xfrm>
          <a:prstGeom prst="rect">
            <a:avLst/>
          </a:prstGeom>
        </p:spPr>
      </p:pic>
      <p:pic>
        <p:nvPicPr>
          <p:cNvPr id="17" name="图形 8230" descr="网络"/>
          <p:cNvPicPr>
            <a:picLocks noChangeAspect="1"/>
          </p:cNvPicPr>
          <p:nvPr>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2916935" y="2492538"/>
            <a:ext cx="606041" cy="606041"/>
          </a:xfrm>
          <a:prstGeom prst="rect">
            <a:avLst/>
          </a:prstGeom>
        </p:spPr>
      </p:pic>
      <p:pic>
        <p:nvPicPr>
          <p:cNvPr id="18" name="图形 8231" descr="程序员"/>
          <p:cNvPicPr>
            <a:picLocks noChangeAspect="1"/>
          </p:cNvPicPr>
          <p:nvPr>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10086260" y="2055547"/>
            <a:ext cx="1153844" cy="1153844"/>
          </a:xfrm>
          <a:prstGeom prst="rect">
            <a:avLst/>
          </a:prstGeom>
        </p:spPr>
      </p:pic>
      <p:pic>
        <p:nvPicPr>
          <p:cNvPr id="19" name="图形 8232" descr="服务器"/>
          <p:cNvPicPr>
            <a:picLocks noChangeAspect="1"/>
          </p:cNvPicPr>
          <p:nvPr>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7204096" y="1430925"/>
            <a:ext cx="606041" cy="606041"/>
          </a:xfrm>
          <a:prstGeom prst="rect">
            <a:avLst/>
          </a:prstGeom>
        </p:spPr>
      </p:pic>
      <p:pic>
        <p:nvPicPr>
          <p:cNvPr id="20" name="图形 8233" descr="上升趋势"/>
          <p:cNvPicPr>
            <a:picLocks noChangeAspect="1"/>
          </p:cNvPicPr>
          <p:nvPr>
            <p:custDataLst>
              <p:tags r:id="rId19"/>
            </p:custDataLst>
          </p:nvPr>
        </p:nvPicPr>
        <p:blipFill>
          <a:blip r:embed="rId20" cstate="print">
            <a:extLst>
              <a:ext uri="{28A0092B-C50C-407E-A947-70E740481C1C}">
                <a14:useLocalDpi xmlns:a14="http://schemas.microsoft.com/office/drawing/2010/main" val="0"/>
              </a:ext>
            </a:extLst>
          </a:blip>
          <a:stretch>
            <a:fillRect/>
          </a:stretch>
        </p:blipFill>
        <p:spPr>
          <a:xfrm>
            <a:off x="7262450" y="2460891"/>
            <a:ext cx="606041" cy="606041"/>
          </a:xfrm>
          <a:prstGeom prst="rect">
            <a:avLst/>
          </a:prstGeom>
        </p:spPr>
      </p:pic>
      <p:pic>
        <p:nvPicPr>
          <p:cNvPr id="21" name="图形 8234" descr="饼图"/>
          <p:cNvPicPr>
            <a:picLocks noChangeAspect="1"/>
          </p:cNvPicPr>
          <p:nvPr>
            <p:custDataLst>
              <p:tags r:id="rId21"/>
            </p:custDataLst>
          </p:nvPr>
        </p:nvPicPr>
        <p:blipFill>
          <a:blip r:embed="rId22" cstate="print">
            <a:extLst>
              <a:ext uri="{28A0092B-C50C-407E-A947-70E740481C1C}">
                <a14:useLocalDpi xmlns:a14="http://schemas.microsoft.com/office/drawing/2010/main" val="0"/>
              </a:ext>
            </a:extLst>
          </a:blip>
          <a:stretch>
            <a:fillRect/>
          </a:stretch>
        </p:blipFill>
        <p:spPr>
          <a:xfrm>
            <a:off x="7831596" y="2474120"/>
            <a:ext cx="606041" cy="606041"/>
          </a:xfrm>
          <a:prstGeom prst="rect">
            <a:avLst/>
          </a:prstGeom>
        </p:spPr>
      </p:pic>
      <p:pic>
        <p:nvPicPr>
          <p:cNvPr id="22" name="图形 8235" descr="数据库"/>
          <p:cNvPicPr>
            <a:picLocks noChangeAspect="1"/>
          </p:cNvPicPr>
          <p:nvPr>
            <p:custDataLst>
              <p:tags r:id="rId23"/>
            </p:custDataLst>
          </p:nvPr>
        </p:nvPicPr>
        <p:blipFill>
          <a:blip r:embed="rId24" cstate="print">
            <a:extLst>
              <a:ext uri="{28A0092B-C50C-407E-A947-70E740481C1C}">
                <a14:useLocalDpi xmlns:a14="http://schemas.microsoft.com/office/drawing/2010/main" val="0"/>
              </a:ext>
            </a:extLst>
          </a:blip>
          <a:stretch>
            <a:fillRect/>
          </a:stretch>
        </p:blipFill>
        <p:spPr>
          <a:xfrm>
            <a:off x="2897669" y="1419307"/>
            <a:ext cx="606041" cy="606041"/>
          </a:xfrm>
          <a:prstGeom prst="rect">
            <a:avLst/>
          </a:prstGeom>
        </p:spPr>
      </p:pic>
      <p:pic>
        <p:nvPicPr>
          <p:cNvPr id="23" name="图形 8236" descr="锁定"/>
          <p:cNvPicPr>
            <a:picLocks noChangeAspect="1"/>
          </p:cNvPicPr>
          <p:nvPr>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7702716" y="1237885"/>
            <a:ext cx="383287" cy="383287"/>
          </a:xfrm>
          <a:prstGeom prst="rect">
            <a:avLst/>
          </a:prstGeom>
        </p:spPr>
      </p:pic>
      <p:pic>
        <p:nvPicPr>
          <p:cNvPr id="24" name="图形 8237" descr="文档"/>
          <p:cNvPicPr>
            <a:picLocks noChangeAspect="1"/>
          </p:cNvPicPr>
          <p:nvPr>
            <p:custDataLst>
              <p:tags r:id="rId27"/>
            </p:custDataLst>
          </p:nvPr>
        </p:nvPicPr>
        <p:blipFill>
          <a:blip r:embed="rId8" cstate="print">
            <a:extLst>
              <a:ext uri="{28A0092B-C50C-407E-A947-70E740481C1C}">
                <a14:useLocalDpi xmlns:a14="http://schemas.microsoft.com/office/drawing/2010/main" val="0"/>
              </a:ext>
            </a:extLst>
          </a:blip>
          <a:stretch>
            <a:fillRect/>
          </a:stretch>
        </p:blipFill>
        <p:spPr>
          <a:xfrm>
            <a:off x="7859334" y="3581119"/>
            <a:ext cx="606041" cy="606041"/>
          </a:xfrm>
          <a:prstGeom prst="rect">
            <a:avLst/>
          </a:prstGeom>
        </p:spPr>
      </p:pic>
      <p:pic>
        <p:nvPicPr>
          <p:cNvPr id="25" name="图形 8238" descr="锁定"/>
          <p:cNvPicPr>
            <a:picLocks noChangeAspect="1"/>
          </p:cNvPicPr>
          <p:nvPr>
            <p:custDataLst>
              <p:tags r:id="rId28"/>
            </p:custDataLst>
          </p:nvPr>
        </p:nvPicPr>
        <p:blipFill>
          <a:blip r:embed="rId26" cstate="print">
            <a:extLst>
              <a:ext uri="{28A0092B-C50C-407E-A947-70E740481C1C}">
                <a14:useLocalDpi xmlns:a14="http://schemas.microsoft.com/office/drawing/2010/main" val="0"/>
              </a:ext>
            </a:extLst>
          </a:blip>
          <a:stretch>
            <a:fillRect/>
          </a:stretch>
        </p:blipFill>
        <p:spPr>
          <a:xfrm>
            <a:off x="7103149" y="1224569"/>
            <a:ext cx="383287" cy="383287"/>
          </a:xfrm>
          <a:prstGeom prst="rect">
            <a:avLst/>
          </a:prstGeom>
        </p:spPr>
      </p:pic>
      <p:sp>
        <p:nvSpPr>
          <p:cNvPr id="26" name="箭头: 五边形 45"/>
          <p:cNvSpPr/>
          <p:nvPr>
            <p:custDataLst>
              <p:tags r:id="rId29"/>
            </p:custDataLst>
          </p:nvPr>
        </p:nvSpPr>
        <p:spPr>
          <a:xfrm rot="16200000">
            <a:off x="4423171" y="1675827"/>
            <a:ext cx="2969617" cy="1819793"/>
          </a:xfrm>
          <a:prstGeom prst="homePlate">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Times New Roman Regular" panose="02020603050405020304" charset="0"/>
              <a:ea typeface="华文宋体" panose="02010600040101010101" charset="-122"/>
              <a:cs typeface="Times New Roman Regular" panose="02020603050405020304" charset="0"/>
            </a:endParaRPr>
          </a:p>
        </p:txBody>
      </p:sp>
      <p:pic>
        <p:nvPicPr>
          <p:cNvPr id="27" name="图形 8240" descr="云计算"/>
          <p:cNvPicPr>
            <a:picLocks noChangeAspect="1"/>
          </p:cNvPicPr>
          <p:nvPr>
            <p:custDataLst>
              <p:tags r:id="rId30"/>
            </p:custDataLst>
          </p:nvPr>
        </p:nvPicPr>
        <p:blipFill>
          <a:blip r:embed="rId31" cstate="print">
            <a:extLst>
              <a:ext uri="{28A0092B-C50C-407E-A947-70E740481C1C}">
                <a14:useLocalDpi xmlns:a14="http://schemas.microsoft.com/office/drawing/2010/main" val="0"/>
              </a:ext>
            </a:extLst>
          </a:blip>
          <a:stretch>
            <a:fillRect/>
          </a:stretch>
        </p:blipFill>
        <p:spPr>
          <a:xfrm>
            <a:off x="5522549" y="1385863"/>
            <a:ext cx="763770" cy="763770"/>
          </a:xfrm>
          <a:prstGeom prst="rect">
            <a:avLst/>
          </a:prstGeom>
        </p:spPr>
      </p:pic>
      <p:sp>
        <p:nvSpPr>
          <p:cNvPr id="28" name="任意多边形: 形状 49"/>
          <p:cNvSpPr/>
          <p:nvPr>
            <p:custDataLst>
              <p:tags r:id="rId32"/>
            </p:custDataLst>
          </p:nvPr>
        </p:nvSpPr>
        <p:spPr>
          <a:xfrm>
            <a:off x="6755765" y="3457575"/>
            <a:ext cx="3877945" cy="1351915"/>
          </a:xfrm>
          <a:custGeom>
            <a:avLst/>
            <a:gdLst>
              <a:gd name="connsiteX0" fmla="*/ 0 w 3671777"/>
              <a:gd name="connsiteY0" fmla="*/ 1793358 h 1793358"/>
              <a:gd name="connsiteX1" fmla="*/ 2643963 w 3671777"/>
              <a:gd name="connsiteY1" fmla="*/ 1431851 h 1793358"/>
              <a:gd name="connsiteX2" fmla="*/ 3671777 w 3671777"/>
              <a:gd name="connsiteY2" fmla="*/ 0 h 1793358"/>
            </a:gdLst>
            <a:ahLst/>
            <a:cxnLst>
              <a:cxn ang="0">
                <a:pos x="connsiteX0" y="connsiteY0"/>
              </a:cxn>
              <a:cxn ang="0">
                <a:pos x="connsiteX1" y="connsiteY1"/>
              </a:cxn>
              <a:cxn ang="0">
                <a:pos x="connsiteX2" y="connsiteY2"/>
              </a:cxn>
            </a:cxnLst>
            <a:rect l="l" t="t" r="r" b="b"/>
            <a:pathLst>
              <a:path w="3671777" h="1793358">
                <a:moveTo>
                  <a:pt x="0" y="1793358"/>
                </a:moveTo>
                <a:cubicBezTo>
                  <a:pt x="1016000" y="1762051"/>
                  <a:pt x="2032000" y="1730744"/>
                  <a:pt x="2643963" y="1431851"/>
                </a:cubicBezTo>
                <a:cubicBezTo>
                  <a:pt x="3255926" y="1132958"/>
                  <a:pt x="3463851" y="566479"/>
                  <a:pt x="3671777" y="0"/>
                </a:cubicBezTo>
              </a:path>
            </a:pathLst>
          </a:custGeom>
          <a:noFill/>
          <a:ln w="12700" cap="flat" cmpd="sng" algn="ctr">
            <a:solidFill>
              <a:srgbClr val="4472C4">
                <a:shade val="1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Times New Roman Regular" panose="02020603050405020304" charset="0"/>
              <a:ea typeface="华文宋体" panose="02010600040101010101" charset="-122"/>
              <a:cs typeface="Times New Roman Regular" panose="02020603050405020304" charset="0"/>
            </a:endParaRPr>
          </a:p>
        </p:txBody>
      </p:sp>
      <p:cxnSp>
        <p:nvCxnSpPr>
          <p:cNvPr id="29" name="直接箭头连接符 51"/>
          <p:cNvCxnSpPr/>
          <p:nvPr>
            <p:custDataLst>
              <p:tags r:id="rId33"/>
            </p:custDataLst>
          </p:nvPr>
        </p:nvCxnSpPr>
        <p:spPr>
          <a:xfrm>
            <a:off x="2653137" y="2023180"/>
            <a:ext cx="2169042" cy="13786"/>
          </a:xfrm>
          <a:prstGeom prst="straightConnector1">
            <a:avLst/>
          </a:prstGeom>
          <a:noFill/>
          <a:ln w="12700" cap="flat" cmpd="sng" algn="ctr">
            <a:solidFill>
              <a:sysClr val="windowText" lastClr="000000"/>
            </a:solidFill>
            <a:prstDash val="solid"/>
            <a:miter lim="800000"/>
            <a:tailEnd type="triangle"/>
          </a:ln>
          <a:effectLst/>
        </p:spPr>
      </p:cxnSp>
      <p:cxnSp>
        <p:nvCxnSpPr>
          <p:cNvPr id="30" name="直接箭头连接符 52"/>
          <p:cNvCxnSpPr/>
          <p:nvPr>
            <p:custDataLst>
              <p:tags r:id="rId34"/>
            </p:custDataLst>
          </p:nvPr>
        </p:nvCxnSpPr>
        <p:spPr>
          <a:xfrm>
            <a:off x="2653137" y="3056172"/>
            <a:ext cx="2169042" cy="0"/>
          </a:xfrm>
          <a:prstGeom prst="straightConnector1">
            <a:avLst/>
          </a:prstGeom>
          <a:noFill/>
          <a:ln w="12700" cap="flat" cmpd="sng" algn="ctr">
            <a:solidFill>
              <a:sysClr val="windowText" lastClr="000000"/>
            </a:solidFill>
            <a:prstDash val="solid"/>
            <a:miter lim="800000"/>
            <a:tailEnd type="triangle"/>
          </a:ln>
          <a:effectLst/>
        </p:spPr>
      </p:cxnSp>
      <p:cxnSp>
        <p:nvCxnSpPr>
          <p:cNvPr id="31" name="直接箭头连接符 53"/>
          <p:cNvCxnSpPr/>
          <p:nvPr>
            <p:custDataLst>
              <p:tags r:id="rId35"/>
            </p:custDataLst>
          </p:nvPr>
        </p:nvCxnSpPr>
        <p:spPr>
          <a:xfrm>
            <a:off x="2653137" y="4187160"/>
            <a:ext cx="2169042" cy="0"/>
          </a:xfrm>
          <a:prstGeom prst="straightConnector1">
            <a:avLst/>
          </a:prstGeom>
          <a:noFill/>
          <a:ln w="12700" cap="flat" cmpd="sng" algn="ctr">
            <a:solidFill>
              <a:sysClr val="windowText" lastClr="000000"/>
            </a:solidFill>
            <a:prstDash val="solid"/>
            <a:miter lim="800000"/>
            <a:tailEnd type="triangle"/>
          </a:ln>
          <a:effectLst/>
        </p:spPr>
      </p:cxnSp>
      <p:cxnSp>
        <p:nvCxnSpPr>
          <p:cNvPr id="32" name="直接箭头连接符 54"/>
          <p:cNvCxnSpPr/>
          <p:nvPr>
            <p:custDataLst>
              <p:tags r:id="rId36"/>
            </p:custDataLst>
          </p:nvPr>
        </p:nvCxnSpPr>
        <p:spPr>
          <a:xfrm>
            <a:off x="7119873" y="2036966"/>
            <a:ext cx="2274306" cy="0"/>
          </a:xfrm>
          <a:prstGeom prst="straightConnector1">
            <a:avLst/>
          </a:prstGeom>
          <a:noFill/>
          <a:ln w="12700" cap="flat" cmpd="sng" algn="ctr">
            <a:solidFill>
              <a:sysClr val="windowText" lastClr="000000"/>
            </a:solidFill>
            <a:prstDash val="solid"/>
            <a:miter lim="800000"/>
            <a:tailEnd type="triangle"/>
          </a:ln>
          <a:effectLst/>
        </p:spPr>
      </p:cxnSp>
      <p:cxnSp>
        <p:nvCxnSpPr>
          <p:cNvPr id="33" name="直接箭头连接符 55"/>
          <p:cNvCxnSpPr/>
          <p:nvPr>
            <p:custDataLst>
              <p:tags r:id="rId37"/>
            </p:custDataLst>
          </p:nvPr>
        </p:nvCxnSpPr>
        <p:spPr>
          <a:xfrm>
            <a:off x="7119873" y="3056172"/>
            <a:ext cx="2274306" cy="0"/>
          </a:xfrm>
          <a:prstGeom prst="straightConnector1">
            <a:avLst/>
          </a:prstGeom>
          <a:noFill/>
          <a:ln w="12700" cap="flat" cmpd="sng" algn="ctr">
            <a:solidFill>
              <a:sysClr val="windowText" lastClr="000000"/>
            </a:solidFill>
            <a:prstDash val="solid"/>
            <a:miter lim="800000"/>
            <a:tailEnd type="triangle"/>
          </a:ln>
          <a:effectLst/>
        </p:spPr>
      </p:cxnSp>
      <p:cxnSp>
        <p:nvCxnSpPr>
          <p:cNvPr id="34" name="直接箭头连接符 56"/>
          <p:cNvCxnSpPr/>
          <p:nvPr>
            <p:custDataLst>
              <p:tags r:id="rId38"/>
            </p:custDataLst>
          </p:nvPr>
        </p:nvCxnSpPr>
        <p:spPr>
          <a:xfrm>
            <a:off x="7119873" y="4187160"/>
            <a:ext cx="2274306" cy="0"/>
          </a:xfrm>
          <a:prstGeom prst="straightConnector1">
            <a:avLst/>
          </a:prstGeom>
          <a:noFill/>
          <a:ln w="12700" cap="flat" cmpd="sng" algn="ctr">
            <a:solidFill>
              <a:sysClr val="windowText" lastClr="000000"/>
            </a:solidFill>
            <a:prstDash val="solid"/>
            <a:miter lim="800000"/>
            <a:tailEnd type="triangle"/>
          </a:ln>
          <a:effectLst/>
        </p:spPr>
      </p:cxnSp>
      <p:sp>
        <p:nvSpPr>
          <p:cNvPr id="35" name="任意多边形: 形状 57"/>
          <p:cNvSpPr/>
          <p:nvPr>
            <p:custDataLst>
              <p:tags r:id="rId39"/>
            </p:custDataLst>
          </p:nvPr>
        </p:nvSpPr>
        <p:spPr>
          <a:xfrm flipH="1">
            <a:off x="1499870" y="3439160"/>
            <a:ext cx="3671570" cy="1351915"/>
          </a:xfrm>
          <a:custGeom>
            <a:avLst/>
            <a:gdLst>
              <a:gd name="connsiteX0" fmla="*/ 0 w 3671777"/>
              <a:gd name="connsiteY0" fmla="*/ 1793358 h 1793358"/>
              <a:gd name="connsiteX1" fmla="*/ 2643963 w 3671777"/>
              <a:gd name="connsiteY1" fmla="*/ 1431851 h 1793358"/>
              <a:gd name="connsiteX2" fmla="*/ 3671777 w 3671777"/>
              <a:gd name="connsiteY2" fmla="*/ 0 h 1793358"/>
            </a:gdLst>
            <a:ahLst/>
            <a:cxnLst>
              <a:cxn ang="0">
                <a:pos x="connsiteX0" y="connsiteY0"/>
              </a:cxn>
              <a:cxn ang="0">
                <a:pos x="connsiteX1" y="connsiteY1"/>
              </a:cxn>
              <a:cxn ang="0">
                <a:pos x="connsiteX2" y="connsiteY2"/>
              </a:cxn>
            </a:cxnLst>
            <a:rect l="l" t="t" r="r" b="b"/>
            <a:pathLst>
              <a:path w="3671777" h="1793358">
                <a:moveTo>
                  <a:pt x="0" y="1793358"/>
                </a:moveTo>
                <a:cubicBezTo>
                  <a:pt x="1016000" y="1762051"/>
                  <a:pt x="2032000" y="1730744"/>
                  <a:pt x="2643963" y="1431851"/>
                </a:cubicBezTo>
                <a:cubicBezTo>
                  <a:pt x="3255926" y="1132958"/>
                  <a:pt x="3463851" y="566479"/>
                  <a:pt x="3671777" y="0"/>
                </a:cubicBezTo>
              </a:path>
            </a:pathLst>
          </a:custGeom>
          <a:noFill/>
          <a:ln w="12700" cap="flat" cmpd="sng" algn="ctr">
            <a:solidFill>
              <a:srgbClr val="4472C4">
                <a:shade val="1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Times New Roman Regular" panose="02020603050405020304" charset="0"/>
              <a:ea typeface="华文宋体" panose="02010600040101010101" charset="-122"/>
              <a:cs typeface="Times New Roman Regular" panose="02020603050405020304" charset="0"/>
            </a:endParaRPr>
          </a:p>
        </p:txBody>
      </p:sp>
      <p:sp>
        <p:nvSpPr>
          <p:cNvPr id="36" name="文本框 35"/>
          <p:cNvSpPr txBox="1"/>
          <p:nvPr>
            <p:custDataLst>
              <p:tags r:id="rId40"/>
            </p:custDataLst>
          </p:nvPr>
        </p:nvSpPr>
        <p:spPr>
          <a:xfrm>
            <a:off x="5216805" y="4626760"/>
            <a:ext cx="1558290"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数据要素市场</a:t>
            </a:r>
            <a:endParaRPr lang="zh-CN" altLang="en-US" b="1" dirty="0">
              <a:solidFill>
                <a:prstClr val="black"/>
              </a:solidFill>
              <a:latin typeface="Times New Roman Regular" panose="02020603050405020304" charset="0"/>
              <a:ea typeface="华文宋体" panose="02010600040101010101" charset="-122"/>
            </a:endParaRPr>
          </a:p>
        </p:txBody>
      </p:sp>
      <p:sp>
        <p:nvSpPr>
          <p:cNvPr id="37" name="文本框 36"/>
          <p:cNvSpPr txBox="1"/>
          <p:nvPr>
            <p:custDataLst>
              <p:tags r:id="rId41"/>
            </p:custDataLst>
          </p:nvPr>
        </p:nvSpPr>
        <p:spPr>
          <a:xfrm>
            <a:off x="3679614" y="1668989"/>
            <a:ext cx="1099820"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原始数据</a:t>
            </a:r>
            <a:endParaRPr lang="zh-CN" altLang="en-US" b="1" dirty="0">
              <a:solidFill>
                <a:prstClr val="black"/>
              </a:solidFill>
              <a:latin typeface="Times New Roman Regular" panose="02020603050405020304" charset="0"/>
              <a:ea typeface="华文宋体" panose="02010600040101010101" charset="-122"/>
            </a:endParaRPr>
          </a:p>
        </p:txBody>
      </p:sp>
      <p:sp>
        <p:nvSpPr>
          <p:cNvPr id="38" name="文本框 37"/>
          <p:cNvSpPr txBox="1"/>
          <p:nvPr>
            <p:custDataLst>
              <p:tags r:id="rId42"/>
            </p:custDataLst>
          </p:nvPr>
        </p:nvSpPr>
        <p:spPr>
          <a:xfrm>
            <a:off x="8361929" y="1429528"/>
            <a:ext cx="1099820" cy="645160"/>
          </a:xfrm>
          <a:prstGeom prst="rect">
            <a:avLst/>
          </a:prstGeom>
          <a:noFill/>
        </p:spPr>
        <p:txBody>
          <a:bodyPr wrap="none" rtlCol="0">
            <a:spAutoFit/>
          </a:bodyPr>
          <a:lstStyle/>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加工后的</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a:t>
            </a:r>
            <a:endParaRPr lang="zh-CN" altLang="en-US" b="1" dirty="0">
              <a:solidFill>
                <a:prstClr val="black"/>
              </a:solidFill>
              <a:latin typeface="Times New Roman Regular" panose="02020603050405020304" charset="0"/>
              <a:ea typeface="华文宋体" panose="02010600040101010101" charset="-122"/>
            </a:endParaRPr>
          </a:p>
        </p:txBody>
      </p:sp>
      <p:sp>
        <p:nvSpPr>
          <p:cNvPr id="39" name="文本框 38"/>
          <p:cNvSpPr txBox="1"/>
          <p:nvPr>
            <p:custDataLst>
              <p:tags r:id="rId43"/>
            </p:custDataLst>
          </p:nvPr>
        </p:nvSpPr>
        <p:spPr>
          <a:xfrm>
            <a:off x="8357841" y="2428879"/>
            <a:ext cx="1099820" cy="64516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机器学习</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模型</a:t>
            </a:r>
            <a:endParaRPr lang="zh-CN" altLang="en-US" b="1" dirty="0">
              <a:solidFill>
                <a:prstClr val="black"/>
              </a:solidFill>
              <a:latin typeface="Times New Roman Regular" panose="02020603050405020304" charset="0"/>
              <a:ea typeface="华文宋体" panose="02010600040101010101" charset="-122"/>
            </a:endParaRPr>
          </a:p>
        </p:txBody>
      </p:sp>
      <p:sp>
        <p:nvSpPr>
          <p:cNvPr id="40" name="文本框 39"/>
          <p:cNvSpPr txBox="1"/>
          <p:nvPr>
            <p:custDataLst>
              <p:tags r:id="rId44"/>
            </p:custDataLst>
          </p:nvPr>
        </p:nvSpPr>
        <p:spPr>
          <a:xfrm>
            <a:off x="8355847" y="3551216"/>
            <a:ext cx="1099820" cy="645160"/>
          </a:xfrm>
          <a:prstGeom prst="rect">
            <a:avLst/>
          </a:prstGeom>
          <a:noFill/>
        </p:spPr>
        <p:txBody>
          <a:bodyPr wrap="none" rtlCol="0">
            <a:spAutoFit/>
          </a:bodyPr>
          <a:lstStyle/>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数据查询</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服务</a:t>
            </a:r>
            <a:endParaRPr lang="zh-CN" altLang="en-US" b="1" dirty="0">
              <a:solidFill>
                <a:prstClr val="black"/>
              </a:solidFill>
              <a:latin typeface="Times New Roman Regular" panose="02020603050405020304" charset="0"/>
              <a:ea typeface="华文宋体" panose="02010600040101010101" charset="-122"/>
            </a:endParaRPr>
          </a:p>
        </p:txBody>
      </p:sp>
      <p:sp>
        <p:nvSpPr>
          <p:cNvPr id="41" name="文本框 40"/>
          <p:cNvSpPr txBox="1"/>
          <p:nvPr>
            <p:custDataLst>
              <p:tags r:id="rId45"/>
            </p:custDataLst>
          </p:nvPr>
        </p:nvSpPr>
        <p:spPr>
          <a:xfrm>
            <a:off x="3403955" y="2448321"/>
            <a:ext cx="1558290" cy="645160"/>
          </a:xfrm>
          <a:prstGeom prst="rect">
            <a:avLst/>
          </a:prstGeom>
          <a:noFill/>
        </p:spPr>
        <p:txBody>
          <a:bodyPr wrap="none" rtlCol="0">
            <a:spAutoFit/>
          </a:bodyPr>
          <a:lstStyle/>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原始数据</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（梯度参数）</a:t>
            </a:r>
            <a:endParaRPr lang="zh-CN" altLang="en-US" b="1" dirty="0">
              <a:solidFill>
                <a:prstClr val="black"/>
              </a:solidFill>
              <a:latin typeface="Times New Roman Regular" panose="02020603050405020304" charset="0"/>
              <a:ea typeface="华文宋体" panose="02010600040101010101" charset="-122"/>
            </a:endParaRPr>
          </a:p>
        </p:txBody>
      </p:sp>
      <p:sp>
        <p:nvSpPr>
          <p:cNvPr id="42" name="文本框 41"/>
          <p:cNvSpPr txBox="1"/>
          <p:nvPr>
            <p:custDataLst>
              <p:tags r:id="rId46"/>
            </p:custDataLst>
          </p:nvPr>
        </p:nvSpPr>
        <p:spPr>
          <a:xfrm>
            <a:off x="3419196" y="3551217"/>
            <a:ext cx="1558290" cy="645160"/>
          </a:xfrm>
          <a:prstGeom prst="rect">
            <a:avLst/>
          </a:prstGeom>
          <a:noFill/>
        </p:spPr>
        <p:txBody>
          <a:bodyPr wrap="none" rtlCol="0">
            <a:spAutoFit/>
          </a:bodyPr>
          <a:lstStyle/>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原始数据</a:t>
            </a:r>
            <a:endParaRPr lang="en-US" altLang="zh-CN" b="1" dirty="0">
              <a:solidFill>
                <a:prstClr val="black"/>
              </a:solidFill>
              <a:latin typeface="Times New Roman Regular" panose="02020603050405020304" charset="0"/>
              <a:ea typeface="华文宋体" panose="02010600040101010101" charset="-122"/>
            </a:endParaRPr>
          </a:p>
          <a:p>
            <a:pPr algn="ct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（查询调用）</a:t>
            </a:r>
            <a:endParaRPr lang="zh-CN" altLang="en-US" b="1" dirty="0">
              <a:solidFill>
                <a:prstClr val="black"/>
              </a:solidFill>
              <a:latin typeface="Times New Roman Regular" panose="02020603050405020304" charset="0"/>
              <a:ea typeface="华文宋体" panose="02010600040101010101" charset="-122"/>
            </a:endParaRPr>
          </a:p>
        </p:txBody>
      </p:sp>
      <p:cxnSp>
        <p:nvCxnSpPr>
          <p:cNvPr id="43" name="直接连接符 75"/>
          <p:cNvCxnSpPr/>
          <p:nvPr>
            <p:custDataLst>
              <p:tags r:id="rId47"/>
            </p:custDataLst>
          </p:nvPr>
        </p:nvCxnSpPr>
        <p:spPr>
          <a:xfrm>
            <a:off x="5917867" y="4187160"/>
            <a:ext cx="0" cy="389890"/>
          </a:xfrm>
          <a:prstGeom prst="line">
            <a:avLst/>
          </a:prstGeom>
          <a:noFill/>
          <a:ln w="12700" cap="flat" cmpd="sng" algn="ctr">
            <a:solidFill>
              <a:sysClr val="windowText" lastClr="000000"/>
            </a:solidFill>
            <a:prstDash val="dash"/>
            <a:miter lim="800000"/>
          </a:ln>
          <a:effectLst/>
        </p:spPr>
      </p:cxnSp>
      <p:sp>
        <p:nvSpPr>
          <p:cNvPr id="44" name="文本框 43"/>
          <p:cNvSpPr txBox="1"/>
          <p:nvPr>
            <p:custDataLst>
              <p:tags r:id="rId48"/>
            </p:custDataLst>
          </p:nvPr>
        </p:nvSpPr>
        <p:spPr>
          <a:xfrm>
            <a:off x="5252401" y="3123691"/>
            <a:ext cx="1329055"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数据服务方</a:t>
            </a:r>
            <a:endParaRPr lang="zh-CN" altLang="en-US" b="1" dirty="0">
              <a:solidFill>
                <a:prstClr val="black"/>
              </a:solidFill>
              <a:latin typeface="Times New Roman Regular" panose="02020603050405020304" charset="0"/>
              <a:ea typeface="华文宋体" panose="02010600040101010101" charset="-122"/>
            </a:endParaRPr>
          </a:p>
        </p:txBody>
      </p:sp>
      <p:sp>
        <p:nvSpPr>
          <p:cNvPr id="45" name="文本框 44"/>
          <p:cNvSpPr txBox="1"/>
          <p:nvPr>
            <p:custDataLst>
              <p:tags r:id="rId49"/>
            </p:custDataLst>
          </p:nvPr>
        </p:nvSpPr>
        <p:spPr>
          <a:xfrm>
            <a:off x="813092" y="3123691"/>
            <a:ext cx="1329055"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数据提供方</a:t>
            </a:r>
            <a:endParaRPr lang="zh-CN" altLang="en-US" b="1" dirty="0">
              <a:solidFill>
                <a:prstClr val="black"/>
              </a:solidFill>
              <a:latin typeface="Times New Roman Regular" panose="02020603050405020304" charset="0"/>
              <a:ea typeface="华文宋体" panose="02010600040101010101" charset="-122"/>
            </a:endParaRPr>
          </a:p>
        </p:txBody>
      </p:sp>
      <p:sp>
        <p:nvSpPr>
          <p:cNvPr id="46" name="文本框 45"/>
          <p:cNvSpPr txBox="1"/>
          <p:nvPr>
            <p:custDataLst>
              <p:tags r:id="rId50"/>
            </p:custDataLst>
          </p:nvPr>
        </p:nvSpPr>
        <p:spPr>
          <a:xfrm>
            <a:off x="9993768" y="3124821"/>
            <a:ext cx="1329055" cy="368300"/>
          </a:xfrm>
          <a:prstGeom prst="rect">
            <a:avLst/>
          </a:prstGeom>
          <a:noFill/>
        </p:spPr>
        <p:txBody>
          <a:bodyPr wrap="none" rtlCol="0">
            <a:spAutoFit/>
          </a:bodyPr>
          <a:lstStyle/>
          <a:p>
            <a:pPr eaLnBrk="1" fontAlgn="auto" hangingPunct="1">
              <a:spcBef>
                <a:spcPts val="0"/>
              </a:spcBef>
              <a:spcAft>
                <a:spcPts val="0"/>
              </a:spcAft>
            </a:pPr>
            <a:r>
              <a:rPr lang="zh-CN" altLang="en-US" b="1" dirty="0">
                <a:solidFill>
                  <a:prstClr val="black"/>
                </a:solidFill>
                <a:latin typeface="Times New Roman Regular" panose="02020603050405020304" charset="0"/>
                <a:ea typeface="华文宋体" panose="02010600040101010101" charset="-122"/>
              </a:rPr>
              <a:t>数据使用方</a:t>
            </a:r>
            <a:endParaRPr lang="zh-CN" altLang="en-US" b="1" dirty="0">
              <a:solidFill>
                <a:prstClr val="black"/>
              </a:solidFill>
              <a:latin typeface="Times New Roman Regular" panose="02020603050405020304" charset="0"/>
              <a:ea typeface="华文宋体" panose="02010600040101010101" charset="-122"/>
            </a:endParaRPr>
          </a:p>
        </p:txBody>
      </p:sp>
      <p:sp>
        <p:nvSpPr>
          <p:cNvPr id="7" name="文本框 6"/>
          <p:cNvSpPr txBox="1"/>
          <p:nvPr>
            <p:custDataLst>
              <p:tags r:id="rId51"/>
            </p:custDataLst>
          </p:nvPr>
        </p:nvSpPr>
        <p:spPr>
          <a:xfrm>
            <a:off x="716280" y="5093335"/>
            <a:ext cx="10767060" cy="1154430"/>
          </a:xfrm>
          <a:prstGeom prst="rect">
            <a:avLst/>
          </a:prstGeom>
          <a:noFill/>
        </p:spPr>
        <p:txBody>
          <a:bodyPr wrap="square" rtlCol="0" anchor="t">
            <a:noAutofit/>
          </a:bodyPr>
          <a:lstStyle/>
          <a:p>
            <a:r>
              <a:rPr lang="zh-CN" altLang="en-US" b="1">
                <a:solidFill>
                  <a:srgbClr val="C00000"/>
                </a:solidFill>
                <a:latin typeface="Times New Roman Regular" panose="02020603050405020304" charset="0"/>
                <a:ea typeface="华文宋体" panose="02010600040101010101" charset="-122"/>
                <a:cs typeface="Times New Roman Regular" panose="02020603050405020304" charset="0"/>
              </a:rPr>
              <a:t>数据使用方（</a:t>
            </a:r>
            <a:r>
              <a:rPr lang="en-US" altLang="zh-CN" b="1">
                <a:solidFill>
                  <a:srgbClr val="C00000"/>
                </a:solidFill>
                <a:latin typeface="Times New Roman Regular" panose="02020603050405020304" charset="0"/>
                <a:ea typeface="华文宋体" panose="02010600040101010101" charset="-122"/>
                <a:cs typeface="Times New Roman Regular" panose="02020603050405020304" charset="0"/>
              </a:rPr>
              <a:t>Data user</a:t>
            </a:r>
            <a:r>
              <a:rPr lang="zh-CN" altLang="en-US" b="1">
                <a:solidFill>
                  <a:srgbClr val="C00000"/>
                </a:solidFill>
                <a:latin typeface="Times New Roman Regular" panose="02020603050405020304" charset="0"/>
                <a:ea typeface="华文宋体" panose="02010600040101010101" charset="-122"/>
                <a:cs typeface="Times New Roman Regular" panose="02020603050405020304" charset="0"/>
              </a:rPr>
              <a:t>，或</a:t>
            </a:r>
            <a:r>
              <a:rPr lang="en-US" altLang="zh-CN" b="1">
                <a:solidFill>
                  <a:srgbClr val="C00000"/>
                </a:solidFill>
                <a:latin typeface="Times New Roman Regular" panose="02020603050405020304" charset="0"/>
                <a:ea typeface="华文宋体" panose="02010600040101010101" charset="-122"/>
                <a:cs typeface="Times New Roman Regular" panose="02020603050405020304" charset="0"/>
              </a:rPr>
              <a:t> Data buyer</a:t>
            </a:r>
            <a:r>
              <a:rPr lang="zh-CN" altLang="en-US" b="1">
                <a:solidFill>
                  <a:srgbClr val="C00000"/>
                </a:solidFill>
                <a:latin typeface="Times New Roman Regular" panose="02020603050405020304" charset="0"/>
                <a:ea typeface="华文宋体" panose="02010600040101010101" charset="-122"/>
                <a:cs typeface="Times New Roman Regular" panose="02020603050405020304" charset="0"/>
              </a:rPr>
              <a:t>，即数据买家）</a:t>
            </a:r>
            <a:endParaRPr lang="zh-CN" altLang="en-US" b="1">
              <a:latin typeface="Times New Roman Regular" panose="02020603050405020304" charset="0"/>
              <a:ea typeface="华文宋体" panose="02010600040101010101" charset="-122"/>
              <a:cs typeface="Times New Roman Regular" panose="02020603050405020304" charset="0"/>
            </a:endParaRPr>
          </a:p>
          <a:p>
            <a:pPr marL="800100" lvl="1" indent="-342900">
              <a:buFont typeface="Arial" panose="020B0604020202090204" pitchFamily="34" charset="0"/>
              <a:buChar char="•"/>
            </a:pPr>
            <a:r>
              <a:rPr lang="zh-CN" altLang="en-US" b="1">
                <a:latin typeface="Times New Roman Regular" panose="02020603050405020304" charset="0"/>
                <a:ea typeface="华文宋体" panose="02010600040101010101" charset="-122"/>
                <a:cs typeface="Times New Roman Regular" panose="02020603050405020304" charset="0"/>
              </a:rPr>
              <a:t>向数据中介提出购买数据产品的需求</a:t>
            </a:r>
            <a:endParaRPr lang="zh-CN" altLang="en-US" b="1">
              <a:latin typeface="Times New Roman Regular" panose="02020603050405020304" charset="0"/>
              <a:ea typeface="华文宋体" panose="02010600040101010101" charset="-122"/>
              <a:cs typeface="Times New Roman Regular" panose="02020603050405020304" charset="0"/>
            </a:endParaRPr>
          </a:p>
          <a:p>
            <a:pPr marL="800100" lvl="1" indent="-342900">
              <a:buFont typeface="Arial" panose="020B0604020202090204" pitchFamily="34" charset="0"/>
              <a:buChar char="•"/>
            </a:pPr>
            <a:r>
              <a:rPr lang="zh-CN" altLang="en-US" b="1">
                <a:latin typeface="Times New Roman Regular" panose="02020603050405020304" charset="0"/>
                <a:ea typeface="华文宋体" panose="02010600040101010101" charset="-122"/>
                <a:cs typeface="Times New Roman Regular" panose="02020603050405020304" charset="0"/>
              </a:rPr>
              <a:t>为了得到需要的数据产品，需要付出一定的价格</a:t>
            </a:r>
            <a:endParaRPr lang="zh-CN" altLang="en-US" b="1">
              <a:latin typeface="Times New Roman Regular" panose="02020603050405020304" charset="0"/>
              <a:ea typeface="华文宋体" panose="02010600040101010101" charset="-122"/>
              <a:cs typeface="Times New Roman Regular" panose="02020603050405020304" charset="0"/>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900" y="328295"/>
            <a:ext cx="2599055" cy="52895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数据定价要求</a:t>
            </a:r>
            <a:endParaRPr lang="zh-CN" altLang="en-US" sz="2800" b="1">
              <a:latin typeface="黑体" charset="0"/>
              <a:ea typeface="黑体" charset="0"/>
            </a:endParaRPr>
          </a:p>
        </p:txBody>
      </p:sp>
      <p:sp>
        <p:nvSpPr>
          <p:cNvPr id="5" name="内容占位符 2"/>
          <p:cNvSpPr txBox="1"/>
          <p:nvPr/>
        </p:nvSpPr>
        <p:spPr>
          <a:xfrm>
            <a:off x="602615" y="2072640"/>
            <a:ext cx="10986770" cy="386715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保持传统市场中定价的基本要求</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效用最大化</a:t>
            </a:r>
            <a:r>
              <a:rPr kumimoji="1" lang="en-US" altLang="zh-CN" sz="1800" b="1">
                <a:latin typeface="Times New Roman Regular" panose="02020603050405020304" charset="0"/>
                <a:ea typeface="华文宋体" panose="02010600040101010101" charset="-122"/>
                <a:cs typeface="Times New Roman Regular" panose="02020603050405020304" charset="0"/>
              </a:rPr>
              <a:t> / </a:t>
            </a:r>
            <a:r>
              <a:rPr kumimoji="1" lang="zh-CN" altLang="en-US" sz="1800" b="1">
                <a:latin typeface="Times New Roman Regular" panose="02020603050405020304" charset="0"/>
                <a:ea typeface="华文宋体" panose="02010600040101010101" charset="-122"/>
                <a:cs typeface="Times New Roman Regular" panose="02020603050405020304" charset="0"/>
                <a:sym typeface="+mn-ea"/>
              </a:rPr>
              <a:t>帕累托最优</a:t>
            </a:r>
            <a:r>
              <a:rPr kumimoji="1" lang="en-US" altLang="zh-CN" sz="1800" b="1">
                <a:latin typeface="Times New Roman Regular" panose="02020603050405020304" charset="0"/>
                <a:ea typeface="华文宋体" panose="02010600040101010101" charset="-122"/>
                <a:cs typeface="Times New Roman Regular" panose="02020603050405020304" charset="0"/>
                <a:sym typeface="+mn-ea"/>
              </a:rPr>
              <a:t> / </a:t>
            </a:r>
            <a:r>
              <a:rPr kumimoji="1" lang="zh-CN" altLang="en-US" sz="1800" b="1">
                <a:latin typeface="Times New Roman Regular" panose="02020603050405020304" charset="0"/>
                <a:ea typeface="华文宋体" panose="02010600040101010101" charset="-122"/>
                <a:cs typeface="Times New Roman Regular" panose="02020603050405020304" charset="0"/>
              </a:rPr>
              <a:t>预算约束</a:t>
            </a:r>
            <a:r>
              <a:rPr kumimoji="1" lang="en-US" altLang="zh-CN" sz="1800" b="1">
                <a:latin typeface="Times New Roman Regular" panose="02020603050405020304" charset="0"/>
                <a:ea typeface="华文宋体" panose="02010600040101010101" charset="-122"/>
                <a:cs typeface="Times New Roman Regular" panose="02020603050405020304" charset="0"/>
              </a:rPr>
              <a:t> / </a:t>
            </a:r>
            <a:r>
              <a:rPr kumimoji="1" lang="zh-CN" altLang="en-US" sz="1800" b="1">
                <a:latin typeface="Times New Roman Regular" panose="02020603050405020304" charset="0"/>
                <a:ea typeface="华文宋体" panose="02010600040101010101" charset="-122"/>
                <a:cs typeface="Times New Roman Regular" panose="02020603050405020304" charset="0"/>
                <a:sym typeface="+mn-ea"/>
              </a:rPr>
              <a:t>社会福利最大化</a:t>
            </a:r>
            <a:r>
              <a:rPr kumimoji="1" lang="zh-CN" altLang="en-US" sz="1800" b="1">
                <a:latin typeface="Times New Roman Regular" panose="02020603050405020304" charset="0"/>
                <a:ea typeface="华文宋体" panose="02010600040101010101" charset="-122"/>
                <a:cs typeface="Times New Roman Regular" panose="02020603050405020304" charset="0"/>
              </a:rPr>
              <a:t>：之前已经介绍</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平衡预算（</a:t>
            </a:r>
            <a:r>
              <a:rPr kumimoji="1" lang="en-US" altLang="zh-CN" sz="1800" b="1">
                <a:latin typeface="Times New Roman Regular" panose="02020603050405020304" charset="0"/>
                <a:ea typeface="华文宋体" panose="02010600040101010101" charset="-122"/>
                <a:cs typeface="Times New Roman Regular" panose="02020603050405020304" charset="0"/>
              </a:rPr>
              <a:t>budget balance</a:t>
            </a:r>
            <a:r>
              <a:rPr kumimoji="1" lang="zh-CN" altLang="en-US" sz="1800" b="1">
                <a:latin typeface="Times New Roman Regular" panose="02020603050405020304" charset="0"/>
                <a:ea typeface="华文宋体" panose="02010600040101010101" charset="-122"/>
                <a:cs typeface="Times New Roman Regular" panose="02020603050405020304" charset="0"/>
              </a:rPr>
              <a:t>）：构建市场的成本应当小于等于市场的收益，否则数据市场的建立会带来“财务赤字”</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个人理性（</a:t>
            </a:r>
            <a:r>
              <a:rPr kumimoji="1" lang="en-US" altLang="zh-CN" sz="1800" b="1">
                <a:latin typeface="Times New Roman Regular" panose="02020603050405020304" charset="0"/>
                <a:ea typeface="华文宋体" panose="02010600040101010101" charset="-122"/>
                <a:cs typeface="Times New Roman Regular" panose="02020603050405020304" charset="0"/>
              </a:rPr>
              <a:t>individual rationality, IR</a:t>
            </a:r>
            <a:r>
              <a:rPr kumimoji="1" lang="zh-CN" altLang="en-US" sz="1800" b="1">
                <a:latin typeface="Times New Roman Regular" panose="02020603050405020304" charset="0"/>
                <a:ea typeface="华文宋体" panose="02010600040101010101" charset="-122"/>
                <a:cs typeface="Times New Roman Regular" panose="02020603050405020304" charset="0"/>
              </a:rPr>
              <a:t>）：市场中每个参与人参与市场的效用比不参与市场的效用高</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2" fontAlgn="auto">
              <a:lnSpc>
                <a:spcPct val="100000"/>
              </a:lnSpc>
              <a:buFont typeface="Arial" panose="020B0604020202090204" pitchFamily="34" charset="0"/>
              <a:buChar char="•"/>
            </a:pPr>
            <a:r>
              <a:rPr kumimoji="1" lang="zh-CN" altLang="en-US" sz="1600" b="1">
                <a:latin typeface="Times New Roman Regular" panose="02020603050405020304" charset="0"/>
                <a:ea typeface="华文宋体" panose="02010600040101010101" charset="-122"/>
                <a:cs typeface="Times New Roman Regular" panose="02020603050405020304" charset="0"/>
              </a:rPr>
              <a:t>近似而言，不参与市场的效用可以视为</a:t>
            </a:r>
            <a:r>
              <a:rPr kumimoji="1" lang="en-US" altLang="zh-CN" sz="1600" b="1">
                <a:latin typeface="Times New Roman Regular" panose="02020603050405020304" charset="0"/>
                <a:ea typeface="华文宋体" panose="02010600040101010101" charset="-122"/>
                <a:cs typeface="Times New Roman Regular" panose="02020603050405020304" charset="0"/>
              </a:rPr>
              <a:t> 0</a:t>
            </a:r>
            <a:r>
              <a:rPr kumimoji="1" lang="zh-CN" altLang="en-US" sz="1600" b="1">
                <a:latin typeface="Times New Roman Regular" panose="02020603050405020304" charset="0"/>
                <a:ea typeface="华文宋体" panose="02010600040101010101" charset="-122"/>
                <a:cs typeface="Times New Roman Regular" panose="02020603050405020304" charset="0"/>
              </a:rPr>
              <a:t>，因此个人理性的要求就是每个参与人的参与收益大于成本</a:t>
            </a:r>
            <a:endParaRPr kumimoji="1" lang="zh-CN" altLang="en-US" sz="1600" b="1">
              <a:latin typeface="Times New Roman Regular" panose="02020603050405020304" charset="0"/>
              <a:ea typeface="华文宋体" panose="02010600040101010101" charset="-122"/>
              <a:cs typeface="Times New Roman Regular" panose="02020603050405020304" charset="0"/>
            </a:endParaRPr>
          </a:p>
          <a:p>
            <a:pPr lvl="2" fontAlgn="auto">
              <a:lnSpc>
                <a:spcPct val="100000"/>
              </a:lnSpc>
              <a:buFont typeface="Arial" panose="020B0604020202090204" pitchFamily="34" charset="0"/>
              <a:buChar char="•"/>
            </a:pPr>
            <a:r>
              <a:rPr kumimoji="1" lang="zh-CN" altLang="en-US" sz="1600" b="1">
                <a:latin typeface="Times New Roman Regular" panose="02020603050405020304" charset="0"/>
                <a:ea typeface="华文宋体" panose="02010600040101010101" charset="-122"/>
                <a:cs typeface="Times New Roman Regular" panose="02020603050405020304" charset="0"/>
              </a:rPr>
              <a:t>但是数据的外部性比较明显，因此即使不参与市场也可能产生效用</a:t>
            </a:r>
            <a:endParaRPr kumimoji="1" lang="zh-CN" altLang="en-US" sz="1600" b="1">
              <a:latin typeface="Times New Roman Regular" panose="02020603050405020304" charset="0"/>
              <a:ea typeface="华文宋体" panose="02010600040101010101" charset="-122"/>
              <a:cs typeface="Times New Roman Regular" panose="02020603050405020304" charset="0"/>
            </a:endParaRPr>
          </a:p>
          <a:p>
            <a:pPr lvl="2" fontAlgn="auto">
              <a:lnSpc>
                <a:spcPct val="100000"/>
              </a:lnSpc>
              <a:buFont typeface="Arial" panose="020B0604020202090204" pitchFamily="34" charset="0"/>
              <a:buChar char="•"/>
            </a:pPr>
            <a:r>
              <a:rPr kumimoji="1" lang="zh-CN" altLang="en-US" sz="1600" b="1">
                <a:latin typeface="Times New Roman Regular" panose="02020603050405020304" charset="0"/>
                <a:ea typeface="华文宋体" panose="02010600040101010101" charset="-122"/>
                <a:cs typeface="Times New Roman Regular" panose="02020603050405020304" charset="0"/>
              </a:rPr>
              <a:t>例如与你竞争的公司在数据市场中购买了机器学习模型，可以预测下一季度客户对不同商品的偏好，如果你没有买，会因此丧失客户，因此不参与市场的效用为负数</a:t>
            </a:r>
            <a:endParaRPr kumimoji="1" lang="zh-CN" altLang="en-US" sz="16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无嫉妒（</a:t>
            </a:r>
            <a:r>
              <a:rPr kumimoji="1" lang="en-US" altLang="zh-CN" sz="1800" b="1">
                <a:latin typeface="Times New Roman Regular" panose="02020603050405020304" charset="0"/>
                <a:ea typeface="华文宋体" panose="02010600040101010101" charset="-122"/>
                <a:cs typeface="Times New Roman Regular" panose="02020603050405020304" charset="0"/>
              </a:rPr>
              <a:t>envy-free</a:t>
            </a:r>
            <a:r>
              <a:rPr kumimoji="1" lang="zh-CN" altLang="en-US" sz="1800" b="1">
                <a:latin typeface="Times New Roman Regular" panose="02020603050405020304" charset="0"/>
                <a:ea typeface="华文宋体" panose="02010600040101010101" charset="-122"/>
                <a:cs typeface="Times New Roman Regular" panose="02020603050405020304" charset="0"/>
              </a:rPr>
              <a:t>）：一个数据买家不会嫉妒另一个数据买家的情况，即他不会觉得用另一个人支付的钱买那个人的产品，比用自己支付的钱买自己的产品更值得</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2" fontAlgn="auto">
              <a:lnSpc>
                <a:spcPct val="100000"/>
              </a:lnSpc>
              <a:buFont typeface="Arial" panose="020B0604020202090204" pitchFamily="34" charset="0"/>
              <a:buChar char="•"/>
            </a:pPr>
            <a:r>
              <a:rPr kumimoji="1" lang="zh-CN" altLang="en-US" sz="1500" b="1">
                <a:latin typeface="Times New Roman Regular" panose="02020603050405020304" charset="0"/>
                <a:ea typeface="华文宋体" panose="02010600040101010101" charset="-122"/>
                <a:cs typeface="Times New Roman Regular" panose="02020603050405020304" charset="0"/>
              </a:rPr>
              <a:t>来源于经济学中经典的分蛋糕问题，参见</a:t>
            </a:r>
            <a:r>
              <a:rPr kumimoji="1" lang="en-US" altLang="zh-CN" sz="1500" b="1">
                <a:latin typeface="Times New Roman Regular" panose="02020603050405020304" charset="0"/>
                <a:ea typeface="华文宋体" panose="02010600040101010101" charset="-122"/>
                <a:cs typeface="Times New Roman Regular" panose="02020603050405020304" charset="0"/>
              </a:rPr>
              <a:t> Selfridge-Conway 算法</a:t>
            </a:r>
            <a:endParaRPr kumimoji="1" lang="en-US" altLang="zh-CN" sz="1500" b="1">
              <a:latin typeface="Times New Roman Regular" panose="02020603050405020304" charset="0"/>
              <a:ea typeface="华文宋体" panose="02010600040101010101" charset="-122"/>
              <a:cs typeface="Times New Roman Regular" panose="02020603050405020304"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
        <p:nvSpPr>
          <p:cNvPr id="3" name="文本框 2"/>
          <p:cNvSpPr txBox="1"/>
          <p:nvPr/>
        </p:nvSpPr>
        <p:spPr>
          <a:xfrm>
            <a:off x="602615" y="1206500"/>
            <a:ext cx="10603230" cy="622935"/>
          </a:xfrm>
          <a:prstGeom prst="rect">
            <a:avLst/>
          </a:prstGeom>
          <a:noFill/>
        </p:spPr>
        <p:txBody>
          <a:bodyPr wrap="square" rtlCol="0" anchor="t">
            <a:noAutofit/>
          </a:bodyPr>
          <a:lstStyle/>
          <a:p>
            <a:pPr marL="0" indent="0">
              <a:lnSpc>
                <a:spcPct val="150000"/>
              </a:lnSpc>
              <a:buFont typeface="Arial" panose="020B0604020202090204" pitchFamily="34" charset="0"/>
              <a:buNone/>
            </a:pPr>
            <a:r>
              <a:rPr kumimoji="1" lang="zh-CN" altLang="en-US" sz="2000" b="1">
                <a:latin typeface="Times New Roman Regular" panose="02020603050405020304" charset="0"/>
                <a:ea typeface="黑体" charset="0"/>
                <a:cs typeface="Times New Roman Regular" panose="02020603050405020304" charset="0"/>
                <a:sym typeface="+mn-ea"/>
              </a:rPr>
              <a:t>针对数据的特性，数据定价的挑战，在数据交易的框架下，数据定价需要满足哪些要求？</a:t>
            </a:r>
            <a:endParaRPr kumimoji="1" lang="zh-CN" altLang="en-US" sz="2000" b="1">
              <a:latin typeface="Times New Roman Regular" panose="02020603050405020304" charset="0"/>
              <a:ea typeface="黑体" charset="0"/>
              <a:cs typeface="Times New Roman Regular" panose="02020603050405020304" charset="0"/>
              <a:sym typeface="+mn-ea"/>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900" y="328295"/>
            <a:ext cx="2600325" cy="71374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数据定价要求</a:t>
            </a:r>
            <a:endParaRPr lang="zh-CN" altLang="en-US" sz="2800" b="1">
              <a:latin typeface="黑体" charset="0"/>
              <a:ea typeface="黑体" charset="0"/>
            </a:endParaRPr>
          </a:p>
        </p:txBody>
      </p:sp>
      <p:sp>
        <p:nvSpPr>
          <p:cNvPr id="5" name="内容占位符 2"/>
          <p:cNvSpPr txBox="1"/>
          <p:nvPr/>
        </p:nvSpPr>
        <p:spPr>
          <a:xfrm>
            <a:off x="602615" y="1300480"/>
            <a:ext cx="10986770" cy="486981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考虑数据隐私性（</a:t>
            </a:r>
            <a:r>
              <a:rPr kumimoji="1" lang="en-US" altLang="zh-CN" sz="2000" b="1">
                <a:latin typeface="Times New Roman Regular" panose="02020603050405020304" charset="0"/>
                <a:ea typeface="华文宋体" panose="02010600040101010101" charset="-122"/>
                <a:cs typeface="Times New Roman Regular" panose="02020603050405020304" charset="0"/>
              </a:rPr>
              <a:t>privacy</a:t>
            </a:r>
            <a:r>
              <a:rPr kumimoji="1" lang="zh-CN" altLang="en-US" sz="2000" b="1">
                <a:latin typeface="Times New Roman Regular" panose="02020603050405020304" charset="0"/>
                <a:ea typeface="华文宋体" panose="02010600040101010101" charset="-122"/>
                <a:cs typeface="Times New Roman Regular" panose="02020603050405020304" charset="0"/>
              </a:rPr>
              <a:t>）</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尽管数据有零成本复制的特性，但如果考虑数据的隐私成本，数据的出售可能导致数据的价值降低</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辨析：数据出售越多，数据的价值越低（可以思考数据的价值包含什么，从不同角度回答）</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动态性（</a:t>
            </a:r>
            <a:r>
              <a:rPr kumimoji="1" lang="en-US" altLang="zh-CN" sz="2000" b="1">
                <a:latin typeface="Times New Roman Regular" panose="02020603050405020304" charset="0"/>
                <a:ea typeface="华文宋体" panose="02010600040101010101" charset="-122"/>
                <a:cs typeface="Times New Roman Regular" panose="02020603050405020304" charset="0"/>
              </a:rPr>
              <a:t>d</a:t>
            </a:r>
            <a:r>
              <a:rPr kumimoji="1" lang="zh-CN" altLang="en-US" sz="2000" b="1">
                <a:latin typeface="Times New Roman Regular" panose="02020603050405020304" charset="0"/>
                <a:ea typeface="华文宋体" panose="02010600040101010101" charset="-122"/>
                <a:cs typeface="Times New Roman Regular" panose="02020603050405020304" charset="0"/>
              </a:rPr>
              <a:t>ynamicity）</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数据具有不断更新的特点，因此动态的数据定价也值得考虑</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最新的数据可能具有更高的价值，过时的数据价值降低</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数据集不断更新，买家如果要购买同一份数据（因此会出现大量重复的信息），如何定价？</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订阅制定价（稍后介绍）</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无套利原则（</a:t>
            </a:r>
            <a:r>
              <a:rPr kumimoji="1" lang="en-US" altLang="zh-CN" sz="2000" b="1">
                <a:latin typeface="Times New Roman Regular" panose="02020603050405020304" charset="0"/>
                <a:ea typeface="华文宋体" panose="02010600040101010101" charset="-122"/>
                <a:cs typeface="Times New Roman Regular" panose="02020603050405020304" charset="0"/>
              </a:rPr>
              <a:t>arbitrage freeness</a:t>
            </a:r>
            <a:r>
              <a:rPr kumimoji="1" lang="zh-CN" altLang="en-US" sz="2000" b="1">
                <a:latin typeface="Times New Roman Regular" panose="02020603050405020304" charset="0"/>
                <a:ea typeface="华文宋体" panose="02010600040101010101" charset="-122"/>
                <a:cs typeface="Times New Roman Regular" panose="02020603050405020304" charset="0"/>
              </a:rPr>
              <a:t>）：</a:t>
            </a:r>
            <a:r>
              <a:rPr kumimoji="1" lang="zh-CN" altLang="en-US" sz="2000" b="1">
                <a:solidFill>
                  <a:srgbClr val="C00000"/>
                </a:solidFill>
                <a:latin typeface="Times New Roman Regular" panose="02020603050405020304" charset="0"/>
                <a:ea typeface="华文宋体" panose="02010600040101010101" charset="-122"/>
                <a:cs typeface="Times New Roman Regular" panose="02020603050405020304" charset="0"/>
              </a:rPr>
              <a:t>本讲后半部分</a:t>
            </a:r>
            <a:r>
              <a:rPr kumimoji="1" lang="zh-CN" altLang="en-US" sz="2000" b="1">
                <a:latin typeface="Times New Roman Regular" panose="02020603050405020304" charset="0"/>
                <a:ea typeface="华文宋体" panose="02010600040101010101" charset="-122"/>
                <a:cs typeface="Times New Roman Regular" panose="02020603050405020304" charset="0"/>
              </a:rPr>
              <a:t>内容</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诚实性（</a:t>
            </a:r>
            <a:r>
              <a:rPr kumimoji="1" lang="en-US" altLang="zh-CN" sz="2000" b="1">
                <a:latin typeface="Times New Roman Regular" panose="02020603050405020304" charset="0"/>
                <a:ea typeface="华文宋体" panose="02010600040101010101" charset="-122"/>
                <a:cs typeface="Times New Roman Regular" panose="02020603050405020304" charset="0"/>
              </a:rPr>
              <a:t>truthful</a:t>
            </a:r>
            <a:r>
              <a:rPr kumimoji="1" lang="zh-CN" altLang="en-US" sz="2000" b="1">
                <a:latin typeface="Times New Roman Regular" panose="02020603050405020304" charset="0"/>
                <a:ea typeface="华文宋体" panose="02010600040101010101" charset="-122"/>
                <a:cs typeface="Times New Roman Regular" panose="02020603050405020304" charset="0"/>
              </a:rPr>
              <a:t>）</a:t>
            </a:r>
            <a:r>
              <a:rPr kumimoji="1" lang="en-US" altLang="zh-CN" sz="2000" b="1">
                <a:latin typeface="Times New Roman Regular" panose="02020603050405020304" charset="0"/>
                <a:ea typeface="华文宋体" panose="02010600040101010101" charset="-122"/>
                <a:cs typeface="Times New Roman Regular" panose="02020603050405020304" charset="0"/>
              </a:rPr>
              <a:t>/ </a:t>
            </a:r>
            <a:r>
              <a:rPr kumimoji="1" lang="zh-CN" altLang="en-US" sz="2000" b="1">
                <a:latin typeface="Times New Roman Regular" panose="02020603050405020304" charset="0"/>
                <a:ea typeface="华文宋体" panose="02010600040101010101" charset="-122"/>
                <a:cs typeface="Times New Roman Regular" panose="02020603050405020304" charset="0"/>
              </a:rPr>
              <a:t>激励相容（</a:t>
            </a:r>
            <a:r>
              <a:rPr kumimoji="1" lang="en-US" altLang="zh-CN" sz="2000" b="1">
                <a:latin typeface="Times New Roman Regular" panose="02020603050405020304" charset="0"/>
                <a:ea typeface="华文宋体" panose="02010600040101010101" charset="-122"/>
                <a:cs typeface="Times New Roman Regular" panose="02020603050405020304" charset="0"/>
              </a:rPr>
              <a:t>incentive compatible, IC</a:t>
            </a:r>
            <a:r>
              <a:rPr kumimoji="1" lang="zh-CN" altLang="en-US" sz="2000" b="1">
                <a:latin typeface="Times New Roman Regular" panose="02020603050405020304" charset="0"/>
                <a:ea typeface="华文宋体" panose="02010600040101010101" charset="-122"/>
                <a:cs typeface="Times New Roman Regular" panose="02020603050405020304" charset="0"/>
              </a:rPr>
              <a:t>）：</a:t>
            </a:r>
            <a:r>
              <a:rPr kumimoji="1" lang="zh-CN" altLang="en-US" sz="2000" b="1">
                <a:solidFill>
                  <a:srgbClr val="C00000"/>
                </a:solidFill>
                <a:latin typeface="Times New Roman Regular" panose="02020603050405020304" charset="0"/>
                <a:ea typeface="华文宋体" panose="02010600040101010101" charset="-122"/>
                <a:cs typeface="Times New Roman Regular" panose="02020603050405020304" charset="0"/>
              </a:rPr>
              <a:t>非合作博弈论与机制设计部分</a:t>
            </a:r>
            <a:r>
              <a:rPr kumimoji="1" lang="zh-CN" altLang="en-US" sz="2000" b="1">
                <a:latin typeface="Times New Roman Regular" panose="02020603050405020304" charset="0"/>
                <a:ea typeface="华文宋体" panose="02010600040101010101" charset="-122"/>
                <a:cs typeface="Times New Roman Regular" panose="02020603050405020304" charset="0"/>
              </a:rPr>
              <a:t>介绍</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公平分配（</a:t>
            </a:r>
            <a:r>
              <a:rPr kumimoji="1" lang="en-US" altLang="zh-CN" sz="2000" b="1">
                <a:latin typeface="Times New Roman Regular" panose="02020603050405020304" charset="0"/>
                <a:ea typeface="华文宋体" panose="02010600040101010101" charset="-122"/>
                <a:cs typeface="Times New Roman Regular" panose="02020603050405020304" charset="0"/>
              </a:rPr>
              <a:t>fairness</a:t>
            </a:r>
            <a:r>
              <a:rPr kumimoji="1" lang="zh-CN" altLang="en-US" sz="2000" b="1">
                <a:latin typeface="Times New Roman Regular" panose="02020603050405020304" charset="0"/>
                <a:ea typeface="华文宋体" panose="02010600040101010101" charset="-122"/>
                <a:cs typeface="Times New Roman Regular" panose="02020603050405020304" charset="0"/>
              </a:rPr>
              <a:t>）：</a:t>
            </a:r>
            <a:r>
              <a:rPr kumimoji="1" lang="zh-CN" altLang="en-US" sz="2000" b="1">
                <a:solidFill>
                  <a:srgbClr val="C00000"/>
                </a:solidFill>
                <a:latin typeface="Times New Roman Regular" panose="02020603050405020304" charset="0"/>
                <a:ea typeface="华文宋体" panose="02010600040101010101" charset="-122"/>
                <a:cs typeface="Times New Roman Regular" panose="02020603050405020304" charset="0"/>
              </a:rPr>
              <a:t>合作博弈论</a:t>
            </a:r>
            <a:r>
              <a:rPr kumimoji="1" lang="zh-CN" altLang="en-US" sz="2000" b="1">
                <a:latin typeface="Times New Roman Regular" panose="02020603050405020304" charset="0"/>
                <a:ea typeface="华文宋体" panose="02010600040101010101" charset="-122"/>
                <a:cs typeface="Times New Roman Regular" panose="02020603050405020304" charset="0"/>
              </a:rPr>
              <a:t>部分介绍</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高效（</a:t>
            </a:r>
            <a:r>
              <a:rPr kumimoji="1" lang="en-US" altLang="zh-CN" sz="2000" b="1">
                <a:latin typeface="Times New Roman Regular" panose="02020603050405020304" charset="0"/>
                <a:ea typeface="华文宋体" panose="02010600040101010101" charset="-122"/>
                <a:cs typeface="Times New Roman Regular" panose="02020603050405020304" charset="0"/>
              </a:rPr>
              <a:t>efficiency</a:t>
            </a:r>
            <a:r>
              <a:rPr kumimoji="1" lang="zh-CN" altLang="en-US" sz="2000" b="1">
                <a:latin typeface="Times New Roman Regular" panose="02020603050405020304" charset="0"/>
                <a:ea typeface="华文宋体" panose="02010600040101010101" charset="-122"/>
                <a:cs typeface="Times New Roman Regular" panose="02020603050405020304" charset="0"/>
              </a:rPr>
              <a:t>）：定价机制能快速计算，一般而言即能设计出多项式时间算法解决</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市场能高效运行的关键，否则参与人需要等待大量时间才能有定价结果出现</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经济学与计算机科学的交叉：算法博弈论</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723900" y="328295"/>
            <a:ext cx="2611120" cy="713740"/>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800" b="1">
                <a:latin typeface="黑体" charset="0"/>
                <a:ea typeface="黑体" charset="0"/>
              </a:rPr>
              <a:t>数据定价要求</a:t>
            </a:r>
            <a:endParaRPr lang="zh-CN" altLang="en-US" sz="2800" b="1">
              <a:latin typeface="黑体" charset="0"/>
              <a:ea typeface="黑体" charset="0"/>
            </a:endParaRPr>
          </a:p>
        </p:txBody>
      </p:sp>
      <p:sp>
        <p:nvSpPr>
          <p:cNvPr id="5" name="内容占位符 2"/>
          <p:cNvSpPr txBox="1"/>
          <p:nvPr/>
        </p:nvSpPr>
        <p:spPr>
          <a:xfrm>
            <a:off x="602615" y="1648460"/>
            <a:ext cx="10986770" cy="409257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以上要求是否要求必须同时达到？</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不是</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sym typeface="+mn-ea"/>
              </a:rPr>
              <a:t>Myerson-Satterthwaite</a:t>
            </a:r>
            <a:r>
              <a:rPr kumimoji="1" lang="en-US" altLang="zh-CN" sz="1800" b="1">
                <a:latin typeface="Times New Roman Regular" panose="02020603050405020304" charset="0"/>
                <a:ea typeface="华文宋体" panose="02010600040101010101" charset="-122"/>
                <a:cs typeface="Times New Roman Regular" panose="02020603050405020304" charset="0"/>
                <a:sym typeface="+mn-ea"/>
              </a:rPr>
              <a:t> </a:t>
            </a:r>
            <a:r>
              <a:rPr kumimoji="1" lang="zh-CN" altLang="en-US" sz="1800" b="1">
                <a:latin typeface="Times New Roman Regular" panose="02020603050405020304" charset="0"/>
                <a:ea typeface="华文宋体" panose="02010600040101010101" charset="-122"/>
                <a:cs typeface="Times New Roman Regular" panose="02020603050405020304" charset="0"/>
                <a:sym typeface="+mn-ea"/>
              </a:rPr>
              <a:t>定理表明，个人理性、激励相容、平衡预算与社会福利最大化四者不可兼得</a:t>
            </a:r>
            <a:endParaRPr kumimoji="1" lang="zh-CN" altLang="en-US" sz="1800" b="1">
              <a:latin typeface="Times New Roman Regular" panose="02020603050405020304" charset="0"/>
              <a:ea typeface="华文宋体" panose="02010600040101010101" charset="-122"/>
              <a:cs typeface="Times New Roman Regular" panose="02020603050405020304" charset="0"/>
              <a:sym typeface="+mn-ea"/>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sym typeface="+mn-ea"/>
              </a:rPr>
              <a:t>满足部分要求的价格计算问题是</a:t>
            </a:r>
            <a:r>
              <a:rPr kumimoji="1" lang="en-US" altLang="zh-CN" sz="1800" b="1">
                <a:latin typeface="Times New Roman Regular" panose="02020603050405020304" charset="0"/>
                <a:ea typeface="华文宋体" panose="02010600040101010101" charset="-122"/>
                <a:cs typeface="Times New Roman Regular" panose="02020603050405020304" charset="0"/>
                <a:sym typeface="+mn-ea"/>
              </a:rPr>
              <a:t> NP-hard </a:t>
            </a:r>
            <a:r>
              <a:rPr kumimoji="1" lang="zh-CN" altLang="en-US" sz="1800" b="1">
                <a:latin typeface="Times New Roman Regular" panose="02020603050405020304" charset="0"/>
                <a:ea typeface="华文宋体" panose="02010600040101010101" charset="-122"/>
                <a:cs typeface="Times New Roman Regular" panose="02020603050405020304" charset="0"/>
                <a:sym typeface="+mn-ea"/>
              </a:rPr>
              <a:t>的</a:t>
            </a:r>
            <a:endParaRPr kumimoji="1" lang="zh-CN" altLang="en-US" sz="1800" b="1">
              <a:latin typeface="Times New Roman Regular" panose="02020603050405020304" charset="0"/>
              <a:ea typeface="华文宋体" panose="02010600040101010101" charset="-122"/>
              <a:cs typeface="Times New Roman Regular" panose="02020603050405020304" charset="0"/>
              <a:sym typeface="+mn-ea"/>
            </a:endParaRPr>
          </a:p>
          <a:p>
            <a:pPr lvl="1" fontAlgn="auto">
              <a:lnSpc>
                <a:spcPct val="100000"/>
              </a:lnSpc>
              <a:buFont typeface="Arial" panose="020B0604020202090204" pitchFamily="34" charset="0"/>
              <a:buChar char="•"/>
            </a:pPr>
            <a:r>
              <a:rPr kumimoji="1" lang="zh-CN" altLang="en-US" sz="1800" b="1">
                <a:latin typeface="Times New Roman Regular" panose="02020603050405020304" charset="0"/>
                <a:ea typeface="华文宋体" panose="02010600040101010101" charset="-122"/>
                <a:cs typeface="Times New Roman Regular" panose="02020603050405020304" charset="0"/>
              </a:rPr>
              <a:t>还有很多亟待解决的问题，例如多参数的最优机制问题等</a:t>
            </a:r>
            <a:endParaRPr kumimoji="1" lang="zh-CN" altLang="en-US" sz="1800" b="1">
              <a:latin typeface="Times New Roman Regular" panose="02020603050405020304" charset="0"/>
              <a:ea typeface="华文宋体" panose="02010600040101010101" charset="-122"/>
              <a:cs typeface="Times New Roman Regular" panose="02020603050405020304" charset="0"/>
            </a:endParaRPr>
          </a:p>
          <a:p>
            <a:pPr lvl="0" fontAlgn="auto">
              <a:lnSpc>
                <a:spcPct val="100000"/>
              </a:lnSpc>
              <a:buFont typeface="Arial" panose="020B0604020202090204" pitchFamily="34" charset="0"/>
              <a:buChar char="•"/>
            </a:pPr>
            <a:r>
              <a:rPr kumimoji="1" lang="zh-CN" altLang="en-US" sz="2000" b="1">
                <a:latin typeface="Times New Roman Regular" panose="02020603050405020304" charset="0"/>
                <a:ea typeface="华文宋体" panose="02010600040101010101" charset="-122"/>
                <a:cs typeface="Times New Roman Regular" panose="02020603050405020304" charset="0"/>
              </a:rPr>
              <a:t>同时考虑过多的定价要求不切实际，事实上在真实的数据定价中，过多的理论要求也并不一定能得到最优的效果</a:t>
            </a:r>
            <a:endParaRPr kumimoji="1" lang="zh-CN" altLang="en-US" sz="200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人的理性并不完美，工具理性也并非人们做决策的唯一标准</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谷歌广告拍卖：从广义二价拍卖到一价拍卖</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更多的故事我们可以在博弈论和机制设计中了解</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a:p>
            <a:pPr lvl="1" fontAlgn="auto">
              <a:lnSpc>
                <a:spcPct val="100000"/>
              </a:lnSpc>
              <a:buFont typeface="Arial" panose="020B0604020202090204" pitchFamily="34" charset="0"/>
              <a:buChar char="•"/>
            </a:pPr>
            <a:r>
              <a:rPr kumimoji="1" lang="zh-CN" altLang="en-US" sz="1710" b="1">
                <a:latin typeface="Times New Roman Regular" panose="02020603050405020304" charset="0"/>
                <a:ea typeface="华文宋体" panose="02010600040101010101" charset="-122"/>
                <a:cs typeface="Times New Roman Regular" panose="02020603050405020304" charset="0"/>
              </a:rPr>
              <a:t>通常的研究都是考虑在满足一些基本要求（例如利润最大化、诚实性等）的基础上，考虑更多的数据特性带来的定价问题</a:t>
            </a:r>
            <a:endParaRPr kumimoji="1" lang="zh-CN" altLang="en-US" sz="1710" b="1">
              <a:latin typeface="Times New Roman Regular" panose="02020603050405020304" charset="0"/>
              <a:ea typeface="华文宋体" panose="02010600040101010101" charset="-122"/>
              <a:cs typeface="Times New Roman Regular" panose="02020603050405020304" charset="0"/>
            </a:endParaRPr>
          </a:p>
        </p:txBody>
      </p:sp>
      <p:sp>
        <p:nvSpPr>
          <p:cNvPr id="2" name="灯片编号占位符 1"/>
          <p:cNvSpPr>
            <a:spLocks noGrp="1"/>
          </p:cNvSpPr>
          <p:nvPr>
            <p:ph type="sldNum" sz="quarter" idx="11"/>
          </p:nvPr>
        </p:nvSpPr>
        <p:spPr/>
        <p:txBody>
          <a:bodyPr/>
          <a:lstStyle/>
          <a:p>
            <a:fld id="{30F1A57F-7590-DA4B-A3C4-2D26B37BD10B}" type="slidenum">
              <a:rPr kumimoji="1" lang="zh-CN" altLang="en-US" smtClean="0"/>
            </a:fld>
            <a:endParaRPr kumimoji="1" lang="zh-CN" altLang="en-US"/>
          </a:p>
        </p:txBody>
      </p:sp>
    </p:spTree>
  </p:cSld>
  <p:clrMapOvr>
    <a:masterClrMapping/>
  </p:clrMapOvr>
  <p:transition spd="slow">
    <p:push dir="u"/>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UNIT_TABLE_BEAUTIFY" val="smartTable{53c73896-239d-4a27-8b65-6c126fb2e562}"/>
  <p:tag name="TABLE_ENDDRAG_ORIGIN_RECT" val="179*116"/>
  <p:tag name="TABLE_ENDDRAG_RECT" val="54*236*179*116"/>
</p:tagLst>
</file>

<file path=ppt/tags/tag176.xml><?xml version="1.0" encoding="utf-8"?>
<p:tagLst xmlns:p="http://schemas.openxmlformats.org/presentationml/2006/main">
  <p:tag name="KSO_WM_UNIT_TABLE_BEAUTIFY" val="smartTable{173caea8-bc40-4131-8b54-949b0093492d}"/>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13527</Words>
  <Application>WPS 文字</Application>
  <PresentationFormat>Widescreen</PresentationFormat>
  <Paragraphs>909</Paragraphs>
  <Slides>46</Slides>
  <Notes>1</Notes>
  <HiddenSlides>0</HiddenSlides>
  <MMClips>0</MMClips>
  <ScaleCrop>false</ScaleCrop>
  <HeadingPairs>
    <vt:vector size="6" baseType="variant">
      <vt:variant>
        <vt:lpstr>已用的字体</vt:lpstr>
      </vt:variant>
      <vt:variant>
        <vt:i4>35</vt:i4>
      </vt:variant>
      <vt:variant>
        <vt:lpstr>主题</vt:lpstr>
      </vt:variant>
      <vt:variant>
        <vt:i4>1</vt:i4>
      </vt:variant>
      <vt:variant>
        <vt:lpstr>幻灯片标题</vt:lpstr>
      </vt:variant>
      <vt:variant>
        <vt:i4>46</vt:i4>
      </vt:variant>
    </vt:vector>
  </HeadingPairs>
  <TitlesOfParts>
    <vt:vector size="82" baseType="lpstr">
      <vt:lpstr>Arial</vt:lpstr>
      <vt:lpstr>宋体</vt:lpstr>
      <vt:lpstr>Wingdings</vt:lpstr>
      <vt:lpstr>黑体</vt:lpstr>
      <vt:lpstr>汉仪中黑KW</vt:lpstr>
      <vt:lpstr>Songti SC Black</vt:lpstr>
      <vt:lpstr>Times New Roman Regular</vt:lpstr>
      <vt:lpstr>华文宋体</vt:lpstr>
      <vt:lpstr>等线</vt:lpstr>
      <vt:lpstr>汉仪中等线KW</vt:lpstr>
      <vt:lpstr>微软雅黑</vt:lpstr>
      <vt:lpstr>汉仪旗黑</vt:lpstr>
      <vt:lpstr>宋体</vt:lpstr>
      <vt:lpstr>Arial Unicode MS</vt:lpstr>
      <vt:lpstr>等线 Light</vt:lpstr>
      <vt:lpstr>华文仿宋</vt:lpstr>
      <vt:lpstr>Times New Roman Bold</vt:lpstr>
      <vt:lpstr>Monotype Sorts</vt:lpstr>
      <vt:lpstr>MS PGothic</vt:lpstr>
      <vt:lpstr>Webdings</vt:lpstr>
      <vt:lpstr>Times New Roman</vt:lpstr>
      <vt:lpstr>Times New Roman Italic</vt:lpstr>
      <vt:lpstr>Cambria Math</vt:lpstr>
      <vt:lpstr>DejaVu Math TeX Gyre</vt:lpstr>
      <vt:lpstr>Times New Roman Bold Italic</vt:lpstr>
      <vt:lpstr>Symbol</vt:lpstr>
      <vt:lpstr>微软雅黑</vt:lpstr>
      <vt:lpstr>Microsoft YaHei Light</vt:lpstr>
      <vt:lpstr>等线</vt:lpstr>
      <vt:lpstr>Kingsoft Math</vt:lpstr>
      <vt:lpstr>Thonburi</vt:lpstr>
      <vt:lpstr>冬青黑体简体中文</vt:lpstr>
      <vt:lpstr>汉仪书宋二KW</vt:lpstr>
      <vt:lpstr>Kingsoft Sign</vt:lpstr>
      <vt:lpstr>苹方-简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Group User</dc:creator>
  <cp:lastModifiedBy>yhwu-is</cp:lastModifiedBy>
  <cp:revision>264</cp:revision>
  <dcterms:created xsi:type="dcterms:W3CDTF">2024-09-26T06:48:57Z</dcterms:created>
  <dcterms:modified xsi:type="dcterms:W3CDTF">2024-09-26T06:48:57Z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641BA4778EEDDFC937E47366B3E6B68F_42</vt:lpwstr>
  </property>
  <property fmtid="{D5CDD505-2E9C-101B-9397-08002B2CF9AE}" pid="3" name="KSOProductBuildVer">
    <vt:lpwstr>2052-6.6.1.8808</vt:lpwstr>
  </property>
</Properties>
</file>