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324" r:id="rId6"/>
    <p:sldId id="325" r:id="rId7"/>
    <p:sldId id="323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70" r:id="rId20"/>
    <p:sldId id="271" r:id="rId21"/>
    <p:sldId id="272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307" r:id="rId56"/>
    <p:sldId id="308" r:id="rId57"/>
    <p:sldId id="309" r:id="rId58"/>
    <p:sldId id="310" r:id="rId59"/>
    <p:sldId id="311" r:id="rId60"/>
    <p:sldId id="312" r:id="rId61"/>
    <p:sldId id="313" r:id="rId62"/>
    <p:sldId id="314" r:id="rId63"/>
    <p:sldId id="315" r:id="rId64"/>
    <p:sldId id="316" r:id="rId65"/>
    <p:sldId id="317" r:id="rId66"/>
    <p:sldId id="318" r:id="rId67"/>
    <p:sldId id="319" r:id="rId68"/>
    <p:sldId id="320" r:id="rId69"/>
    <p:sldId id="321" r:id="rId70"/>
    <p:sldId id="322" r:id="rId7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64" autoAdjust="0"/>
    <p:restoredTop sz="94610"/>
  </p:normalViewPr>
  <p:slideViewPr>
    <p:cSldViewPr snapToGrid="0" snapToObjects="1">
      <p:cViewPr varScale="1">
        <p:scale>
          <a:sx n="151" d="100"/>
          <a:sy n="151" d="100"/>
        </p:scale>
        <p:origin x="100" y="3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4" Type="http://schemas.openxmlformats.org/officeDocument/2006/relationships/tableStyles" Target="tableStyles.xml"/><Relationship Id="rId73" Type="http://schemas.openxmlformats.org/officeDocument/2006/relationships/viewProps" Target="viewProps.xml"/><Relationship Id="rId72" Type="http://schemas.openxmlformats.org/officeDocument/2006/relationships/presProps" Target="presProps.xml"/><Relationship Id="rId71" Type="http://schemas.openxmlformats.org/officeDocument/2006/relationships/slide" Target="slides/slide68.xml"/><Relationship Id="rId70" Type="http://schemas.openxmlformats.org/officeDocument/2006/relationships/slide" Target="slides/slide67.xml"/><Relationship Id="rId7" Type="http://schemas.openxmlformats.org/officeDocument/2006/relationships/slide" Target="slides/slide4.xml"/><Relationship Id="rId69" Type="http://schemas.openxmlformats.org/officeDocument/2006/relationships/slide" Target="slides/slide66.xml"/><Relationship Id="rId68" Type="http://schemas.openxmlformats.org/officeDocument/2006/relationships/slide" Target="slides/slide65.xml"/><Relationship Id="rId67" Type="http://schemas.openxmlformats.org/officeDocument/2006/relationships/slide" Target="slides/slide64.xml"/><Relationship Id="rId66" Type="http://schemas.openxmlformats.org/officeDocument/2006/relationships/slide" Target="slides/slide63.xml"/><Relationship Id="rId65" Type="http://schemas.openxmlformats.org/officeDocument/2006/relationships/slide" Target="slides/slide62.xml"/><Relationship Id="rId64" Type="http://schemas.openxmlformats.org/officeDocument/2006/relationships/slide" Target="slides/slide61.xml"/><Relationship Id="rId63" Type="http://schemas.openxmlformats.org/officeDocument/2006/relationships/slide" Target="slides/slide60.xml"/><Relationship Id="rId62" Type="http://schemas.openxmlformats.org/officeDocument/2006/relationships/slide" Target="slides/slide59.xml"/><Relationship Id="rId61" Type="http://schemas.openxmlformats.org/officeDocument/2006/relationships/slide" Target="slides/slide58.xml"/><Relationship Id="rId60" Type="http://schemas.openxmlformats.org/officeDocument/2006/relationships/slide" Target="slides/slide57.xml"/><Relationship Id="rId6" Type="http://schemas.openxmlformats.org/officeDocument/2006/relationships/slide" Target="slides/slide3.xml"/><Relationship Id="rId59" Type="http://schemas.openxmlformats.org/officeDocument/2006/relationships/slide" Target="slides/slide56.xml"/><Relationship Id="rId58" Type="http://schemas.openxmlformats.org/officeDocument/2006/relationships/slide" Target="slides/slide55.xml"/><Relationship Id="rId57" Type="http://schemas.openxmlformats.org/officeDocument/2006/relationships/slide" Target="slides/slide54.xml"/><Relationship Id="rId56" Type="http://schemas.openxmlformats.org/officeDocument/2006/relationships/slide" Target="slides/slide53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2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4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5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6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7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8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9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0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2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3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4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5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6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7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8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0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2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3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4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5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6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7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开场强调本章是全书开篇：从生产要素、交易意义、基本概念和核心要求四部分建立全局认识。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按照统一模板讲解土地要素：先讲定义，再讲内涵、经济特征与报酬。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按照统一模板讲解劳动力要素：先讲定义，再讲内涵、经济特征与报酬。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按照统一模板讲解资本要素：先讲定义，再讲内涵、经济特征与报酬。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按照统一模板讲解企业家才能要素：先讲定义，再讲内涵、经济特征与报酬。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用表格统一四大传统生产要素格式，解决用户指出的不统一问题。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强调生产要素演化反映生产力发展阶段。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数据要素的定义与它在经济中的作用。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先讲六个经济属性，后面再补充持久性、非物理性与伴随式生成。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强调数据属性并不只是经济属性，还包括敏感性和合规约束。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简化原文表1.1，保留教学主线。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这一页给学生明确学习目标，避免第一章看起来只是背景介绍。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数据成为生产要素并不意味着价值自动实现，交易是连接供给、需求和价值实现的机制。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按照原文结构：现实必要性、经济学意义、战略意义三层展开。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数据孤岛是数据交易必要性最直接的现实来源。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强调供给和需求往往不在同一主体。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数据价值来自被使用，而非仅仅被拥有。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原文强调AI系统对高质量数据的需求。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将现实必要性自然过渡到比较优势。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用绝对优势和比较优势对比，为OpenAI与Scale AI例子做铺垫。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数字源自用户提供的教材文本，强调仅为教学设定。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这一页解释为什么需要进入机会成本分析。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这一页给学生明确学习目标，避免第一章看起来只是背景介绍。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用公式解释训练大模型的机会成本。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用公式解释数据标注的机会成本。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强调比较优势的核心逻辑。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自给自足是后续比较的基准。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分工提高社会总产出。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解释为什么分工后还需要交易机制。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交易价格必须位于双方机会成本之间。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比较分工与交易后的最终收益。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总结比较优势和专业化分工的章节主旨。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保留原文中对中国数据战略的总结，但简化政策细节。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这一页给学生明确学习目标，避免第一章看起来只是背景介绍。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国际视角不需要展开所有国家，只保留共同趋势。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战略意义的最后一页，回到AI和国家竞争。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明确什么是数据交易、谁参与交易、交易什么、以什么形式交易，以及市场如何运行。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开启1.3，提示本节结构。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尽量忠实保留定义1.1及三个基本要点。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这是数据交易定义中最容易被学生误解的点。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忠实展开1.3.2中五类主体。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用表格补充内容，避免主体部分太少。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忠实保留数据交易对象三类。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数据集类交易对象详解。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这一页给学生明确学习目标，避免第一章看起来只是背景介绍。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统计查询数据详解。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机器学习模型类交易对象详解。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专门补回原文1.3.4数据交易形式，回应用户指出的数据交易形式缺失。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交易形式1/3，免费和谈判。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交易形式2/3，买断制和订阅制。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交易形式3/3，调用次数和时间许可。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概括1.3.5数据交易框架。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数据提供方详解。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数据服务方详解。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数据使用方获得三类输出。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强调这四部分不是并列堆砌，而是逐步递进。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数据要素市场的综合功能。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数据能够交易并不意味着交易能够顺利发生，还必须解决产权、定价、公平、安全与合规等核心问题。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概览1.4四类核心要求。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产权问题是数据交易基础。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定价问题要忠实保留原文中的完全竞争市场框架失效、垄断、外部性、信息不对称。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补充原文1.4.2中的三类市场失灵。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公平问题要从贡献分配、交易过程和激励三方面解释。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安全问题要以隐私、安全、合规三者为一体讲。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最后一页总结全章主线。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用石油对比数据，引入本章核心：数据交易不能简单套用传统商品交易规则。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从传统四大生产要素讲起，理解数据为什么能成为数字经济时代的新型生产要素。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这一页是四大要素总览，之后四页采用统一格式展开。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8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F5C63"/>
          </a:solidFill>
          <a:ln w="12700">
            <a:solidFill>
              <a:srgbClr val="0F5C6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556248"/>
            <a:ext cx="12191695" cy="301752"/>
          </a:xfrm>
          <a:prstGeom prst="rect">
            <a:avLst/>
          </a:prstGeom>
          <a:solidFill>
            <a:srgbClr val="E8F3F4"/>
          </a:solidFill>
          <a:ln w="12700">
            <a:solidFill>
              <a:srgbClr val="E8F3F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11480" y="6611112"/>
            <a:ext cx="6217920" cy="14630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3777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数据交易理论与技术 · 第一章 数据交易简介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9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openxmlformats.org/officeDocument/2006/relationships/image" Target="../media/image11.png"/><Relationship Id="rId7" Type="http://schemas.openxmlformats.org/officeDocument/2006/relationships/image" Target="../media/image10.png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4" Type="http://schemas.openxmlformats.org/officeDocument/2006/relationships/notesSlide" Target="../notesSlides/notesSlide3.xml"/><Relationship Id="rId13" Type="http://schemas.openxmlformats.org/officeDocument/2006/relationships/slideLayout" Target="../slideLayouts/slideLayout2.xml"/><Relationship Id="rId12" Type="http://schemas.microsoft.com/office/2007/relationships/hdphoto" Target="../media/image15.wdp"/><Relationship Id="rId11" Type="http://schemas.openxmlformats.org/officeDocument/2006/relationships/image" Target="../media/image14.png"/><Relationship Id="rId10" Type="http://schemas.openxmlformats.org/officeDocument/2006/relationships/image" Target="../media/image13.jpeg"/><Relationship Id="rId1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-7750"/>
            <a:ext cx="12191695" cy="6858000"/>
          </a:xfrm>
          <a:prstGeom prst="rect">
            <a:avLst/>
          </a:prstGeom>
          <a:solidFill>
            <a:srgbClr val="F4FAFA"/>
          </a:solidFill>
          <a:ln w="12700">
            <a:solidFill>
              <a:srgbClr val="F4FAFA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3794760" cy="6858000"/>
          </a:xfrm>
          <a:prstGeom prst="rect">
            <a:avLst/>
          </a:prstGeom>
          <a:solidFill>
            <a:srgbClr val="0F5C63"/>
          </a:solidFill>
          <a:ln w="12700">
            <a:solidFill>
              <a:srgbClr val="0F5C6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40080" y="685800"/>
            <a:ext cx="109728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BFE4E4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01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4389120" y="1417320"/>
            <a:ext cx="6675120" cy="685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数据交易简介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4434840" y="2212848"/>
            <a:ext cx="512064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434840" y="2108229"/>
            <a:ext cx="4754880" cy="0"/>
          </a:xfrm>
          <a:prstGeom prst="line">
            <a:avLst/>
          </a:prstGeom>
          <a:noFill/>
          <a:ln w="19050">
            <a:solidFill>
              <a:srgbClr val="0F5C6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434840" y="2525448"/>
            <a:ext cx="6217920" cy="1005840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48666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核心问题：数据为什么可以成为生产要素？为什么需要交易？数据交易如何运行，又面临哪些核心要求？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4434840" y="4398724"/>
            <a:ext cx="41148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48666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刘金飞 · </a:t>
            </a:r>
            <a:r>
              <a:rPr lang="en-US" sz="2400" dirty="0" err="1">
                <a:solidFill>
                  <a:srgbClr val="48666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吴一航</a:t>
            </a:r>
            <a:endParaRPr lang="en-US" sz="2400" dirty="0">
              <a:solidFill>
                <a:srgbClr val="48666B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>
              <a:buNone/>
            </a:pPr>
            <a:r>
              <a:rPr lang="zh-CN" altLang="en-US" sz="2400" dirty="0">
                <a:solidFill>
                  <a:srgbClr val="48666B"/>
                </a:solidFill>
                <a:latin typeface="微软雅黑" pitchFamily="34" charset="0"/>
                <a:ea typeface="微软雅黑" pitchFamily="34" charset="-122"/>
              </a:rPr>
              <a:t>浙江大学</a:t>
            </a:r>
            <a:endParaRPr lang="en-US" sz="2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土地要素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9784080" y="475488"/>
            <a:ext cx="187452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48666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1.1 生产要素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1170432"/>
            <a:ext cx="1060704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3C7C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泛指一切可以被人类利用的自然资源；核心特征是自然存在性。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777240" y="1828800"/>
            <a:ext cx="338328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77240" y="1828800"/>
            <a:ext cx="73152" cy="1965960"/>
          </a:xfrm>
          <a:prstGeom prst="rect">
            <a:avLst/>
          </a:prstGeom>
          <a:solidFill>
            <a:srgbClr val="3C7C5A"/>
          </a:solidFill>
          <a:ln w="12700">
            <a:solidFill>
              <a:srgbClr val="3C7C5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78408" y="1993392"/>
            <a:ext cx="305409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C7C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主要内涵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978408" y="2313432"/>
            <a:ext cx="3054096" cy="137160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地表资源：农业、林业、建设用地</a:t>
            </a:r>
            <a:endParaRPr lang="en-US" sz="1320" dirty="0"/>
          </a:p>
          <a:p>
            <a:pPr marL="0" indent="0">
              <a:buNone/>
            </a:pPr>
            <a:r>
              <a:rPr lang="en-US" sz="13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地下资源：矿产、石油、天然气</a:t>
            </a:r>
            <a:endParaRPr lang="en-US" sz="1320" dirty="0"/>
          </a:p>
          <a:p>
            <a:pPr marL="0" indent="0">
              <a:buNone/>
            </a:pPr>
            <a:r>
              <a:rPr lang="en-US" sz="13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水域资源：河流、湖泊、海洋</a:t>
            </a:r>
            <a:endParaRPr lang="en-US" sz="1320" dirty="0"/>
          </a:p>
          <a:p>
            <a:pPr marL="0" indent="0">
              <a:buNone/>
            </a:pPr>
            <a:r>
              <a:rPr lang="en-US" sz="13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自然条件：气候、日照、风力</a:t>
            </a:r>
            <a:endParaRPr lang="en-US" sz="1320" dirty="0"/>
          </a:p>
        </p:txBody>
      </p:sp>
      <p:sp>
        <p:nvSpPr>
          <p:cNvPr id="10" name="Shape 8"/>
          <p:cNvSpPr/>
          <p:nvPr/>
        </p:nvSpPr>
        <p:spPr>
          <a:xfrm>
            <a:off x="4434840" y="1828800"/>
            <a:ext cx="338328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434840" y="1828800"/>
            <a:ext cx="73152" cy="1965960"/>
          </a:xfrm>
          <a:prstGeom prst="rect">
            <a:avLst/>
          </a:prstGeom>
          <a:solidFill>
            <a:srgbClr val="3C7C5A"/>
          </a:solidFill>
          <a:ln w="12700">
            <a:solidFill>
              <a:srgbClr val="3C7C5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636008" y="1993392"/>
            <a:ext cx="305409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C7C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核心经济特征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636008" y="2313432"/>
            <a:ext cx="3054096" cy="137160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供给稀缺且固定</a:t>
            </a:r>
            <a:endParaRPr lang="en-US" sz="1320" dirty="0"/>
          </a:p>
          <a:p>
            <a:pPr marL="0" indent="0">
              <a:buNone/>
            </a:pPr>
            <a:r>
              <a:rPr lang="en-US" sz="13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位置不可移动，区位决定价值</a:t>
            </a:r>
            <a:endParaRPr lang="en-US" sz="1320" dirty="0"/>
          </a:p>
          <a:p>
            <a:pPr marL="0" indent="0">
              <a:buNone/>
            </a:pPr>
            <a:r>
              <a:rPr lang="en-US" sz="13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质量异质，生产率差异大</a:t>
            </a:r>
            <a:endParaRPr lang="en-US" sz="1320" dirty="0"/>
          </a:p>
          <a:p>
            <a:pPr marL="0" indent="0">
              <a:buNone/>
            </a:pPr>
            <a:r>
              <a:rPr lang="en-US" sz="13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可永续利用，但可能退化</a:t>
            </a:r>
            <a:endParaRPr lang="en-US" sz="1320" dirty="0"/>
          </a:p>
        </p:txBody>
      </p:sp>
      <p:sp>
        <p:nvSpPr>
          <p:cNvPr id="14" name="Shape 12"/>
          <p:cNvSpPr/>
          <p:nvPr/>
        </p:nvSpPr>
        <p:spPr>
          <a:xfrm>
            <a:off x="8092440" y="1828800"/>
            <a:ext cx="338328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092440" y="1828800"/>
            <a:ext cx="73152" cy="1965960"/>
          </a:xfrm>
          <a:prstGeom prst="rect">
            <a:avLst/>
          </a:prstGeom>
          <a:solidFill>
            <a:srgbClr val="3C7C5A"/>
          </a:solidFill>
          <a:ln w="12700">
            <a:solidFill>
              <a:srgbClr val="3C7C5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293608" y="1993392"/>
            <a:ext cx="305409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C7C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在经济中的作用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8293608" y="2313432"/>
            <a:ext cx="3054096" cy="137160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提供生产场所、空间和原始资源，是经济活动的物理基础。</a:t>
            </a:r>
            <a:endParaRPr lang="en-US" sz="1320" dirty="0"/>
          </a:p>
          <a:p>
            <a:pPr marL="0" indent="0">
              <a:buNone/>
            </a:pPr>
            <a:r>
              <a:rPr lang="en-US" sz="13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土地所有者获得的报酬通常称为地租。</a:t>
            </a:r>
            <a:endParaRPr lang="en-US" sz="1320" dirty="0"/>
          </a:p>
        </p:txBody>
      </p:sp>
      <p:sp>
        <p:nvSpPr>
          <p:cNvPr id="18" name="Text 16"/>
          <p:cNvSpPr/>
          <p:nvPr/>
        </p:nvSpPr>
        <p:spPr>
          <a:xfrm>
            <a:off x="960120" y="4800600"/>
            <a:ext cx="100584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统一理解格式：定义 → 内涵 → 核心特征 → 经济作用</a:t>
            </a:r>
            <a:endParaRPr lang="en-US" sz="1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劳动力要素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9784080" y="475488"/>
            <a:ext cx="187452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48666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1.1 生产要素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1170432"/>
            <a:ext cx="1060704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B4D89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指人在生产或服务过程中投入的体力、知识、技能和经验。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777240" y="1828800"/>
            <a:ext cx="338328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77240" y="1828800"/>
            <a:ext cx="73152" cy="1965960"/>
          </a:xfrm>
          <a:prstGeom prst="rect">
            <a:avLst/>
          </a:prstGeom>
          <a:solidFill>
            <a:srgbClr val="1B4D89"/>
          </a:solidFill>
          <a:ln w="12700">
            <a:solidFill>
              <a:srgbClr val="1B4D8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78408" y="1993392"/>
            <a:ext cx="305409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4D89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主要内涵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978408" y="2313432"/>
            <a:ext cx="3054096" cy="137160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体力劳动：生产线、建筑、搬运</a:t>
            </a:r>
            <a:endParaRPr lang="en-US" sz="1320" dirty="0"/>
          </a:p>
          <a:p>
            <a:pPr marL="0" indent="0">
              <a:buNone/>
            </a:pPr>
            <a:r>
              <a:rPr lang="en-US" sz="13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脑力劳动：程序员、科研人员</a:t>
            </a:r>
            <a:endParaRPr lang="en-US" sz="1320" dirty="0"/>
          </a:p>
          <a:p>
            <a:pPr marL="0" indent="0">
              <a:buNone/>
            </a:pPr>
            <a:r>
              <a:rPr lang="en-US" sz="13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服务性劳动：教师、医生、顾问</a:t>
            </a:r>
            <a:endParaRPr lang="en-US" sz="1320" dirty="0"/>
          </a:p>
          <a:p>
            <a:pPr marL="0" indent="0">
              <a:buNone/>
            </a:pPr>
            <a:r>
              <a:rPr lang="en-US" sz="13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不同劳动形式常相互交叉</a:t>
            </a:r>
            <a:endParaRPr lang="en-US" sz="1320" dirty="0"/>
          </a:p>
        </p:txBody>
      </p:sp>
      <p:sp>
        <p:nvSpPr>
          <p:cNvPr id="10" name="Shape 8"/>
          <p:cNvSpPr/>
          <p:nvPr/>
        </p:nvSpPr>
        <p:spPr>
          <a:xfrm>
            <a:off x="4434840" y="1828800"/>
            <a:ext cx="338328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434840" y="1828800"/>
            <a:ext cx="73152" cy="1965960"/>
          </a:xfrm>
          <a:prstGeom prst="rect">
            <a:avLst/>
          </a:prstGeom>
          <a:solidFill>
            <a:srgbClr val="1B4D89"/>
          </a:solidFill>
          <a:ln w="12700">
            <a:solidFill>
              <a:srgbClr val="1B4D8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636008" y="1993392"/>
            <a:ext cx="305409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4D89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核心经济特征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636008" y="2313432"/>
            <a:ext cx="3054096" cy="137160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具有能动性与创造性</a:t>
            </a:r>
            <a:endParaRPr lang="en-US" sz="1320" dirty="0"/>
          </a:p>
          <a:p>
            <a:pPr marL="0" indent="0">
              <a:buNone/>
            </a:pPr>
            <a:r>
              <a:rPr lang="en-US" sz="13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劳动者之间高度异质</a:t>
            </a:r>
            <a:endParaRPr lang="en-US" sz="1320" dirty="0"/>
          </a:p>
          <a:p>
            <a:pPr marL="0" indent="0">
              <a:buNone/>
            </a:pPr>
            <a:r>
              <a:rPr lang="en-US" sz="13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供给依附于时间与生命周期</a:t>
            </a:r>
            <a:endParaRPr lang="en-US" sz="1320" dirty="0"/>
          </a:p>
          <a:p>
            <a:pPr marL="0" indent="0">
              <a:buNone/>
            </a:pPr>
            <a:r>
              <a:rPr lang="en-US" sz="13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具有一定流动性但受多因素限制</a:t>
            </a:r>
            <a:endParaRPr lang="en-US" sz="1320" dirty="0"/>
          </a:p>
        </p:txBody>
      </p:sp>
      <p:sp>
        <p:nvSpPr>
          <p:cNvPr id="14" name="Shape 12"/>
          <p:cNvSpPr/>
          <p:nvPr/>
        </p:nvSpPr>
        <p:spPr>
          <a:xfrm>
            <a:off x="8092440" y="1828800"/>
            <a:ext cx="338328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092440" y="1828800"/>
            <a:ext cx="73152" cy="1965960"/>
          </a:xfrm>
          <a:prstGeom prst="rect">
            <a:avLst/>
          </a:prstGeom>
          <a:solidFill>
            <a:srgbClr val="1B4D89"/>
          </a:solidFill>
          <a:ln w="12700">
            <a:solidFill>
              <a:srgbClr val="1B4D8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293608" y="1993392"/>
            <a:ext cx="305409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4D89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在经济中的作用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8293608" y="2313432"/>
            <a:ext cx="3054096" cy="137160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直接参与价值创造，将土地、资本和技术工具转化为产品与服务。</a:t>
            </a:r>
            <a:endParaRPr lang="en-US" sz="1320" dirty="0"/>
          </a:p>
          <a:p>
            <a:pPr marL="0" indent="0">
              <a:buNone/>
            </a:pPr>
            <a:r>
              <a:rPr lang="en-US" sz="13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劳动者报酬通常称为工资或薪酬。</a:t>
            </a:r>
            <a:endParaRPr lang="en-US" sz="1320" dirty="0"/>
          </a:p>
        </p:txBody>
      </p:sp>
      <p:sp>
        <p:nvSpPr>
          <p:cNvPr id="18" name="Text 16"/>
          <p:cNvSpPr/>
          <p:nvPr/>
        </p:nvSpPr>
        <p:spPr>
          <a:xfrm>
            <a:off x="960120" y="4800600"/>
            <a:ext cx="100584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统一理解格式：定义 → 内涵 → 核心特征 → 经济作用</a:t>
            </a:r>
            <a:endParaRPr lang="en-US" sz="1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资本要素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9784080" y="475488"/>
            <a:ext cx="187452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48666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1.1 生产要素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1170432"/>
            <a:ext cx="1060704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D68032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指为了生产更多商品和服务而投入生产过程的生产资料和资产。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777240" y="1828800"/>
            <a:ext cx="338328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77240" y="1828800"/>
            <a:ext cx="73152" cy="1965960"/>
          </a:xfrm>
          <a:prstGeom prst="rect">
            <a:avLst/>
          </a:prstGeom>
          <a:solidFill>
            <a:srgbClr val="D68032"/>
          </a:solidFill>
          <a:ln w="12700">
            <a:solidFill>
              <a:srgbClr val="D6803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78408" y="1993392"/>
            <a:ext cx="305409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68032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主要内涵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978408" y="2313432"/>
            <a:ext cx="3054096" cy="137160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实物资本：机器、厂房、设备</a:t>
            </a:r>
            <a:endParaRPr lang="en-US" sz="1320" dirty="0"/>
          </a:p>
          <a:p>
            <a:pPr marL="0" indent="0">
              <a:buNone/>
            </a:pPr>
            <a:r>
              <a:rPr lang="en-US" sz="13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金融资本：资金、贷款、投资</a:t>
            </a:r>
            <a:endParaRPr lang="en-US" sz="1320" dirty="0"/>
          </a:p>
          <a:p>
            <a:pPr marL="0" indent="0">
              <a:buNone/>
            </a:pPr>
            <a:r>
              <a:rPr lang="en-US" sz="13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无形资本：软件、专利、品牌</a:t>
            </a:r>
            <a:endParaRPr lang="en-US" sz="1320" dirty="0"/>
          </a:p>
          <a:p>
            <a:pPr marL="0" indent="0">
              <a:buNone/>
            </a:pPr>
            <a:r>
              <a:rPr lang="en-US" sz="13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流动资本：原材料、库存</a:t>
            </a:r>
            <a:endParaRPr lang="en-US" sz="1320" dirty="0"/>
          </a:p>
        </p:txBody>
      </p:sp>
      <p:sp>
        <p:nvSpPr>
          <p:cNvPr id="10" name="Shape 8"/>
          <p:cNvSpPr/>
          <p:nvPr/>
        </p:nvSpPr>
        <p:spPr>
          <a:xfrm>
            <a:off x="4434840" y="1828800"/>
            <a:ext cx="338328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434840" y="1828800"/>
            <a:ext cx="73152" cy="1965960"/>
          </a:xfrm>
          <a:prstGeom prst="rect">
            <a:avLst/>
          </a:prstGeom>
          <a:solidFill>
            <a:srgbClr val="D68032"/>
          </a:solidFill>
          <a:ln w="12700">
            <a:solidFill>
              <a:srgbClr val="D6803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636008" y="1993392"/>
            <a:ext cx="305409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68032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核心经济特征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636008" y="2313432"/>
            <a:ext cx="3054096" cy="137160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人造性与积累性</a:t>
            </a:r>
            <a:endParaRPr lang="en-US" sz="1320" dirty="0"/>
          </a:p>
          <a:p>
            <a:pPr marL="0" indent="0">
              <a:buNone/>
            </a:pPr>
            <a:r>
              <a:rPr lang="en-US" sz="13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工具性与生产率提升</a:t>
            </a:r>
            <a:endParaRPr lang="en-US" sz="1320" dirty="0"/>
          </a:p>
          <a:p>
            <a:pPr marL="0" indent="0">
              <a:buNone/>
            </a:pPr>
            <a:r>
              <a:rPr lang="en-US" sz="13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存在折旧与更新需求</a:t>
            </a:r>
            <a:endParaRPr lang="en-US" sz="1320" dirty="0"/>
          </a:p>
          <a:p>
            <a:pPr marL="0" indent="0">
              <a:buNone/>
            </a:pPr>
            <a:r>
              <a:rPr lang="en-US" sz="13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专用性与流动性并存</a:t>
            </a:r>
            <a:endParaRPr lang="en-US" sz="1320" dirty="0"/>
          </a:p>
        </p:txBody>
      </p:sp>
      <p:sp>
        <p:nvSpPr>
          <p:cNvPr id="14" name="Shape 12"/>
          <p:cNvSpPr/>
          <p:nvPr/>
        </p:nvSpPr>
        <p:spPr>
          <a:xfrm>
            <a:off x="8092440" y="1828800"/>
            <a:ext cx="338328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092440" y="1828800"/>
            <a:ext cx="73152" cy="1965960"/>
          </a:xfrm>
          <a:prstGeom prst="rect">
            <a:avLst/>
          </a:prstGeom>
          <a:solidFill>
            <a:srgbClr val="D68032"/>
          </a:solidFill>
          <a:ln w="12700">
            <a:solidFill>
              <a:srgbClr val="D6803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293608" y="1993392"/>
            <a:ext cx="305409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68032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在经济中的作用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8293608" y="2313432"/>
            <a:ext cx="3054096" cy="137160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连接劳动与其他资源，提高生产效率并实现规模化生产。</a:t>
            </a:r>
            <a:endParaRPr lang="en-US" sz="1320" dirty="0"/>
          </a:p>
          <a:p>
            <a:pPr marL="0" indent="0">
              <a:buNone/>
            </a:pPr>
            <a:r>
              <a:rPr lang="en-US" sz="13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资本回报通常表现为利息、租金或利润。</a:t>
            </a:r>
            <a:endParaRPr lang="en-US" sz="1320" dirty="0"/>
          </a:p>
        </p:txBody>
      </p:sp>
      <p:sp>
        <p:nvSpPr>
          <p:cNvPr id="18" name="Text 16"/>
          <p:cNvSpPr/>
          <p:nvPr/>
        </p:nvSpPr>
        <p:spPr>
          <a:xfrm>
            <a:off x="960120" y="4800600"/>
            <a:ext cx="100584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统一理解格式：定义 → 内涵 → 核心特征 → 经济作用</a:t>
            </a:r>
            <a:endParaRPr lang="en-US" sz="1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企业家才能要素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9784080" y="475488"/>
            <a:ext cx="187452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48666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1.1 生产要素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1170432"/>
            <a:ext cx="1060704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A53D2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指发现机会、组织资源、承担风险并推动创新的能力。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777240" y="1828800"/>
            <a:ext cx="338328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77240" y="1828800"/>
            <a:ext cx="73152" cy="1965960"/>
          </a:xfrm>
          <a:prstGeom prst="rect">
            <a:avLst/>
          </a:prstGeom>
          <a:solidFill>
            <a:srgbClr val="A53D2D"/>
          </a:solidFill>
          <a:ln w="12700">
            <a:solidFill>
              <a:srgbClr val="A53D2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78408" y="1993392"/>
            <a:ext cx="305409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A53D2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主要内涵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978408" y="2313432"/>
            <a:ext cx="3054096" cy="137160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机会识别：发现需求与技术机会</a:t>
            </a:r>
            <a:endParaRPr lang="en-US" sz="1320" dirty="0"/>
          </a:p>
          <a:p>
            <a:pPr marL="0" indent="0">
              <a:buNone/>
            </a:pPr>
            <a:r>
              <a:rPr lang="en-US" sz="13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资源组织：组合土地、劳动、资本</a:t>
            </a:r>
            <a:endParaRPr lang="en-US" sz="1320" dirty="0"/>
          </a:p>
          <a:p>
            <a:pPr marL="0" indent="0">
              <a:buNone/>
            </a:pPr>
            <a:r>
              <a:rPr lang="en-US" sz="13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风险承担：面对不确定性决策</a:t>
            </a:r>
            <a:endParaRPr lang="en-US" sz="1320" dirty="0"/>
          </a:p>
          <a:p>
            <a:pPr marL="0" indent="0">
              <a:buNone/>
            </a:pPr>
            <a:r>
              <a:rPr lang="en-US" sz="13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创新推动：产品、技术、流程和模式创新</a:t>
            </a:r>
            <a:endParaRPr lang="en-US" sz="1320" dirty="0"/>
          </a:p>
        </p:txBody>
      </p:sp>
      <p:sp>
        <p:nvSpPr>
          <p:cNvPr id="10" name="Shape 8"/>
          <p:cNvSpPr/>
          <p:nvPr/>
        </p:nvSpPr>
        <p:spPr>
          <a:xfrm>
            <a:off x="4434840" y="1828800"/>
            <a:ext cx="338328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434840" y="1828800"/>
            <a:ext cx="73152" cy="1965960"/>
          </a:xfrm>
          <a:prstGeom prst="rect">
            <a:avLst/>
          </a:prstGeom>
          <a:solidFill>
            <a:srgbClr val="A53D2D"/>
          </a:solidFill>
          <a:ln w="12700">
            <a:solidFill>
              <a:srgbClr val="A53D2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636008" y="1993392"/>
            <a:ext cx="305409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A53D2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核心经济特征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636008" y="2313432"/>
            <a:ext cx="3054096" cy="137160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组织性：整合分散要素</a:t>
            </a:r>
            <a:endParaRPr lang="en-US" sz="1320" dirty="0"/>
          </a:p>
          <a:p>
            <a:pPr marL="0" indent="0">
              <a:buNone/>
            </a:pPr>
            <a:r>
              <a:rPr lang="en-US" sz="13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创新性：探索新机会与新模式</a:t>
            </a:r>
            <a:endParaRPr lang="en-US" sz="1320" dirty="0"/>
          </a:p>
          <a:p>
            <a:pPr marL="0" indent="0">
              <a:buNone/>
            </a:pPr>
            <a:r>
              <a:rPr lang="en-US" sz="13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风险承担性：面对失败可能</a:t>
            </a:r>
            <a:endParaRPr lang="en-US" sz="1320" dirty="0"/>
          </a:p>
          <a:p>
            <a:pPr marL="0" indent="0">
              <a:buNone/>
            </a:pPr>
            <a:r>
              <a:rPr lang="en-US" sz="13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稀缺性与异质性明显</a:t>
            </a:r>
            <a:endParaRPr lang="en-US" sz="1320" dirty="0"/>
          </a:p>
        </p:txBody>
      </p:sp>
      <p:sp>
        <p:nvSpPr>
          <p:cNvPr id="14" name="Shape 12"/>
          <p:cNvSpPr/>
          <p:nvPr/>
        </p:nvSpPr>
        <p:spPr>
          <a:xfrm>
            <a:off x="8092440" y="1828800"/>
            <a:ext cx="338328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092440" y="1828800"/>
            <a:ext cx="73152" cy="1965960"/>
          </a:xfrm>
          <a:prstGeom prst="rect">
            <a:avLst/>
          </a:prstGeom>
          <a:solidFill>
            <a:srgbClr val="A53D2D"/>
          </a:solidFill>
          <a:ln w="12700">
            <a:solidFill>
              <a:srgbClr val="A53D2D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293608" y="1993392"/>
            <a:ext cx="305409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A53D2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在经济中的作用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8293608" y="2313432"/>
            <a:ext cx="3054096" cy="137160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连接市场机会与生产要素，使静态资源转化为产品、服务和经济价值。</a:t>
            </a:r>
            <a:endParaRPr lang="en-US" sz="1320" dirty="0"/>
          </a:p>
          <a:p>
            <a:pPr marL="0" indent="0">
              <a:buNone/>
            </a:pPr>
            <a:r>
              <a:rPr lang="en-US" sz="13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企业家报酬通常表现为企业利润。</a:t>
            </a:r>
            <a:endParaRPr lang="en-US" sz="1320" dirty="0"/>
          </a:p>
        </p:txBody>
      </p:sp>
      <p:sp>
        <p:nvSpPr>
          <p:cNvPr id="18" name="Text 16"/>
          <p:cNvSpPr/>
          <p:nvPr/>
        </p:nvSpPr>
        <p:spPr>
          <a:xfrm>
            <a:off x="960120" y="4800600"/>
            <a:ext cx="100584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统一理解格式：定义 → 内涵 → 核心特征 → 经济作用</a:t>
            </a:r>
            <a:endParaRPr lang="en-US" sz="1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四大传统生产要素：统一理解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31520" y="1143000"/>
            <a:ext cx="10789920" cy="365760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四类要素的差别，不在于谁更重要，而在于它们回答生产活动中的不同问题。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914400" y="1874520"/>
            <a:ext cx="2560320" cy="649224"/>
          </a:xfrm>
          <a:prstGeom prst="rect">
            <a:avLst/>
          </a:prstGeom>
          <a:solidFill>
            <a:srgbClr val="0F5C63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41832" y="1901952"/>
            <a:ext cx="2505456" cy="5943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2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要素</a:t>
            </a:r>
            <a:endParaRPr lang="en-US" sz="1220" dirty="0"/>
          </a:p>
        </p:txBody>
      </p:sp>
      <p:sp>
        <p:nvSpPr>
          <p:cNvPr id="7" name="Shape 5"/>
          <p:cNvSpPr/>
          <p:nvPr/>
        </p:nvSpPr>
        <p:spPr>
          <a:xfrm>
            <a:off x="3474720" y="1874520"/>
            <a:ext cx="2560320" cy="649224"/>
          </a:xfrm>
          <a:prstGeom prst="rect">
            <a:avLst/>
          </a:prstGeom>
          <a:solidFill>
            <a:srgbClr val="0F5C63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502152" y="1901952"/>
            <a:ext cx="2505456" cy="5943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2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回答的问题</a:t>
            </a:r>
            <a:endParaRPr lang="en-US" sz="1220" dirty="0"/>
          </a:p>
        </p:txBody>
      </p:sp>
      <p:sp>
        <p:nvSpPr>
          <p:cNvPr id="9" name="Shape 7"/>
          <p:cNvSpPr/>
          <p:nvPr/>
        </p:nvSpPr>
        <p:spPr>
          <a:xfrm>
            <a:off x="6035040" y="1874520"/>
            <a:ext cx="2560320" cy="649224"/>
          </a:xfrm>
          <a:prstGeom prst="rect">
            <a:avLst/>
          </a:prstGeom>
          <a:solidFill>
            <a:srgbClr val="0F5C63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062472" y="1901952"/>
            <a:ext cx="2505456" cy="5943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2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核心作用</a:t>
            </a:r>
            <a:endParaRPr lang="en-US" sz="1220" dirty="0"/>
          </a:p>
        </p:txBody>
      </p:sp>
      <p:sp>
        <p:nvSpPr>
          <p:cNvPr id="11" name="Shape 9"/>
          <p:cNvSpPr/>
          <p:nvPr/>
        </p:nvSpPr>
        <p:spPr>
          <a:xfrm>
            <a:off x="8595360" y="1874520"/>
            <a:ext cx="2560320" cy="649224"/>
          </a:xfrm>
          <a:prstGeom prst="rect">
            <a:avLst/>
          </a:prstGeom>
          <a:solidFill>
            <a:srgbClr val="0F5C63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622792" y="1901952"/>
            <a:ext cx="2505456" cy="5943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2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典型报酬</a:t>
            </a:r>
            <a:endParaRPr lang="en-US" sz="1220" dirty="0"/>
          </a:p>
        </p:txBody>
      </p:sp>
      <p:sp>
        <p:nvSpPr>
          <p:cNvPr id="13" name="Shape 11"/>
          <p:cNvSpPr/>
          <p:nvPr/>
        </p:nvSpPr>
        <p:spPr>
          <a:xfrm>
            <a:off x="914400" y="2523744"/>
            <a:ext cx="2560320" cy="649224"/>
          </a:xfrm>
          <a:prstGeom prst="rect">
            <a:avLst/>
          </a:prstGeom>
          <a:solidFill>
            <a:srgbClr val="FFFFFF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41832" y="2551176"/>
            <a:ext cx="2505456" cy="5943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土地</a:t>
            </a:r>
            <a:endParaRPr lang="en-US" sz="1220" dirty="0"/>
          </a:p>
        </p:txBody>
      </p:sp>
      <p:sp>
        <p:nvSpPr>
          <p:cNvPr id="15" name="Shape 13"/>
          <p:cNvSpPr/>
          <p:nvPr/>
        </p:nvSpPr>
        <p:spPr>
          <a:xfrm>
            <a:off x="3474720" y="2523744"/>
            <a:ext cx="2560320" cy="649224"/>
          </a:xfrm>
          <a:prstGeom prst="rect">
            <a:avLst/>
          </a:prstGeom>
          <a:solidFill>
            <a:srgbClr val="FFFFFF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502152" y="2551176"/>
            <a:ext cx="2505456" cy="5943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在哪里生产？</a:t>
            </a:r>
            <a:endParaRPr lang="en-US" sz="1220" dirty="0"/>
          </a:p>
        </p:txBody>
      </p:sp>
      <p:sp>
        <p:nvSpPr>
          <p:cNvPr id="17" name="Shape 15"/>
          <p:cNvSpPr/>
          <p:nvPr/>
        </p:nvSpPr>
        <p:spPr>
          <a:xfrm>
            <a:off x="6035040" y="2523744"/>
            <a:ext cx="2560320" cy="649224"/>
          </a:xfrm>
          <a:prstGeom prst="rect">
            <a:avLst/>
          </a:prstGeom>
          <a:solidFill>
            <a:srgbClr val="FFFFFF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062472" y="2551176"/>
            <a:ext cx="2505456" cy="5943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提供自然资源与空间载体</a:t>
            </a:r>
            <a:endParaRPr lang="en-US" sz="1220" dirty="0"/>
          </a:p>
        </p:txBody>
      </p:sp>
      <p:sp>
        <p:nvSpPr>
          <p:cNvPr id="19" name="Shape 17"/>
          <p:cNvSpPr/>
          <p:nvPr/>
        </p:nvSpPr>
        <p:spPr>
          <a:xfrm>
            <a:off x="8595360" y="2523744"/>
            <a:ext cx="2560320" cy="649224"/>
          </a:xfrm>
          <a:prstGeom prst="rect">
            <a:avLst/>
          </a:prstGeom>
          <a:solidFill>
            <a:srgbClr val="FFFFFF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622792" y="2551176"/>
            <a:ext cx="2505456" cy="5943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地租</a:t>
            </a:r>
            <a:endParaRPr lang="en-US" sz="1220" dirty="0"/>
          </a:p>
        </p:txBody>
      </p:sp>
      <p:sp>
        <p:nvSpPr>
          <p:cNvPr id="21" name="Shape 19"/>
          <p:cNvSpPr/>
          <p:nvPr/>
        </p:nvSpPr>
        <p:spPr>
          <a:xfrm>
            <a:off x="914400" y="3172968"/>
            <a:ext cx="2560320" cy="649224"/>
          </a:xfrm>
          <a:prstGeom prst="rect">
            <a:avLst/>
          </a:prstGeom>
          <a:solidFill>
            <a:srgbClr val="FFFFFF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41832" y="3200400"/>
            <a:ext cx="2505456" cy="5943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劳动力</a:t>
            </a:r>
            <a:endParaRPr lang="en-US" sz="1220" dirty="0"/>
          </a:p>
        </p:txBody>
      </p:sp>
      <p:sp>
        <p:nvSpPr>
          <p:cNvPr id="23" name="Shape 21"/>
          <p:cNvSpPr/>
          <p:nvPr/>
        </p:nvSpPr>
        <p:spPr>
          <a:xfrm>
            <a:off x="3474720" y="3172968"/>
            <a:ext cx="2560320" cy="649224"/>
          </a:xfrm>
          <a:prstGeom prst="rect">
            <a:avLst/>
          </a:prstGeom>
          <a:solidFill>
            <a:srgbClr val="FFFFFF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502152" y="3200400"/>
            <a:ext cx="2505456" cy="5943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由谁执行生产？</a:t>
            </a:r>
            <a:endParaRPr lang="en-US" sz="1220" dirty="0"/>
          </a:p>
        </p:txBody>
      </p:sp>
      <p:sp>
        <p:nvSpPr>
          <p:cNvPr id="25" name="Shape 23"/>
          <p:cNvSpPr/>
          <p:nvPr/>
        </p:nvSpPr>
        <p:spPr>
          <a:xfrm>
            <a:off x="6035040" y="3172968"/>
            <a:ext cx="2560320" cy="649224"/>
          </a:xfrm>
          <a:prstGeom prst="rect">
            <a:avLst/>
          </a:prstGeom>
          <a:solidFill>
            <a:srgbClr val="FFFFFF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062472" y="3200400"/>
            <a:ext cx="2505456" cy="5943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投入体力、知识、技能和经验</a:t>
            </a:r>
            <a:endParaRPr lang="en-US" sz="1220" dirty="0"/>
          </a:p>
        </p:txBody>
      </p:sp>
      <p:sp>
        <p:nvSpPr>
          <p:cNvPr id="27" name="Shape 25"/>
          <p:cNvSpPr/>
          <p:nvPr/>
        </p:nvSpPr>
        <p:spPr>
          <a:xfrm>
            <a:off x="8595360" y="3172968"/>
            <a:ext cx="2560320" cy="649224"/>
          </a:xfrm>
          <a:prstGeom prst="rect">
            <a:avLst/>
          </a:prstGeom>
          <a:solidFill>
            <a:srgbClr val="FFFFFF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622792" y="3200400"/>
            <a:ext cx="2505456" cy="5943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工资/薪酬</a:t>
            </a:r>
            <a:endParaRPr lang="en-US" sz="1220" dirty="0"/>
          </a:p>
        </p:txBody>
      </p:sp>
      <p:sp>
        <p:nvSpPr>
          <p:cNvPr id="29" name="Shape 27"/>
          <p:cNvSpPr/>
          <p:nvPr/>
        </p:nvSpPr>
        <p:spPr>
          <a:xfrm>
            <a:off x="914400" y="3822192"/>
            <a:ext cx="2560320" cy="649224"/>
          </a:xfrm>
          <a:prstGeom prst="rect">
            <a:avLst/>
          </a:prstGeom>
          <a:solidFill>
            <a:srgbClr val="FFFFFF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941832" y="3849624"/>
            <a:ext cx="2505456" cy="5943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资本</a:t>
            </a:r>
            <a:endParaRPr lang="en-US" sz="1220" dirty="0"/>
          </a:p>
        </p:txBody>
      </p:sp>
      <p:sp>
        <p:nvSpPr>
          <p:cNvPr id="31" name="Shape 29"/>
          <p:cNvSpPr/>
          <p:nvPr/>
        </p:nvSpPr>
        <p:spPr>
          <a:xfrm>
            <a:off x="3474720" y="3822192"/>
            <a:ext cx="2560320" cy="649224"/>
          </a:xfrm>
          <a:prstGeom prst="rect">
            <a:avLst/>
          </a:prstGeom>
          <a:solidFill>
            <a:srgbClr val="FFFFFF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502152" y="3849624"/>
            <a:ext cx="2505456" cy="5943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用什么工具生产？</a:t>
            </a:r>
            <a:endParaRPr lang="en-US" sz="1220" dirty="0"/>
          </a:p>
        </p:txBody>
      </p:sp>
      <p:sp>
        <p:nvSpPr>
          <p:cNvPr id="33" name="Shape 31"/>
          <p:cNvSpPr/>
          <p:nvPr/>
        </p:nvSpPr>
        <p:spPr>
          <a:xfrm>
            <a:off x="6035040" y="3822192"/>
            <a:ext cx="2560320" cy="649224"/>
          </a:xfrm>
          <a:prstGeom prst="rect">
            <a:avLst/>
          </a:prstGeom>
          <a:solidFill>
            <a:srgbClr val="FFFFFF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062472" y="3849624"/>
            <a:ext cx="2505456" cy="5943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提升效率、扩大规模</a:t>
            </a:r>
            <a:endParaRPr lang="en-US" sz="1220" dirty="0"/>
          </a:p>
        </p:txBody>
      </p:sp>
      <p:sp>
        <p:nvSpPr>
          <p:cNvPr id="35" name="Shape 33"/>
          <p:cNvSpPr/>
          <p:nvPr/>
        </p:nvSpPr>
        <p:spPr>
          <a:xfrm>
            <a:off x="8595360" y="3822192"/>
            <a:ext cx="2560320" cy="649224"/>
          </a:xfrm>
          <a:prstGeom prst="rect">
            <a:avLst/>
          </a:prstGeom>
          <a:solidFill>
            <a:srgbClr val="FFFFFF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8622792" y="3849624"/>
            <a:ext cx="2505456" cy="5943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利息/租金/利润</a:t>
            </a:r>
            <a:endParaRPr lang="en-US" sz="1220" dirty="0"/>
          </a:p>
        </p:txBody>
      </p:sp>
      <p:sp>
        <p:nvSpPr>
          <p:cNvPr id="37" name="Shape 35"/>
          <p:cNvSpPr/>
          <p:nvPr/>
        </p:nvSpPr>
        <p:spPr>
          <a:xfrm>
            <a:off x="914400" y="4471416"/>
            <a:ext cx="2560320" cy="649224"/>
          </a:xfrm>
          <a:prstGeom prst="rect">
            <a:avLst/>
          </a:prstGeom>
          <a:solidFill>
            <a:srgbClr val="F0F7F7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941832" y="4498848"/>
            <a:ext cx="2505456" cy="5943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2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企业家才能</a:t>
            </a:r>
            <a:endParaRPr lang="en-US" sz="1220" dirty="0"/>
          </a:p>
        </p:txBody>
      </p:sp>
      <p:sp>
        <p:nvSpPr>
          <p:cNvPr id="39" name="Shape 37"/>
          <p:cNvSpPr/>
          <p:nvPr/>
        </p:nvSpPr>
        <p:spPr>
          <a:xfrm>
            <a:off x="3474720" y="4471416"/>
            <a:ext cx="2560320" cy="649224"/>
          </a:xfrm>
          <a:prstGeom prst="rect">
            <a:avLst/>
          </a:prstGeom>
          <a:solidFill>
            <a:srgbClr val="F0F7F7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3502152" y="4498848"/>
            <a:ext cx="2505456" cy="5943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2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如何组织生产？</a:t>
            </a:r>
            <a:endParaRPr lang="en-US" sz="1220" dirty="0"/>
          </a:p>
        </p:txBody>
      </p:sp>
      <p:sp>
        <p:nvSpPr>
          <p:cNvPr id="41" name="Shape 39"/>
          <p:cNvSpPr/>
          <p:nvPr/>
        </p:nvSpPr>
        <p:spPr>
          <a:xfrm>
            <a:off x="6035040" y="4471416"/>
            <a:ext cx="2560320" cy="649224"/>
          </a:xfrm>
          <a:prstGeom prst="rect">
            <a:avLst/>
          </a:prstGeom>
          <a:solidFill>
            <a:srgbClr val="F0F7F7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062472" y="4498848"/>
            <a:ext cx="2505456" cy="5943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2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识别机会、组织资源、承担风险</a:t>
            </a:r>
            <a:endParaRPr lang="en-US" sz="1220" dirty="0"/>
          </a:p>
        </p:txBody>
      </p:sp>
      <p:sp>
        <p:nvSpPr>
          <p:cNvPr id="43" name="Shape 41"/>
          <p:cNvSpPr/>
          <p:nvPr/>
        </p:nvSpPr>
        <p:spPr>
          <a:xfrm>
            <a:off x="8595360" y="4471416"/>
            <a:ext cx="2560320" cy="649224"/>
          </a:xfrm>
          <a:prstGeom prst="rect">
            <a:avLst/>
          </a:prstGeom>
          <a:solidFill>
            <a:srgbClr val="F0F7F7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8622792" y="4498848"/>
            <a:ext cx="2505456" cy="5943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2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利润</a:t>
            </a:r>
            <a:endParaRPr lang="en-US" sz="1220" dirty="0"/>
          </a:p>
        </p:txBody>
      </p:sp>
      <p:sp>
        <p:nvSpPr>
          <p:cNvPr id="45" name="Text 43"/>
          <p:cNvSpPr/>
          <p:nvPr/>
        </p:nvSpPr>
        <p:spPr>
          <a:xfrm>
            <a:off x="1005840" y="5486400"/>
            <a:ext cx="10058400" cy="457200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550" dirty="0">
                <a:solidFill>
                  <a:srgbClr val="48666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资本强调“已经形成的资产和工具”，企业家才能强调“运用资产和工具的判断、组织与创新能力”。</a:t>
            </a:r>
            <a:endParaRPr lang="en-US" sz="1550" dirty="0"/>
          </a:p>
        </p:txBody>
      </p:sp>
      <p:sp>
        <p:nvSpPr>
          <p:cNvPr id="46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生产要素的演变：生产力约束的变化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22960" y="1371600"/>
            <a:ext cx="256032" cy="256032"/>
          </a:xfrm>
          <a:prstGeom prst="ellipse">
            <a:avLst/>
          </a:prstGeom>
          <a:solidFill>
            <a:srgbClr val="3C7C5A"/>
          </a:solidFill>
          <a:ln w="12700">
            <a:solidFill>
              <a:srgbClr val="3C7C5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50976" y="1627632"/>
            <a:ext cx="0" cy="758952"/>
          </a:xfrm>
          <a:prstGeom prst="line">
            <a:avLst/>
          </a:prstGeom>
          <a:noFill/>
          <a:ln w="15240">
            <a:solidFill>
              <a:srgbClr val="9ABEC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234440" y="1325880"/>
            <a:ext cx="132588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48666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早期生产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2834640" y="1325880"/>
            <a:ext cx="242316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土地 + 劳动力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5394960" y="1325880"/>
            <a:ext cx="530352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48666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自然基础与直接劳动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822960" y="2423160"/>
            <a:ext cx="256032" cy="256032"/>
          </a:xfrm>
          <a:prstGeom prst="ellipse">
            <a:avLst/>
          </a:prstGeom>
          <a:solidFill>
            <a:srgbClr val="D68032"/>
          </a:solidFill>
          <a:ln w="12700">
            <a:solidFill>
              <a:srgbClr val="D6803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50976" y="2679192"/>
            <a:ext cx="0" cy="758952"/>
          </a:xfrm>
          <a:prstGeom prst="line">
            <a:avLst/>
          </a:prstGeom>
          <a:noFill/>
          <a:ln w="15240">
            <a:solidFill>
              <a:srgbClr val="9ABEC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234440" y="2377440"/>
            <a:ext cx="132588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48666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工业化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2834640" y="2377440"/>
            <a:ext cx="242316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资本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5394960" y="2377440"/>
            <a:ext cx="530352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48666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机器、厂房、设备提升效率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822960" y="3474720"/>
            <a:ext cx="256032" cy="256032"/>
          </a:xfrm>
          <a:prstGeom prst="ellipse">
            <a:avLst/>
          </a:prstGeom>
          <a:solidFill>
            <a:srgbClr val="A53D2D"/>
          </a:solidFill>
          <a:ln w="12700">
            <a:solidFill>
              <a:srgbClr val="A53D2D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0976" y="3730752"/>
            <a:ext cx="0" cy="758952"/>
          </a:xfrm>
          <a:prstGeom prst="line">
            <a:avLst/>
          </a:prstGeom>
          <a:noFill/>
          <a:ln w="15240">
            <a:solidFill>
              <a:srgbClr val="9ABEC1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234440" y="3429000"/>
            <a:ext cx="132588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48666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现代经济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2834640" y="3429000"/>
            <a:ext cx="242316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企业家才能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5394960" y="3429000"/>
            <a:ext cx="530352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48666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组织、创新与风险承担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822960" y="4526280"/>
            <a:ext cx="256032" cy="256032"/>
          </a:xfrm>
          <a:prstGeom prst="ellipse">
            <a:avLst/>
          </a:prstGeom>
          <a:solidFill>
            <a:srgbClr val="0F5C63"/>
          </a:solidFill>
          <a:ln w="12700">
            <a:solidFill>
              <a:srgbClr val="0F5C6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234440" y="4480560"/>
            <a:ext cx="132588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48666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数字经济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2834640" y="4480560"/>
            <a:ext cx="242316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5394960" y="4480560"/>
            <a:ext cx="530352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48666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连接、分析和智能决策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914400" y="5623560"/>
            <a:ext cx="10332720" cy="457200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生产要素不是孤立概念，而是随着生产方式变化不断被认识和强化。进入数字经济时代，信息获取、处理与分析成为新的价值约束。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数据要素：数字经济时代的新型生产要素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77240" y="1234440"/>
            <a:ext cx="10789920" cy="822960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数据要素是经济社会活动中产生并能够被开发利用的数据资源。它通过记录、连接和分析现实世界，提升传统生产要素的配置效率并创造新的经济价值。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822960" y="2423160"/>
            <a:ext cx="3291840" cy="1828800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22960" y="2423160"/>
            <a:ext cx="73152" cy="1828800"/>
          </a:xfrm>
          <a:prstGeom prst="rect">
            <a:avLst/>
          </a:prstGeom>
          <a:solidFill>
            <a:srgbClr val="0F5C63"/>
          </a:solidFill>
          <a:ln w="12700">
            <a:solidFill>
              <a:srgbClr val="0F5C6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24128" y="2587752"/>
            <a:ext cx="296265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来源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024128" y="2907792"/>
            <a:ext cx="2962656" cy="123444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生产、生活、交易、消费、治理和科研活动持续产生的信息记录。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434840" y="2423160"/>
            <a:ext cx="3291840" cy="1828800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434840" y="2423160"/>
            <a:ext cx="73152" cy="1828800"/>
          </a:xfrm>
          <a:prstGeom prst="rect">
            <a:avLst/>
          </a:prstGeom>
          <a:solidFill>
            <a:srgbClr val="1B4D89"/>
          </a:solidFill>
          <a:ln w="12700">
            <a:solidFill>
              <a:srgbClr val="1B4D8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36008" y="2587752"/>
            <a:ext cx="296265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4D89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能力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636008" y="2907792"/>
            <a:ext cx="2962656" cy="123444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可以被存储、复制、加工、分析和流通，并与算法、算力和场景结合。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8046720" y="2423160"/>
            <a:ext cx="3291840" cy="1828800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046720" y="2423160"/>
            <a:ext cx="73152" cy="1828800"/>
          </a:xfrm>
          <a:prstGeom prst="rect">
            <a:avLst/>
          </a:prstGeom>
          <a:solidFill>
            <a:srgbClr val="3C7C5A"/>
          </a:solidFill>
          <a:ln w="12700">
            <a:solidFill>
              <a:srgbClr val="3C7C5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47888" y="2587752"/>
            <a:ext cx="296265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C7C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作用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8247888" y="2907792"/>
            <a:ext cx="2962656" cy="123444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提高资源配置效率，支持智能分析，催生新产品、新服务和新商业模式。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097280" y="5074920"/>
            <a:ext cx="9875520" cy="411480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关键判断：数据不是替代传统要素，而是与传统要素深度融合的新型要素。</a:t>
            </a:r>
            <a:endParaRPr lang="en-US" sz="2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数据要素的经济属性（一）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" y="1234440"/>
            <a:ext cx="3474720" cy="1325880"/>
          </a:xfrm>
          <a:prstGeom prst="roundRect">
            <a:avLst>
              <a:gd name="adj" fmla="val 4828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" y="1234440"/>
            <a:ext cx="73152" cy="1325880"/>
          </a:xfrm>
          <a:prstGeom prst="rect">
            <a:avLst/>
          </a:prstGeom>
          <a:solidFill>
            <a:srgbClr val="0F5C63"/>
          </a:solidFill>
          <a:ln w="12700">
            <a:solidFill>
              <a:srgbClr val="0F5C6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32688" y="1399032"/>
            <a:ext cx="314553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可复制性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32688" y="1719072"/>
            <a:ext cx="3145536" cy="73152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数据可以以较低成本复制、传输和存储；交易不一定是所有权一次性转移。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4343400" y="1234440"/>
            <a:ext cx="3474720" cy="1325880"/>
          </a:xfrm>
          <a:prstGeom prst="roundRect">
            <a:avLst>
              <a:gd name="adj" fmla="val 4828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343400" y="1234440"/>
            <a:ext cx="73152" cy="1325880"/>
          </a:xfrm>
          <a:prstGeom prst="rect">
            <a:avLst/>
          </a:prstGeom>
          <a:solidFill>
            <a:srgbClr val="1B4D89"/>
          </a:solidFill>
          <a:ln w="12700">
            <a:solidFill>
              <a:srgbClr val="1B4D8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44568" y="1399032"/>
            <a:ext cx="314553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4D89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非竞争性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44568" y="1719072"/>
            <a:ext cx="3145536" cy="73152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同一份数据可以被多个主体重复使用，一个主体使用并不必然减少他人使用可能。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7955280" y="1234440"/>
            <a:ext cx="3474720" cy="1325880"/>
          </a:xfrm>
          <a:prstGeom prst="roundRect">
            <a:avLst>
              <a:gd name="adj" fmla="val 4828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955280" y="1234440"/>
            <a:ext cx="73152" cy="1325880"/>
          </a:xfrm>
          <a:prstGeom prst="rect">
            <a:avLst/>
          </a:prstGeom>
          <a:solidFill>
            <a:srgbClr val="A53D2D"/>
          </a:solidFill>
          <a:ln w="12700">
            <a:solidFill>
              <a:srgbClr val="A53D2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156448" y="1399032"/>
            <a:ext cx="314553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A53D2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外部性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156448" y="1719072"/>
            <a:ext cx="3145536" cy="73152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数据的生成、共享和使用可能对其他主体产生未通过市场价格反映的成本或收益。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731520" y="2971800"/>
            <a:ext cx="3474720" cy="1325880"/>
          </a:xfrm>
          <a:prstGeom prst="roundRect">
            <a:avLst>
              <a:gd name="adj" fmla="val 4828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31520" y="2971800"/>
            <a:ext cx="73152" cy="1325880"/>
          </a:xfrm>
          <a:prstGeom prst="rect">
            <a:avLst/>
          </a:prstGeom>
          <a:solidFill>
            <a:srgbClr val="3C7C5A"/>
          </a:solidFill>
          <a:ln w="12700">
            <a:solidFill>
              <a:srgbClr val="3C7C5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32688" y="3136392"/>
            <a:ext cx="314553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C7C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可组合性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932688" y="3456432"/>
            <a:ext cx="3145536" cy="73152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单一数据集可能只反映局部信息，与其他数据融合后价值可能被放大。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4343400" y="2971800"/>
            <a:ext cx="3474720" cy="1325880"/>
          </a:xfrm>
          <a:prstGeom prst="roundRect">
            <a:avLst>
              <a:gd name="adj" fmla="val 4828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343400" y="2971800"/>
            <a:ext cx="73152" cy="1325880"/>
          </a:xfrm>
          <a:prstGeom prst="rect">
            <a:avLst/>
          </a:prstGeom>
          <a:solidFill>
            <a:srgbClr val="D68032"/>
          </a:solidFill>
          <a:ln w="12700">
            <a:solidFill>
              <a:srgbClr val="D6803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44568" y="3136392"/>
            <a:ext cx="314553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68032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可分割性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544568" y="3456432"/>
            <a:ext cx="3145536" cy="73152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数据可以按字段、记录、时间、区域或权限切分，支持分级授权与按需交易。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7955280" y="2971800"/>
            <a:ext cx="3474720" cy="1325880"/>
          </a:xfrm>
          <a:prstGeom prst="roundRect">
            <a:avLst>
              <a:gd name="adj" fmla="val 4828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955280" y="2971800"/>
            <a:ext cx="73152" cy="1325880"/>
          </a:xfrm>
          <a:prstGeom prst="rect">
            <a:avLst/>
          </a:prstGeom>
          <a:solidFill>
            <a:srgbClr val="0F5C63"/>
          </a:solidFill>
          <a:ln w="12700">
            <a:solidFill>
              <a:srgbClr val="0F5C63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156448" y="3136392"/>
            <a:ext cx="314553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异质性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8156448" y="3456432"/>
            <a:ext cx="3145536" cy="73152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来源、质量、规模、时效性、稀缺性和适用场景差异显著，难以形成统一价格。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1005840" y="5394960"/>
            <a:ext cx="10149840" cy="365760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这些属性解释了为什么数据交易不能简单套用传统商品交易规则。</a:t>
            </a:r>
            <a:endParaRPr lang="en-US" sz="1700" dirty="0"/>
          </a:p>
        </p:txBody>
      </p:sp>
      <p:sp>
        <p:nvSpPr>
          <p:cNvPr id="29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数据要素的经济属性（二）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14400" y="1417320"/>
            <a:ext cx="3017520" cy="1828800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1417320"/>
            <a:ext cx="73152" cy="1828800"/>
          </a:xfrm>
          <a:prstGeom prst="rect">
            <a:avLst/>
          </a:prstGeom>
          <a:solidFill>
            <a:srgbClr val="0F5C63"/>
          </a:solidFill>
          <a:ln w="12700">
            <a:solidFill>
              <a:srgbClr val="0F5C6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115568" y="1581912"/>
            <a:ext cx="268833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持久性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115568" y="1901952"/>
            <a:ext cx="2688336" cy="123444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数据在使用过程中通常不会像原材料那样被消耗，但经济价值可能随时间下降。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572000" y="1417320"/>
            <a:ext cx="3017520" cy="1828800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2000" y="1417320"/>
            <a:ext cx="73152" cy="1828800"/>
          </a:xfrm>
          <a:prstGeom prst="rect">
            <a:avLst/>
          </a:prstGeom>
          <a:solidFill>
            <a:srgbClr val="1B4D89"/>
          </a:solidFill>
          <a:ln w="12700">
            <a:solidFill>
              <a:srgbClr val="1B4D8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773168" y="1581912"/>
            <a:ext cx="268833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4D89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非物理性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773168" y="1901952"/>
            <a:ext cx="2688336" cy="123444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数据以数字化信息形式存在，需要依附于存储介质、计算系统和网络环境。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8229600" y="1417320"/>
            <a:ext cx="3017520" cy="1828800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229600" y="1417320"/>
            <a:ext cx="73152" cy="1828800"/>
          </a:xfrm>
          <a:prstGeom prst="rect">
            <a:avLst/>
          </a:prstGeom>
          <a:solidFill>
            <a:srgbClr val="3C7C5A"/>
          </a:solidFill>
          <a:ln w="12700">
            <a:solidFill>
              <a:srgbClr val="3C7C5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30768" y="1581912"/>
            <a:ext cx="268833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3C7C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伴随式生成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430768" y="1901952"/>
            <a:ext cx="2688336" cy="123444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许多数据并非专门生产，而是在交易、消费、治理和科研活动中伴随产生。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914400" y="4114800"/>
            <a:ext cx="10241280" cy="822960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除经济属性外，数据还具有显著的敏感性和合规约束。许多数据包含个人信息、商业秘密或重要数据，其采集、使用、共享和交易需要受到隐私保护、安全管理和法律法规约束。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数据与传统生产要素的差异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89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  <p:pic>
        <p:nvPicPr>
          <p:cNvPr id="90" name="Picture 8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2520" y="1361610"/>
            <a:ext cx="9966960" cy="382869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zh-CN" alt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数据交易重要性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  <p:sp>
        <p:nvSpPr>
          <p:cNvPr id="24" name="文本框 23"/>
          <p:cNvSpPr txBox="1"/>
          <p:nvPr/>
        </p:nvSpPr>
        <p:spPr>
          <a:xfrm>
            <a:off x="1805722" y="997778"/>
            <a:ext cx="8642350" cy="954107"/>
          </a:xfrm>
          <a:prstGeom prst="rect">
            <a:avLst/>
          </a:prstGeom>
          <a:solidFill>
            <a:srgbClr val="0033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marL="342900" indent="-342900">
              <a:buFont typeface="Wingdings" panose="05000000000000000000" pitchFamily="2" charset="2"/>
              <a:buChar char="Ø"/>
              <a:defRPr sz="2000" b="1">
                <a:solidFill>
                  <a:srgbClr val="2E8DBB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0" lvl="1" algn="ctr">
              <a:spcBef>
                <a:spcPct val="0"/>
              </a:spcBef>
              <a:defRPr/>
            </a:pPr>
            <a:r>
              <a:rPr lang="zh-CN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数据作为</a:t>
            </a:r>
            <a:r>
              <a:rPr lang="zh-CN" altLang="en-US" sz="2800" b="1" dirty="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新型生产要素</a:t>
            </a:r>
            <a:endParaRPr lang="en-US" altLang="zh-CN" sz="2800" b="1" dirty="0">
              <a:solidFill>
                <a:srgbClr val="FFFF00"/>
              </a:solidFill>
              <a:latin typeface="微软雅黑" pitchFamily="34" charset="-122"/>
              <a:ea typeface="微软雅黑" pitchFamily="34" charset="-122"/>
            </a:endParaRPr>
          </a:p>
          <a:p>
            <a:pPr marL="0" lvl="1" algn="ctr">
              <a:spcBef>
                <a:spcPct val="0"/>
              </a:spcBef>
              <a:defRPr/>
            </a:pPr>
            <a:r>
              <a:rPr lang="zh-CN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已成为构筑国家竞争新优势的</a:t>
            </a:r>
            <a:r>
              <a:rPr lang="zh-CN" altLang="en-US" sz="2800" b="1" dirty="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关键战略性资源</a:t>
            </a:r>
            <a:endParaRPr lang="zh-CN" altLang="en-US" sz="2800" b="1" dirty="0">
              <a:solidFill>
                <a:srgbClr val="FFFF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26" name="直接连接符 25"/>
          <p:cNvCxnSpPr/>
          <p:nvPr/>
        </p:nvCxnSpPr>
        <p:spPr>
          <a:xfrm>
            <a:off x="2041776" y="2094345"/>
            <a:ext cx="8170241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图片 2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/>
          <a:srcRect t="657" b="303"/>
          <a:stretch>
            <a:fillRect/>
          </a:stretch>
        </p:blipFill>
        <p:spPr>
          <a:xfrm>
            <a:off x="1870484" y="2768660"/>
            <a:ext cx="4172800" cy="3612306"/>
          </a:xfrm>
          <a:prstGeom prst="rect">
            <a:avLst/>
          </a:prstGeom>
          <a:ln w="6350">
            <a:solidFill>
              <a:schemeClr val="tx1"/>
            </a:solidFill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</p:pic>
      <p:sp>
        <p:nvSpPr>
          <p:cNvPr id="28" name="矩形 27"/>
          <p:cNvSpPr/>
          <p:nvPr/>
        </p:nvSpPr>
        <p:spPr>
          <a:xfrm>
            <a:off x="1870484" y="2117020"/>
            <a:ext cx="4172800" cy="533400"/>
          </a:xfrm>
          <a:prstGeom prst="rect">
            <a:avLst/>
          </a:prstGeom>
          <a:solidFill>
            <a:srgbClr val="D7E3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solidFill>
                  <a:srgbClr val="003399"/>
                </a:solidFill>
                <a:latin typeface="微软雅黑" pitchFamily="34" charset="-122"/>
                <a:ea typeface="微软雅黑" pitchFamily="34" charset="-122"/>
              </a:rPr>
              <a:t>2022 </a:t>
            </a:r>
            <a:r>
              <a:rPr lang="zh-CN" altLang="en-US" sz="1600" dirty="0">
                <a:solidFill>
                  <a:srgbClr val="003399"/>
                </a:solidFill>
                <a:latin typeface="微软雅黑" pitchFamily="34" charset="-122"/>
                <a:ea typeface="微软雅黑" pitchFamily="34" charset="-122"/>
              </a:rPr>
              <a:t>年，中共中央、国务院</a:t>
            </a:r>
            <a:r>
              <a:rPr lang="en-US" altLang="zh-CN" sz="1600" dirty="0">
                <a:solidFill>
                  <a:srgbClr val="003399"/>
                </a:solidFill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sz="1600" dirty="0">
                <a:solidFill>
                  <a:srgbClr val="003399"/>
                </a:solidFill>
                <a:latin typeface="微软雅黑" pitchFamily="34" charset="-122"/>
                <a:ea typeface="微软雅黑" pitchFamily="34" charset="-122"/>
              </a:rPr>
              <a:t>关于构建</a:t>
            </a:r>
            <a:endParaRPr lang="en-US" altLang="zh-CN" sz="1600" dirty="0">
              <a:solidFill>
                <a:srgbClr val="003399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/>
            <a:r>
              <a:rPr lang="zh-CN" altLang="en-US" sz="1600" dirty="0">
                <a:solidFill>
                  <a:srgbClr val="003399"/>
                </a:solidFill>
                <a:latin typeface="微软雅黑" pitchFamily="34" charset="-122"/>
                <a:ea typeface="微软雅黑" pitchFamily="34" charset="-122"/>
              </a:rPr>
              <a:t>数据基础制度更好发挥数据要素作用的意见</a:t>
            </a:r>
            <a:r>
              <a:rPr lang="en-US" altLang="zh-CN" sz="1600" dirty="0">
                <a:solidFill>
                  <a:srgbClr val="003399"/>
                </a:solidFill>
                <a:latin typeface="微软雅黑" pitchFamily="34" charset="-122"/>
                <a:ea typeface="微软雅黑" pitchFamily="34" charset="-122"/>
              </a:rPr>
              <a:t>》</a:t>
            </a:r>
            <a:endParaRPr lang="zh-CN" altLang="en-US" sz="16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6218338" y="4261028"/>
            <a:ext cx="4168140" cy="533400"/>
          </a:xfrm>
          <a:prstGeom prst="rect">
            <a:avLst/>
          </a:prstGeom>
          <a:solidFill>
            <a:srgbClr val="D7E3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solidFill>
                  <a:srgbClr val="003399"/>
                </a:solidFill>
                <a:latin typeface="微软雅黑" pitchFamily="34" charset="-122"/>
                <a:ea typeface="微软雅黑" pitchFamily="34" charset="-122"/>
              </a:rPr>
              <a:t>2021 </a:t>
            </a:r>
            <a:r>
              <a:rPr lang="zh-CN" altLang="en-US" sz="1600" dirty="0">
                <a:solidFill>
                  <a:srgbClr val="003399"/>
                </a:solidFill>
                <a:latin typeface="微软雅黑" pitchFamily="34" charset="-122"/>
                <a:ea typeface="微软雅黑" pitchFamily="34" charset="-122"/>
              </a:rPr>
              <a:t>年，美国白宫</a:t>
            </a:r>
            <a:r>
              <a:rPr lang="en-US" altLang="zh-CN" sz="1600" dirty="0">
                <a:solidFill>
                  <a:srgbClr val="003399"/>
                </a:solidFill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sz="1600" dirty="0">
                <a:solidFill>
                  <a:srgbClr val="003399"/>
                </a:solidFill>
                <a:latin typeface="微软雅黑" pitchFamily="34" charset="-122"/>
                <a:ea typeface="微软雅黑" pitchFamily="34" charset="-122"/>
              </a:rPr>
              <a:t>联邦数据战略</a:t>
            </a:r>
            <a:r>
              <a:rPr lang="en-US" altLang="zh-CN" sz="1600" dirty="0">
                <a:solidFill>
                  <a:srgbClr val="003399"/>
                </a:solidFill>
                <a:latin typeface="微软雅黑" pitchFamily="34" charset="-122"/>
                <a:ea typeface="微软雅黑" pitchFamily="34" charset="-122"/>
              </a:rPr>
              <a:t>》</a:t>
            </a:r>
            <a:r>
              <a:rPr lang="zh-CN" altLang="en-US" sz="1600" dirty="0">
                <a:solidFill>
                  <a:srgbClr val="003399"/>
                </a:solidFill>
                <a:latin typeface="微软雅黑" pitchFamily="34" charset="-122"/>
                <a:ea typeface="微软雅黑" pitchFamily="34" charset="-122"/>
              </a:rPr>
              <a:t>提出</a:t>
            </a:r>
            <a:r>
              <a:rPr lang="zh-CN" altLang="en-US" sz="1600" dirty="0">
                <a:solidFill>
                  <a:srgbClr val="003399"/>
                </a:solidFill>
                <a:latin typeface="宋体" pitchFamily="2" charset="-122"/>
                <a:ea typeface="宋体" pitchFamily="2" charset="-122"/>
              </a:rPr>
              <a:t>“</a:t>
            </a:r>
            <a:r>
              <a:rPr lang="zh-CN" altLang="en-US" sz="1600" dirty="0">
                <a:solidFill>
                  <a:srgbClr val="003399"/>
                </a:solidFill>
                <a:latin typeface="微软雅黑" pitchFamily="34" charset="-122"/>
                <a:ea typeface="微软雅黑" pitchFamily="34" charset="-122"/>
              </a:rPr>
              <a:t>将数据作为战略资源开发</a:t>
            </a:r>
            <a:r>
              <a:rPr lang="zh-CN" altLang="en-US" sz="1600" dirty="0">
                <a:solidFill>
                  <a:srgbClr val="003399"/>
                </a:solidFill>
                <a:latin typeface="宋体" pitchFamily="2" charset="-122"/>
                <a:ea typeface="宋体" pitchFamily="2" charset="-122"/>
              </a:rPr>
              <a:t>”</a:t>
            </a:r>
            <a:r>
              <a:rPr lang="zh-CN" altLang="en-US" sz="1600" dirty="0">
                <a:solidFill>
                  <a:srgbClr val="003399"/>
                </a:solidFill>
                <a:latin typeface="微软雅黑" pitchFamily="34" charset="-122"/>
                <a:ea typeface="微软雅黑" pitchFamily="34" charset="-122"/>
              </a:rPr>
              <a:t>的核心目标</a:t>
            </a:r>
            <a:endParaRPr lang="zh-CN" altLang="en-US" sz="1600" dirty="0">
              <a:solidFill>
                <a:srgbClr val="003399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0" name="图片 29"/>
          <p:cNvPicPr/>
          <p:nvPr/>
        </p:nvPicPr>
        <p:blipFill rotWithShape="1">
          <a:blip r:embed="rId3"/>
          <a:srcRect b="55147"/>
          <a:stretch>
            <a:fillRect/>
          </a:stretch>
        </p:blipFill>
        <p:spPr>
          <a:xfrm>
            <a:off x="6218338" y="4901123"/>
            <a:ext cx="4172400" cy="1485524"/>
          </a:xfrm>
          <a:prstGeom prst="rect">
            <a:avLst/>
          </a:prstGeom>
          <a:ln w="6350">
            <a:solidFill>
              <a:schemeClr val="tx1"/>
            </a:solidFill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</p:pic>
      <p:sp>
        <p:nvSpPr>
          <p:cNvPr id="31" name="矩形 30"/>
          <p:cNvSpPr/>
          <p:nvPr/>
        </p:nvSpPr>
        <p:spPr>
          <a:xfrm>
            <a:off x="6213678" y="2122923"/>
            <a:ext cx="4172800" cy="533400"/>
          </a:xfrm>
          <a:prstGeom prst="rect">
            <a:avLst/>
          </a:prstGeom>
          <a:solidFill>
            <a:srgbClr val="D7E3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solidFill>
                  <a:srgbClr val="003399"/>
                </a:solidFill>
                <a:latin typeface="微软雅黑" pitchFamily="34" charset="-122"/>
                <a:ea typeface="微软雅黑" pitchFamily="34" charset="-122"/>
              </a:rPr>
              <a:t>2023</a:t>
            </a:r>
            <a:r>
              <a:rPr lang="zh-CN" altLang="en-US" sz="1600" dirty="0">
                <a:solidFill>
                  <a:srgbClr val="003399"/>
                </a:solidFill>
                <a:latin typeface="微软雅黑" pitchFamily="34" charset="-122"/>
                <a:ea typeface="微软雅黑" pitchFamily="34" charset="-122"/>
              </a:rPr>
              <a:t>年，</a:t>
            </a:r>
            <a:r>
              <a:rPr lang="zh-CN" altLang="en-US" sz="16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国家数据局成立</a:t>
            </a:r>
            <a:r>
              <a:rPr lang="zh-CN" altLang="en-US" sz="1600" dirty="0">
                <a:solidFill>
                  <a:srgbClr val="003399"/>
                </a:solidFill>
                <a:latin typeface="微软雅黑" pitchFamily="34" charset="-122"/>
                <a:ea typeface="微软雅黑" pitchFamily="34" charset="-122"/>
              </a:rPr>
              <a:t>，主要负责统筹数据资源整合共享和开发利用</a:t>
            </a:r>
            <a:endParaRPr lang="zh-CN" altLang="en-US" sz="1600" dirty="0">
              <a:solidFill>
                <a:srgbClr val="003399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 rotWithShape="1">
          <a:blip r:embed="rId4"/>
          <a:srcRect r="5026"/>
          <a:stretch>
            <a:fillRect/>
          </a:stretch>
        </p:blipFill>
        <p:spPr>
          <a:xfrm>
            <a:off x="6213677" y="2768298"/>
            <a:ext cx="4172801" cy="1317147"/>
          </a:xfrm>
          <a:prstGeom prst="rect">
            <a:avLst/>
          </a:prstGeom>
          <a:ln w="6350">
            <a:solidFill>
              <a:schemeClr val="tx1"/>
            </a:solidFill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</p:pic>
      <p:cxnSp>
        <p:nvCxnSpPr>
          <p:cNvPr id="33" name="直接连接符 32"/>
          <p:cNvCxnSpPr/>
          <p:nvPr/>
        </p:nvCxnSpPr>
        <p:spPr>
          <a:xfrm>
            <a:off x="6403122" y="4221595"/>
            <a:ext cx="380889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5C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234440"/>
            <a:ext cx="100584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BFE4E4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1.2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640080" y="1965960"/>
            <a:ext cx="9875520" cy="5943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1.2 数据交易的意义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40080" y="2779776"/>
            <a:ext cx="7772400" cy="0"/>
          </a:xfrm>
          <a:prstGeom prst="line">
            <a:avLst/>
          </a:prstGeom>
          <a:noFill/>
          <a:ln w="19050">
            <a:solidFill>
              <a:srgbClr val="BFE4E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3154680"/>
            <a:ext cx="8961120" cy="6858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E8F7F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数据成为生产要素并不意味着价值自动实现，交易是连接供给、需求和价值实现的机制。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8046720" y="6217920"/>
            <a:ext cx="347472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BFE4E4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第一章 数据交易简介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数据交易的意义：三层理解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9784080" y="475488"/>
            <a:ext cx="187452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48666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1.2 数据交易的意义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1463040"/>
            <a:ext cx="3291840" cy="2194560"/>
          </a:xfrm>
          <a:prstGeom prst="roundRect">
            <a:avLst>
              <a:gd name="adj" fmla="val 2917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68680" y="1463040"/>
            <a:ext cx="73152" cy="2194560"/>
          </a:xfrm>
          <a:prstGeom prst="rect">
            <a:avLst/>
          </a:prstGeom>
          <a:solidFill>
            <a:srgbClr val="0F5C63"/>
          </a:solidFill>
          <a:ln w="12700">
            <a:solidFill>
              <a:srgbClr val="0F5C6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69848" y="1627632"/>
            <a:ext cx="296265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现实必要性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69848" y="1947672"/>
            <a:ext cx="2962656" cy="160020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大量数据分散在不同主体手中，存在数据孤岛、供需错配和价值释放困难。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4480560" y="1463040"/>
            <a:ext cx="3291840" cy="2194560"/>
          </a:xfrm>
          <a:prstGeom prst="roundRect">
            <a:avLst>
              <a:gd name="adj" fmla="val 2917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480560" y="1463040"/>
            <a:ext cx="73152" cy="2194560"/>
          </a:xfrm>
          <a:prstGeom prst="rect">
            <a:avLst/>
          </a:prstGeom>
          <a:solidFill>
            <a:srgbClr val="1B4D89"/>
          </a:solidFill>
          <a:ln w="12700">
            <a:solidFill>
              <a:srgbClr val="1B4D8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81728" y="1627632"/>
            <a:ext cx="296265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B4D89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经济学意义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681728" y="1947672"/>
            <a:ext cx="2962656" cy="160020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不同主体在数据生产、加工、使用方面具有不同相对优势，交易促进专业化分工。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8092440" y="1463040"/>
            <a:ext cx="3291840" cy="2194560"/>
          </a:xfrm>
          <a:prstGeom prst="roundRect">
            <a:avLst>
              <a:gd name="adj" fmla="val 2917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092440" y="1463040"/>
            <a:ext cx="73152" cy="2194560"/>
          </a:xfrm>
          <a:prstGeom prst="rect">
            <a:avLst/>
          </a:prstGeom>
          <a:solidFill>
            <a:srgbClr val="3C7C5A"/>
          </a:solidFill>
          <a:ln w="12700">
            <a:solidFill>
              <a:srgbClr val="3C7C5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93608" y="1627632"/>
            <a:ext cx="296265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3C7C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战略意义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293608" y="1947672"/>
            <a:ext cx="2962656" cy="160020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数据流通关系到数字经济、产业升级、科技创新、市场建设与国家治理能力。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914400" y="4937760"/>
            <a:ext cx="10241280" cy="475488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本节的核心问题：为什么仅仅“拥有数据”还不够，必须让数据在合适主体之间流动？</a:t>
            </a:r>
            <a:endParaRPr lang="en-US" sz="1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必要性之一：数据分散与数据孤岛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77240" y="1170432"/>
            <a:ext cx="10698480" cy="594360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现实中，大量数据分散在医院、银行、平台、政府、制造企业等主体手中，存储在不同系统、组织和业务流程之中。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868680" y="2148840"/>
            <a:ext cx="2560320" cy="1463040"/>
          </a:xfrm>
          <a:prstGeom prst="roundRect">
            <a:avLst>
              <a:gd name="adj" fmla="val 4375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68680" y="2148840"/>
            <a:ext cx="73152" cy="1463040"/>
          </a:xfrm>
          <a:prstGeom prst="rect">
            <a:avLst/>
          </a:prstGeom>
          <a:solidFill>
            <a:srgbClr val="A53D2D"/>
          </a:solidFill>
          <a:ln w="12700">
            <a:solidFill>
              <a:srgbClr val="A53D2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69848" y="2313432"/>
            <a:ext cx="223113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A53D2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医疗机构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069848" y="2633472"/>
            <a:ext cx="2231136" cy="86868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诊疗记录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医学影像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611880" y="2148840"/>
            <a:ext cx="2560320" cy="1463040"/>
          </a:xfrm>
          <a:prstGeom prst="roundRect">
            <a:avLst>
              <a:gd name="adj" fmla="val 4375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611880" y="2148840"/>
            <a:ext cx="73152" cy="1463040"/>
          </a:xfrm>
          <a:prstGeom prst="rect">
            <a:avLst/>
          </a:prstGeom>
          <a:solidFill>
            <a:srgbClr val="1B4D89"/>
          </a:solidFill>
          <a:ln w="12700">
            <a:solidFill>
              <a:srgbClr val="1B4D8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813048" y="2313432"/>
            <a:ext cx="223113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4D89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金融机构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813048" y="2633472"/>
            <a:ext cx="2231136" cy="86868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交易记录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信用数据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355080" y="2148840"/>
            <a:ext cx="2560320" cy="1463040"/>
          </a:xfrm>
          <a:prstGeom prst="roundRect">
            <a:avLst>
              <a:gd name="adj" fmla="val 4375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355080" y="2148840"/>
            <a:ext cx="73152" cy="1463040"/>
          </a:xfrm>
          <a:prstGeom prst="rect">
            <a:avLst/>
          </a:prstGeom>
          <a:solidFill>
            <a:srgbClr val="0F5C63"/>
          </a:solidFill>
          <a:ln w="12700">
            <a:solidFill>
              <a:srgbClr val="0F5C6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556248" y="2313432"/>
            <a:ext cx="223113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互联网平台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556248" y="2633472"/>
            <a:ext cx="2231136" cy="86868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用户行为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推荐日志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9098280" y="2148840"/>
            <a:ext cx="2560320" cy="1463040"/>
          </a:xfrm>
          <a:prstGeom prst="roundRect">
            <a:avLst>
              <a:gd name="adj" fmla="val 4375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098280" y="2148840"/>
            <a:ext cx="73152" cy="1463040"/>
          </a:xfrm>
          <a:prstGeom prst="rect">
            <a:avLst/>
          </a:prstGeom>
          <a:solidFill>
            <a:srgbClr val="3C7C5A"/>
          </a:solidFill>
          <a:ln w="12700">
            <a:solidFill>
              <a:srgbClr val="3C7C5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299448" y="2313432"/>
            <a:ext cx="223113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C7C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制造企业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9299448" y="2633472"/>
            <a:ext cx="2231136" cy="86868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设备运行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供应链数据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914400" y="4663440"/>
            <a:ext cx="10332720" cy="731520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48666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数据孤岛会导致跨主体共享和综合利用困难，也会造成重复采集和跨领域智能决策受限。数据交易提供制度化、市场化的流动渠道。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必要性之二：数据供给与需求错配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22960" y="1417320"/>
            <a:ext cx="3840480" cy="2011680"/>
          </a:xfrm>
          <a:prstGeom prst="roundRect">
            <a:avLst>
              <a:gd name="adj" fmla="val 3182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22960" y="1417320"/>
            <a:ext cx="73152" cy="2011680"/>
          </a:xfrm>
          <a:prstGeom prst="rect">
            <a:avLst/>
          </a:prstGeom>
          <a:solidFill>
            <a:srgbClr val="0F5C63"/>
          </a:solidFill>
          <a:ln w="12700">
            <a:solidFill>
              <a:srgbClr val="0F5C6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24128" y="1581912"/>
            <a:ext cx="351129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有数据者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024128" y="1901952"/>
            <a:ext cx="3511296" cy="141732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可能拥有丰富数据资源，却缺少将数据转化为产品、模型或决策能力的技术条件。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7498080" y="1417320"/>
            <a:ext cx="3840480" cy="2011680"/>
          </a:xfrm>
          <a:prstGeom prst="roundRect">
            <a:avLst>
              <a:gd name="adj" fmla="val 3182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498080" y="1417320"/>
            <a:ext cx="73152" cy="2011680"/>
          </a:xfrm>
          <a:prstGeom prst="rect">
            <a:avLst/>
          </a:prstGeom>
          <a:solidFill>
            <a:srgbClr val="1B4D89"/>
          </a:solidFill>
          <a:ln w="12700">
            <a:solidFill>
              <a:srgbClr val="1B4D8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699248" y="1581912"/>
            <a:ext cx="351129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B4D89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有需求者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7699248" y="1901952"/>
            <a:ext cx="3511296" cy="141732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可能拥有算法、算力和业务场景，却缺乏足够高质量的数据资源。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983480" y="1915947"/>
            <a:ext cx="1783080" cy="347472"/>
          </a:xfrm>
          <a:prstGeom prst="rect">
            <a:avLst/>
          </a:prstGeom>
          <a:solidFill>
            <a:srgbClr val="0F5C63"/>
          </a:solidFill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交易连接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4709160" y="2331720"/>
            <a:ext cx="2697480" cy="0"/>
          </a:xfrm>
          <a:prstGeom prst="line">
            <a:avLst/>
          </a:prstGeom>
          <a:noFill/>
          <a:ln w="25400">
            <a:solidFill>
              <a:srgbClr val="0F5C63"/>
            </a:solidFill>
            <a:prstDash val="solid"/>
            <a:headEnd type="none"/>
            <a:tailEnd type="triangle"/>
          </a:ln>
        </p:spPr>
      </p:sp>
      <p:sp>
        <p:nvSpPr>
          <p:cNvPr id="14" name="Text 12"/>
          <p:cNvSpPr/>
          <p:nvPr/>
        </p:nvSpPr>
        <p:spPr>
          <a:xfrm>
            <a:off x="914400" y="4206240"/>
            <a:ext cx="10241280" cy="731520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48666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例子：医疗机构拥有诊疗和影像数据，AI 企业更擅长训练辅助诊断模型；电商平台掌握消费行为数据，品牌商更需要理解市场需求。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必要性之三：数据价值通过使用和流通实现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77240" y="1170432"/>
            <a:ext cx="10789920" cy="822960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数据本身只是潜在资源，价值不会因为“被拥有”而自动实现。只有经过采集、清洗、标注、融合、分析和应用，数据才能转化为知识、决策和经济价值。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960120" y="2651760"/>
            <a:ext cx="1234440" cy="640080"/>
          </a:xfrm>
          <a:prstGeom prst="roundRect">
            <a:avLst>
              <a:gd name="adj" fmla="val 11429"/>
            </a:avLst>
          </a:prstGeom>
          <a:solidFill>
            <a:srgbClr val="D7ECEF"/>
          </a:solidFill>
          <a:ln w="12700">
            <a:solidFill>
              <a:srgbClr val="0F5C6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0120" y="2852928"/>
            <a:ext cx="1234440" cy="2011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采集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2258568" y="2816352"/>
            <a:ext cx="320040" cy="2011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48666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→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2606040" y="2651760"/>
            <a:ext cx="1234440" cy="640080"/>
          </a:xfrm>
          <a:prstGeom prst="roundRect">
            <a:avLst>
              <a:gd name="adj" fmla="val 11429"/>
            </a:avLst>
          </a:prstGeom>
          <a:solidFill>
            <a:srgbClr val="D7ECEF"/>
          </a:solidFill>
          <a:ln w="12700">
            <a:solidFill>
              <a:srgbClr val="0F5C6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606040" y="2852928"/>
            <a:ext cx="1234440" cy="2011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清洗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3904488" y="2816352"/>
            <a:ext cx="320040" cy="2011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48666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→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4251960" y="2651760"/>
            <a:ext cx="1234440" cy="640080"/>
          </a:xfrm>
          <a:prstGeom prst="roundRect">
            <a:avLst>
              <a:gd name="adj" fmla="val 11429"/>
            </a:avLst>
          </a:prstGeom>
          <a:solidFill>
            <a:srgbClr val="D7ECEF"/>
          </a:solidFill>
          <a:ln w="12700">
            <a:solidFill>
              <a:srgbClr val="0F5C6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251960" y="2852928"/>
            <a:ext cx="1234440" cy="2011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标注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550408" y="2816352"/>
            <a:ext cx="320040" cy="2011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48666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→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5897880" y="2651760"/>
            <a:ext cx="1234440" cy="640080"/>
          </a:xfrm>
          <a:prstGeom prst="roundRect">
            <a:avLst>
              <a:gd name="adj" fmla="val 11429"/>
            </a:avLst>
          </a:prstGeom>
          <a:solidFill>
            <a:srgbClr val="E7F1E9"/>
          </a:solidFill>
          <a:ln w="12700">
            <a:solidFill>
              <a:srgbClr val="3C7C5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897880" y="2852928"/>
            <a:ext cx="1234440" cy="2011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融合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7196328" y="2816352"/>
            <a:ext cx="320040" cy="2011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48666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→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7543800" y="2651760"/>
            <a:ext cx="1234440" cy="640080"/>
          </a:xfrm>
          <a:prstGeom prst="roundRect">
            <a:avLst>
              <a:gd name="adj" fmla="val 11429"/>
            </a:avLst>
          </a:prstGeom>
          <a:solidFill>
            <a:srgbClr val="E7F1E9"/>
          </a:solidFill>
          <a:ln w="12700">
            <a:solidFill>
              <a:srgbClr val="3C7C5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543800" y="2852928"/>
            <a:ext cx="1234440" cy="2011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分析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842248" y="2816352"/>
            <a:ext cx="320040" cy="2011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48666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→</a:t>
            </a:r>
            <a:endParaRPr lang="en-US" sz="1800" dirty="0"/>
          </a:p>
        </p:txBody>
      </p:sp>
      <p:sp>
        <p:nvSpPr>
          <p:cNvPr id="20" name="Shape 18"/>
          <p:cNvSpPr/>
          <p:nvPr/>
        </p:nvSpPr>
        <p:spPr>
          <a:xfrm>
            <a:off x="9189720" y="2651760"/>
            <a:ext cx="1234440" cy="640080"/>
          </a:xfrm>
          <a:prstGeom prst="roundRect">
            <a:avLst>
              <a:gd name="adj" fmla="val 11429"/>
            </a:avLst>
          </a:prstGeom>
          <a:solidFill>
            <a:srgbClr val="E7F1E9"/>
          </a:solidFill>
          <a:ln w="12700">
            <a:solidFill>
              <a:srgbClr val="3C7C5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189720" y="2852928"/>
            <a:ext cx="1234440" cy="2011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应用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914400" y="4572000"/>
            <a:ext cx="10241280" cy="594360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800" b="1" dirty="0" err="1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数据交易使闲置或低效利用的数据进入更合适的使用场景</a:t>
            </a:r>
            <a:r>
              <a:rPr lang="en-US" sz="18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，</a:t>
            </a:r>
            <a:endParaRPr lang="en-US" sz="1800" b="1" dirty="0">
              <a:solidFill>
                <a:srgbClr val="0F5C63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 algn="ctr">
              <a:buNone/>
            </a:pPr>
            <a:r>
              <a:rPr lang="en-US" sz="1800" b="1" dirty="0" err="1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从静态记录转化为参与生产和创新的关键要素</a:t>
            </a:r>
            <a:r>
              <a:rPr lang="en-US" sz="18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。</a:t>
            </a:r>
            <a:endParaRPr lang="en-US" sz="1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人工智能与数字经济对高质量数据的需求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77240" y="1143000"/>
            <a:ext cx="10698480" cy="685800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在机器学习、大模型、智能制造、数字金融、智慧医疗和智慧城市等应用中，数据不仅是模型训练输入，也是模型评估、优化和业务落地的基础。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914400" y="2240280"/>
            <a:ext cx="2560320" cy="1737360"/>
          </a:xfrm>
          <a:prstGeom prst="roundRect">
            <a:avLst>
              <a:gd name="adj" fmla="val 3684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914400" y="2240280"/>
            <a:ext cx="73152" cy="1737360"/>
          </a:xfrm>
          <a:prstGeom prst="rect">
            <a:avLst/>
          </a:prstGeom>
          <a:solidFill>
            <a:srgbClr val="0F5C63"/>
          </a:solidFill>
          <a:ln w="12700">
            <a:solidFill>
              <a:srgbClr val="0F5C6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115568" y="2404872"/>
            <a:ext cx="223113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规模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115568" y="2724912"/>
            <a:ext cx="2231136" cy="114300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训练和评估需要足够覆盖的数据量。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703320" y="2240280"/>
            <a:ext cx="2560320" cy="1737360"/>
          </a:xfrm>
          <a:prstGeom prst="roundRect">
            <a:avLst>
              <a:gd name="adj" fmla="val 3684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703320" y="2240280"/>
            <a:ext cx="73152" cy="1737360"/>
          </a:xfrm>
          <a:prstGeom prst="rect">
            <a:avLst/>
          </a:prstGeom>
          <a:solidFill>
            <a:srgbClr val="1B4D89"/>
          </a:solidFill>
          <a:ln w="12700">
            <a:solidFill>
              <a:srgbClr val="1B4D8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904488" y="2404872"/>
            <a:ext cx="223113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4D89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质量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904488" y="2724912"/>
            <a:ext cx="2231136" cy="114300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噪声、缺失、标注精度会直接影响模型效果。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492240" y="2240280"/>
            <a:ext cx="2560320" cy="1737360"/>
          </a:xfrm>
          <a:prstGeom prst="roundRect">
            <a:avLst>
              <a:gd name="adj" fmla="val 3684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492240" y="2240280"/>
            <a:ext cx="73152" cy="1737360"/>
          </a:xfrm>
          <a:prstGeom prst="rect">
            <a:avLst/>
          </a:prstGeom>
          <a:solidFill>
            <a:srgbClr val="3C7C5A"/>
          </a:solidFill>
          <a:ln w="12700">
            <a:solidFill>
              <a:srgbClr val="3C7C5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693408" y="2404872"/>
            <a:ext cx="223113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C7C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覆盖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693408" y="2724912"/>
            <a:ext cx="2231136" cy="114300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单一机构往往难以覆盖充分场景。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9281160" y="2240280"/>
            <a:ext cx="1920240" cy="1737360"/>
          </a:xfrm>
          <a:prstGeom prst="roundRect">
            <a:avLst>
              <a:gd name="adj" fmla="val 3684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281160" y="2240280"/>
            <a:ext cx="73152" cy="1737360"/>
          </a:xfrm>
          <a:prstGeom prst="rect">
            <a:avLst/>
          </a:prstGeom>
          <a:solidFill>
            <a:srgbClr val="D68032"/>
          </a:solidFill>
          <a:ln w="12700">
            <a:solidFill>
              <a:srgbClr val="D6803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482328" y="2404872"/>
            <a:ext cx="159105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68032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服务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9482328" y="2724912"/>
            <a:ext cx="1591056" cy="114300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市场提供持续供给机制。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1005840" y="4892040"/>
            <a:ext cx="10058400" cy="411480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数据交易为人工智能和数字经济提供持续的数据供给机制，支撑算法创新和产业应用。</a:t>
            </a:r>
            <a:endParaRPr lang="en-US" sz="1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数据交易支撑专业化分工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77240" y="1188720"/>
            <a:ext cx="10607040" cy="457200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不同主体可以围绕数据价值链形成分工，数据交易降低单个主体独立完成所有环节的成本。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685800" y="2011680"/>
            <a:ext cx="2057400" cy="2011680"/>
          </a:xfrm>
          <a:prstGeom prst="roundRect">
            <a:avLst>
              <a:gd name="adj" fmla="val 3182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5800" y="2011680"/>
            <a:ext cx="73152" cy="2011680"/>
          </a:xfrm>
          <a:prstGeom prst="rect">
            <a:avLst/>
          </a:prstGeom>
          <a:solidFill>
            <a:srgbClr val="0F5C63"/>
          </a:solidFill>
          <a:ln w="12700">
            <a:solidFill>
              <a:srgbClr val="0F5C6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86968" y="2176272"/>
            <a:ext cx="172821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数据采集方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886968" y="2496312"/>
            <a:ext cx="1728216" cy="141732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数据获取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2734056" y="2907792"/>
            <a:ext cx="256032" cy="0"/>
          </a:xfrm>
          <a:prstGeom prst="line">
            <a:avLst/>
          </a:prstGeom>
          <a:noFill/>
          <a:ln w="15240">
            <a:solidFill>
              <a:srgbClr val="48666B"/>
            </a:solidFill>
            <a:prstDash val="solid"/>
            <a:tailEnd type="triangle"/>
          </a:ln>
        </p:spPr>
      </p:sp>
      <p:sp>
        <p:nvSpPr>
          <p:cNvPr id="10" name="Shape 8"/>
          <p:cNvSpPr/>
          <p:nvPr/>
        </p:nvSpPr>
        <p:spPr>
          <a:xfrm>
            <a:off x="2990088" y="2011680"/>
            <a:ext cx="2057400" cy="2011680"/>
          </a:xfrm>
          <a:prstGeom prst="roundRect">
            <a:avLst>
              <a:gd name="adj" fmla="val 3182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990088" y="2011680"/>
            <a:ext cx="73152" cy="2011680"/>
          </a:xfrm>
          <a:prstGeom prst="rect">
            <a:avLst/>
          </a:prstGeom>
          <a:solidFill>
            <a:srgbClr val="1B4D89"/>
          </a:solidFill>
          <a:ln w="12700">
            <a:solidFill>
              <a:srgbClr val="1B4D8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191256" y="2176272"/>
            <a:ext cx="172821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B4D89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数据服务商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3191256" y="2496312"/>
            <a:ext cx="1728216" cy="141732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清洗、标注、治理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5038344" y="2907792"/>
            <a:ext cx="256032" cy="0"/>
          </a:xfrm>
          <a:prstGeom prst="line">
            <a:avLst/>
          </a:prstGeom>
          <a:noFill/>
          <a:ln w="15240">
            <a:solidFill>
              <a:srgbClr val="48666B"/>
            </a:solidFill>
            <a:prstDash val="solid"/>
            <a:tailEnd type="triangle"/>
          </a:ln>
        </p:spPr>
      </p:sp>
      <p:sp>
        <p:nvSpPr>
          <p:cNvPr id="15" name="Shape 13"/>
          <p:cNvSpPr/>
          <p:nvPr/>
        </p:nvSpPr>
        <p:spPr>
          <a:xfrm>
            <a:off x="5294376" y="2011680"/>
            <a:ext cx="2057400" cy="2011680"/>
          </a:xfrm>
          <a:prstGeom prst="roundRect">
            <a:avLst>
              <a:gd name="adj" fmla="val 3182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294376" y="2011680"/>
            <a:ext cx="73152" cy="2011680"/>
          </a:xfrm>
          <a:prstGeom prst="rect">
            <a:avLst/>
          </a:prstGeom>
          <a:solidFill>
            <a:srgbClr val="3C7C5A"/>
          </a:solidFill>
          <a:ln w="12700">
            <a:solidFill>
              <a:srgbClr val="3C7C5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495544" y="2176272"/>
            <a:ext cx="172821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3C7C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算法企业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5495544" y="2496312"/>
            <a:ext cx="1728216" cy="141732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模型训练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7342632" y="2907792"/>
            <a:ext cx="256032" cy="0"/>
          </a:xfrm>
          <a:prstGeom prst="line">
            <a:avLst/>
          </a:prstGeom>
          <a:noFill/>
          <a:ln w="15240">
            <a:solidFill>
              <a:srgbClr val="48666B"/>
            </a:solidFill>
            <a:prstDash val="solid"/>
            <a:tailEnd type="triangle"/>
          </a:ln>
        </p:spPr>
      </p:sp>
      <p:sp>
        <p:nvSpPr>
          <p:cNvPr id="20" name="Shape 18"/>
          <p:cNvSpPr/>
          <p:nvPr/>
        </p:nvSpPr>
        <p:spPr>
          <a:xfrm>
            <a:off x="7598664" y="2011680"/>
            <a:ext cx="2057400" cy="2011680"/>
          </a:xfrm>
          <a:prstGeom prst="roundRect">
            <a:avLst>
              <a:gd name="adj" fmla="val 3182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598664" y="2011680"/>
            <a:ext cx="73152" cy="2011680"/>
          </a:xfrm>
          <a:prstGeom prst="rect">
            <a:avLst/>
          </a:prstGeom>
          <a:solidFill>
            <a:srgbClr val="D68032"/>
          </a:solidFill>
          <a:ln w="12700">
            <a:solidFill>
              <a:srgbClr val="D6803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799832" y="2176272"/>
            <a:ext cx="172821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D68032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行业企业</a:t>
            </a:r>
            <a:endParaRPr lang="en-US" sz="1550" dirty="0"/>
          </a:p>
        </p:txBody>
      </p:sp>
      <p:sp>
        <p:nvSpPr>
          <p:cNvPr id="23" name="Text 21"/>
          <p:cNvSpPr/>
          <p:nvPr/>
        </p:nvSpPr>
        <p:spPr>
          <a:xfrm>
            <a:off x="7799832" y="2496312"/>
            <a:ext cx="1728216" cy="141732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业务应用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9646920" y="2907792"/>
            <a:ext cx="256032" cy="0"/>
          </a:xfrm>
          <a:prstGeom prst="line">
            <a:avLst/>
          </a:prstGeom>
          <a:noFill/>
          <a:ln w="15240">
            <a:solidFill>
              <a:srgbClr val="48666B"/>
            </a:solidFill>
            <a:prstDash val="solid"/>
            <a:tailEnd type="triangle"/>
          </a:ln>
        </p:spPr>
      </p:sp>
      <p:sp>
        <p:nvSpPr>
          <p:cNvPr id="25" name="Shape 23"/>
          <p:cNvSpPr/>
          <p:nvPr/>
        </p:nvSpPr>
        <p:spPr>
          <a:xfrm>
            <a:off x="9902952" y="2011680"/>
            <a:ext cx="2057400" cy="2011680"/>
          </a:xfrm>
          <a:prstGeom prst="roundRect">
            <a:avLst>
              <a:gd name="adj" fmla="val 3182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9902952" y="2011680"/>
            <a:ext cx="73152" cy="2011680"/>
          </a:xfrm>
          <a:prstGeom prst="rect">
            <a:avLst/>
          </a:prstGeom>
          <a:solidFill>
            <a:srgbClr val="A53D2D"/>
          </a:solidFill>
          <a:ln w="12700">
            <a:solidFill>
              <a:srgbClr val="A53D2D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0104120" y="2176272"/>
            <a:ext cx="172821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A53D2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交易平台</a:t>
            </a:r>
            <a:endParaRPr lang="en-US" sz="1550" dirty="0"/>
          </a:p>
        </p:txBody>
      </p:sp>
      <p:sp>
        <p:nvSpPr>
          <p:cNvPr id="28" name="Text 26"/>
          <p:cNvSpPr/>
          <p:nvPr/>
        </p:nvSpPr>
        <p:spPr>
          <a:xfrm>
            <a:off x="10104120" y="2496312"/>
            <a:ext cx="1728216" cy="141732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撮合、定价、合规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914400" y="5029200"/>
            <a:ext cx="10241280" cy="411480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48666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下一部分将用比较优势原理解释：为什么分工和交易能够提高整体效率。</a:t>
            </a:r>
            <a:endParaRPr lang="en-US" sz="1800" dirty="0"/>
          </a:p>
        </p:txBody>
      </p:sp>
      <p:sp>
        <p:nvSpPr>
          <p:cNvPr id="30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比较优势：贸易为什么能让双方都受益？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77240" y="1234440"/>
            <a:ext cx="10789920" cy="685800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>
              <a:buNone/>
            </a:pPr>
            <a:r>
              <a:rPr lang="en-US" sz="19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比较优势原理指出：分工和贸易的基础并不只取决于绝对生产效率，更取决于不同主体在不同活动上的机会成本。</a:t>
            </a:r>
            <a:endParaRPr lang="en-US" sz="1900" dirty="0"/>
          </a:p>
        </p:txBody>
      </p:sp>
      <p:sp>
        <p:nvSpPr>
          <p:cNvPr id="5" name="Shape 3"/>
          <p:cNvSpPr/>
          <p:nvPr/>
        </p:nvSpPr>
        <p:spPr>
          <a:xfrm>
            <a:off x="914400" y="2286000"/>
            <a:ext cx="4572000" cy="2194560"/>
          </a:xfrm>
          <a:prstGeom prst="roundRect">
            <a:avLst>
              <a:gd name="adj" fmla="val 2917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914400" y="2286000"/>
            <a:ext cx="73152" cy="2194560"/>
          </a:xfrm>
          <a:prstGeom prst="rect">
            <a:avLst/>
          </a:prstGeom>
          <a:solidFill>
            <a:srgbClr val="1B4D89"/>
          </a:solidFill>
          <a:ln w="12700">
            <a:solidFill>
              <a:srgbClr val="1B4D89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115568" y="2450592"/>
            <a:ext cx="424281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B4D89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绝对优势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115568" y="2770632"/>
            <a:ext cx="4242816" cy="160020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回答“谁的产出更高”。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一个主体可能在所有活动上都更强。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6675120" y="2286000"/>
            <a:ext cx="4572000" cy="2194560"/>
          </a:xfrm>
          <a:prstGeom prst="roundRect">
            <a:avLst>
              <a:gd name="adj" fmla="val 2917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675120" y="2286000"/>
            <a:ext cx="73152" cy="2194560"/>
          </a:xfrm>
          <a:prstGeom prst="rect">
            <a:avLst/>
          </a:prstGeom>
          <a:solidFill>
            <a:srgbClr val="0F5C63"/>
          </a:solidFill>
          <a:ln w="12700">
            <a:solidFill>
              <a:srgbClr val="0F5C6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876288" y="2450592"/>
            <a:ext cx="424281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比较优势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6876288" y="2770632"/>
            <a:ext cx="4242816" cy="160020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回答“谁做这件事更划算”。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核心取决于为了获得一种产出而必须放弃多少另一种产出。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914400" y="5166360"/>
            <a:ext cx="10241280" cy="365760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48666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只要各方在不同领域具有相对优势，就可以通过专业化分工和交易提高总产出。</a:t>
            </a:r>
            <a:endParaRPr lang="en-US" sz="1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案例设定：AI 产业的专业化分工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77240" y="1133856"/>
            <a:ext cx="10698480" cy="502920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48666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设定一个月的固定资源投入周期，用“智能单位”衡量模型训练产出，用“标注单位”衡量数据标注产出。数值仅用于教学说明。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1828800" y="2011680"/>
            <a:ext cx="2125980" cy="609600"/>
          </a:xfrm>
          <a:prstGeom prst="rect">
            <a:avLst/>
          </a:prstGeom>
          <a:solidFill>
            <a:srgbClr val="0F5C63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856232" y="2039112"/>
            <a:ext cx="2071116" cy="55473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公司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3954780" y="2011680"/>
            <a:ext cx="2125980" cy="609600"/>
          </a:xfrm>
          <a:prstGeom prst="rect">
            <a:avLst/>
          </a:prstGeom>
          <a:solidFill>
            <a:srgbClr val="0F5C63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982212" y="2039112"/>
            <a:ext cx="2071116" cy="55473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训练大模型（单位）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080760" y="2011680"/>
            <a:ext cx="2125980" cy="609600"/>
          </a:xfrm>
          <a:prstGeom prst="rect">
            <a:avLst/>
          </a:prstGeom>
          <a:solidFill>
            <a:srgbClr val="0F5C63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108192" y="2039112"/>
            <a:ext cx="2071116" cy="55473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数据标注（单位）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8206740" y="2011680"/>
            <a:ext cx="2125980" cy="609600"/>
          </a:xfrm>
          <a:prstGeom prst="rect">
            <a:avLst/>
          </a:prstGeom>
          <a:solidFill>
            <a:srgbClr val="0F5C63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234172" y="2039112"/>
            <a:ext cx="2071116" cy="55473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资源投入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1828800" y="2621280"/>
            <a:ext cx="2125980" cy="609600"/>
          </a:xfrm>
          <a:prstGeom prst="rect">
            <a:avLst/>
          </a:prstGeom>
          <a:solidFill>
            <a:srgbClr val="FFFFFF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856232" y="2648712"/>
            <a:ext cx="2071116" cy="55473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OpenAI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3954780" y="2621280"/>
            <a:ext cx="2125980" cy="609600"/>
          </a:xfrm>
          <a:prstGeom prst="rect">
            <a:avLst/>
          </a:prstGeom>
          <a:solidFill>
            <a:srgbClr val="FFFFFF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982212" y="2648712"/>
            <a:ext cx="2071116" cy="55473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120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6080760" y="2621280"/>
            <a:ext cx="2125980" cy="609600"/>
          </a:xfrm>
          <a:prstGeom prst="rect">
            <a:avLst/>
          </a:prstGeom>
          <a:solidFill>
            <a:srgbClr val="FFFFFF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108192" y="2648712"/>
            <a:ext cx="2071116" cy="55473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2400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8206740" y="2621280"/>
            <a:ext cx="2125980" cy="609600"/>
          </a:xfrm>
          <a:prstGeom prst="rect">
            <a:avLst/>
          </a:prstGeom>
          <a:solidFill>
            <a:srgbClr val="FFFFFF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234172" y="2648712"/>
            <a:ext cx="2071116" cy="55473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100%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1828800" y="3230880"/>
            <a:ext cx="2125980" cy="609600"/>
          </a:xfrm>
          <a:prstGeom prst="rect">
            <a:avLst/>
          </a:prstGeom>
          <a:solidFill>
            <a:srgbClr val="F0F7F7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856232" y="3258312"/>
            <a:ext cx="2071116" cy="55473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Scale AI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3954780" y="3230880"/>
            <a:ext cx="2125980" cy="609600"/>
          </a:xfrm>
          <a:prstGeom prst="rect">
            <a:avLst/>
          </a:prstGeom>
          <a:solidFill>
            <a:srgbClr val="F0F7F7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982212" y="3258312"/>
            <a:ext cx="2071116" cy="55473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40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6080760" y="3230880"/>
            <a:ext cx="2125980" cy="609600"/>
          </a:xfrm>
          <a:prstGeom prst="rect">
            <a:avLst/>
          </a:prstGeom>
          <a:solidFill>
            <a:srgbClr val="F0F7F7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108192" y="3258312"/>
            <a:ext cx="2071116" cy="55473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1600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8206740" y="3230880"/>
            <a:ext cx="2125980" cy="609600"/>
          </a:xfrm>
          <a:prstGeom prst="rect">
            <a:avLst/>
          </a:prstGeom>
          <a:solidFill>
            <a:srgbClr val="F0F7F7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234172" y="3258312"/>
            <a:ext cx="2071116" cy="55473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100%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914400" y="4389120"/>
            <a:ext cx="4937760" cy="1097280"/>
          </a:xfrm>
          <a:prstGeom prst="roundRect">
            <a:avLst>
              <a:gd name="adj" fmla="val 5833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14400" y="4389120"/>
            <a:ext cx="73152" cy="1097280"/>
          </a:xfrm>
          <a:prstGeom prst="rect">
            <a:avLst/>
          </a:prstGeom>
          <a:solidFill>
            <a:srgbClr val="1B4D89"/>
          </a:solidFill>
          <a:ln w="12700">
            <a:solidFill>
              <a:srgbClr val="1B4D89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1115568" y="4553712"/>
            <a:ext cx="460857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4D89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绝对产出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1115568" y="4873752"/>
            <a:ext cx="4608576" cy="50292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OpenAI 在两个方面都高于 Scale AI，因此在训练大模型和数据标注两个领域都具有绝对优势。</a:t>
            </a:r>
            <a:endParaRPr lang="en-US" sz="1400" dirty="0"/>
          </a:p>
        </p:txBody>
      </p:sp>
      <p:sp>
        <p:nvSpPr>
          <p:cNvPr id="33" name="Shape 31"/>
          <p:cNvSpPr/>
          <p:nvPr/>
        </p:nvSpPr>
        <p:spPr>
          <a:xfrm>
            <a:off x="6309360" y="4389120"/>
            <a:ext cx="4937760" cy="1097280"/>
          </a:xfrm>
          <a:prstGeom prst="roundRect">
            <a:avLst>
              <a:gd name="adj" fmla="val 5833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6309360" y="4389120"/>
            <a:ext cx="73152" cy="1097280"/>
          </a:xfrm>
          <a:prstGeom prst="rect">
            <a:avLst/>
          </a:prstGeom>
          <a:solidFill>
            <a:srgbClr val="0F5C63"/>
          </a:solidFill>
          <a:ln w="12700">
            <a:solidFill>
              <a:srgbClr val="0F5C63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510528" y="4553712"/>
            <a:ext cx="460857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关键启发</a:t>
            </a:r>
            <a:endParaRPr lang="en-US" sz="1400" dirty="0"/>
          </a:p>
        </p:txBody>
      </p:sp>
      <p:sp>
        <p:nvSpPr>
          <p:cNvPr id="36" name="Text 34"/>
          <p:cNvSpPr/>
          <p:nvPr/>
        </p:nvSpPr>
        <p:spPr>
          <a:xfrm>
            <a:off x="6510528" y="4873752"/>
            <a:ext cx="4608576" cy="50292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即使一方在所有活动上都更强，贸易和分工仍然可能使双方获益。</a:t>
            </a:r>
            <a:endParaRPr lang="en-US" sz="1400" dirty="0"/>
          </a:p>
        </p:txBody>
      </p:sp>
      <p:sp>
        <p:nvSpPr>
          <p:cNvPr id="37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绝对优势并不决定分工方向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22960" y="1371600"/>
            <a:ext cx="10698480" cy="2377440"/>
          </a:xfrm>
          <a:prstGeom prst="rect">
            <a:avLst/>
          </a:prstGeom>
          <a:noFill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在训练大模型方面：OpenAI（120） &gt; Scale AI（40）。
• 在数据标注方面：OpenAI（2400） &gt; Scale AI（1600）。
• 如果只看绝对产出，似乎 OpenAI 应该同时从事两项活动。
• 但真正的问题是：把资源用于某项活动时，需要放弃多少另一项产出？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914400" y="4434840"/>
            <a:ext cx="10241280" cy="457200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机会成本和比较优势回答的是：谁在某个环节上具有更低的“放弃代价”。</a:t>
            </a:r>
            <a:endParaRPr lang="en-US" sz="2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zh-CN" alt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数据交易重要性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  <p:sp>
        <p:nvSpPr>
          <p:cNvPr id="4" name="圆角矩形 1"/>
          <p:cNvSpPr/>
          <p:nvPr/>
        </p:nvSpPr>
        <p:spPr>
          <a:xfrm>
            <a:off x="1804495" y="4445000"/>
            <a:ext cx="8626720" cy="1405373"/>
          </a:xfrm>
          <a:prstGeom prst="roundRect">
            <a:avLst/>
          </a:prstGeom>
          <a:noFill/>
          <a:ln w="19050">
            <a:solidFill>
              <a:srgbClr val="0033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0844" y="4451608"/>
            <a:ext cx="1384346" cy="13795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任意多边形 36"/>
          <p:cNvSpPr/>
          <p:nvPr/>
        </p:nvSpPr>
        <p:spPr>
          <a:xfrm rot="21152537" flipH="1" flipV="1">
            <a:off x="6706179" y="4431029"/>
            <a:ext cx="1324970" cy="1324970"/>
          </a:xfrm>
          <a:custGeom>
            <a:avLst/>
            <a:gdLst>
              <a:gd name="connsiteX0" fmla="*/ 1478555 w 2083046"/>
              <a:gd name="connsiteY0" fmla="*/ 332118 h 2083046"/>
              <a:gd name="connsiteX1" fmla="*/ 1640583 w 2083046"/>
              <a:gd name="connsiteY1" fmla="*/ 196153 h 2083046"/>
              <a:gd name="connsiteX2" fmla="*/ 1770024 w 2083046"/>
              <a:gd name="connsiteY2" fmla="*/ 304767 h 2083046"/>
              <a:gd name="connsiteX3" fmla="*/ 1664261 w 2083046"/>
              <a:gd name="connsiteY3" fmla="*/ 487944 h 2083046"/>
              <a:gd name="connsiteX4" fmla="*/ 1832306 w 2083046"/>
              <a:gd name="connsiteY4" fmla="*/ 779006 h 2083046"/>
              <a:gd name="connsiteX5" fmla="*/ 2043823 w 2083046"/>
              <a:gd name="connsiteY5" fmla="*/ 779000 h 2083046"/>
              <a:gd name="connsiteX6" fmla="*/ 2073165 w 2083046"/>
              <a:gd name="connsiteY6" fmla="*/ 945407 h 2083046"/>
              <a:gd name="connsiteX7" fmla="*/ 1874402 w 2083046"/>
              <a:gd name="connsiteY7" fmla="*/ 1017745 h 2083046"/>
              <a:gd name="connsiteX8" fmla="*/ 1816041 w 2083046"/>
              <a:gd name="connsiteY8" fmla="*/ 1348728 h 2083046"/>
              <a:gd name="connsiteX9" fmla="*/ 1978076 w 2083046"/>
              <a:gd name="connsiteY9" fmla="*/ 1484685 h 2083046"/>
              <a:gd name="connsiteX10" fmla="*/ 1893589 w 2083046"/>
              <a:gd name="connsiteY10" fmla="*/ 1631021 h 2083046"/>
              <a:gd name="connsiteX11" fmla="*/ 1694830 w 2083046"/>
              <a:gd name="connsiteY11" fmla="*/ 1558672 h 2083046"/>
              <a:gd name="connsiteX12" fmla="*/ 1437371 w 2083046"/>
              <a:gd name="connsiteY12" fmla="*/ 1774706 h 2083046"/>
              <a:gd name="connsiteX13" fmla="*/ 1474105 w 2083046"/>
              <a:gd name="connsiteY13" fmla="*/ 1983009 h 2083046"/>
              <a:gd name="connsiteX14" fmla="*/ 1315322 w 2083046"/>
              <a:gd name="connsiteY14" fmla="*/ 2040802 h 2083046"/>
              <a:gd name="connsiteX15" fmla="*/ 1209568 w 2083046"/>
              <a:gd name="connsiteY15" fmla="*/ 1857620 h 2083046"/>
              <a:gd name="connsiteX16" fmla="*/ 873479 w 2083046"/>
              <a:gd name="connsiteY16" fmla="*/ 1857620 h 2083046"/>
              <a:gd name="connsiteX17" fmla="*/ 767724 w 2083046"/>
              <a:gd name="connsiteY17" fmla="*/ 2040802 h 2083046"/>
              <a:gd name="connsiteX18" fmla="*/ 608941 w 2083046"/>
              <a:gd name="connsiteY18" fmla="*/ 1983009 h 2083046"/>
              <a:gd name="connsiteX19" fmla="*/ 645676 w 2083046"/>
              <a:gd name="connsiteY19" fmla="*/ 1774706 h 2083046"/>
              <a:gd name="connsiteX20" fmla="*/ 388217 w 2083046"/>
              <a:gd name="connsiteY20" fmla="*/ 1558672 h 2083046"/>
              <a:gd name="connsiteX21" fmla="*/ 189457 w 2083046"/>
              <a:gd name="connsiteY21" fmla="*/ 1631021 h 2083046"/>
              <a:gd name="connsiteX22" fmla="*/ 104970 w 2083046"/>
              <a:gd name="connsiteY22" fmla="*/ 1484685 h 2083046"/>
              <a:gd name="connsiteX23" fmla="*/ 267005 w 2083046"/>
              <a:gd name="connsiteY23" fmla="*/ 1348729 h 2083046"/>
              <a:gd name="connsiteX24" fmla="*/ 208644 w 2083046"/>
              <a:gd name="connsiteY24" fmla="*/ 1017746 h 2083046"/>
              <a:gd name="connsiteX25" fmla="*/ 9881 w 2083046"/>
              <a:gd name="connsiteY25" fmla="*/ 945407 h 2083046"/>
              <a:gd name="connsiteX26" fmla="*/ 39223 w 2083046"/>
              <a:gd name="connsiteY26" fmla="*/ 779000 h 2083046"/>
              <a:gd name="connsiteX27" fmla="*/ 250740 w 2083046"/>
              <a:gd name="connsiteY27" fmla="*/ 779006 h 2083046"/>
              <a:gd name="connsiteX28" fmla="*/ 418785 w 2083046"/>
              <a:gd name="connsiteY28" fmla="*/ 487944 h 2083046"/>
              <a:gd name="connsiteX29" fmla="*/ 313022 w 2083046"/>
              <a:gd name="connsiteY29" fmla="*/ 304767 h 2083046"/>
              <a:gd name="connsiteX30" fmla="*/ 442463 w 2083046"/>
              <a:gd name="connsiteY30" fmla="*/ 196153 h 2083046"/>
              <a:gd name="connsiteX31" fmla="*/ 604491 w 2083046"/>
              <a:gd name="connsiteY31" fmla="*/ 332118 h 2083046"/>
              <a:gd name="connsiteX32" fmla="*/ 920312 w 2083046"/>
              <a:gd name="connsiteY32" fmla="*/ 217169 h 2083046"/>
              <a:gd name="connsiteX33" fmla="*/ 957036 w 2083046"/>
              <a:gd name="connsiteY33" fmla="*/ 8864 h 2083046"/>
              <a:gd name="connsiteX34" fmla="*/ 1126010 w 2083046"/>
              <a:gd name="connsiteY34" fmla="*/ 8864 h 2083046"/>
              <a:gd name="connsiteX35" fmla="*/ 1162734 w 2083046"/>
              <a:gd name="connsiteY35" fmla="*/ 217168 h 2083046"/>
              <a:gd name="connsiteX36" fmla="*/ 1478555 w 2083046"/>
              <a:gd name="connsiteY36" fmla="*/ 332117 h 2083046"/>
              <a:gd name="connsiteX37" fmla="*/ 1478555 w 2083046"/>
              <a:gd name="connsiteY37" fmla="*/ 332118 h 2083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2083046" h="2083046">
                <a:moveTo>
                  <a:pt x="1478555" y="332118"/>
                </a:moveTo>
                <a:lnTo>
                  <a:pt x="1640583" y="196153"/>
                </a:lnTo>
                <a:lnTo>
                  <a:pt x="1770024" y="304767"/>
                </a:lnTo>
                <a:lnTo>
                  <a:pt x="1664261" y="487944"/>
                </a:lnTo>
                <a:cubicBezTo>
                  <a:pt x="1739465" y="572543"/>
                  <a:pt x="1796643" y="671578"/>
                  <a:pt x="1832306" y="779006"/>
                </a:cubicBezTo>
                <a:lnTo>
                  <a:pt x="2043823" y="779000"/>
                </a:lnTo>
                <a:lnTo>
                  <a:pt x="2073165" y="945407"/>
                </a:lnTo>
                <a:lnTo>
                  <a:pt x="1874402" y="1017745"/>
                </a:lnTo>
                <a:cubicBezTo>
                  <a:pt x="1877632" y="1130892"/>
                  <a:pt x="1857775" y="1243510"/>
                  <a:pt x="1816041" y="1348728"/>
                </a:cubicBezTo>
                <a:lnTo>
                  <a:pt x="1978076" y="1484685"/>
                </a:lnTo>
                <a:lnTo>
                  <a:pt x="1893589" y="1631021"/>
                </a:lnTo>
                <a:lnTo>
                  <a:pt x="1694830" y="1558672"/>
                </a:lnTo>
                <a:cubicBezTo>
                  <a:pt x="1624575" y="1647424"/>
                  <a:pt x="1536974" y="1720930"/>
                  <a:pt x="1437371" y="1774706"/>
                </a:cubicBezTo>
                <a:lnTo>
                  <a:pt x="1474105" y="1983009"/>
                </a:lnTo>
                <a:lnTo>
                  <a:pt x="1315322" y="2040802"/>
                </a:lnTo>
                <a:lnTo>
                  <a:pt x="1209568" y="1857620"/>
                </a:lnTo>
                <a:cubicBezTo>
                  <a:pt x="1098701" y="1880449"/>
                  <a:pt x="984345" y="1880449"/>
                  <a:pt x="873479" y="1857620"/>
                </a:cubicBezTo>
                <a:lnTo>
                  <a:pt x="767724" y="2040802"/>
                </a:lnTo>
                <a:lnTo>
                  <a:pt x="608941" y="1983009"/>
                </a:lnTo>
                <a:lnTo>
                  <a:pt x="645676" y="1774706"/>
                </a:lnTo>
                <a:cubicBezTo>
                  <a:pt x="546073" y="1720930"/>
                  <a:pt x="458471" y="1647424"/>
                  <a:pt x="388217" y="1558672"/>
                </a:cubicBezTo>
                <a:lnTo>
                  <a:pt x="189457" y="1631021"/>
                </a:lnTo>
                <a:lnTo>
                  <a:pt x="104970" y="1484685"/>
                </a:lnTo>
                <a:lnTo>
                  <a:pt x="267005" y="1348729"/>
                </a:lnTo>
                <a:cubicBezTo>
                  <a:pt x="225271" y="1243511"/>
                  <a:pt x="205413" y="1130892"/>
                  <a:pt x="208644" y="1017746"/>
                </a:cubicBezTo>
                <a:lnTo>
                  <a:pt x="9881" y="945407"/>
                </a:lnTo>
                <a:lnTo>
                  <a:pt x="39223" y="779000"/>
                </a:lnTo>
                <a:lnTo>
                  <a:pt x="250740" y="779006"/>
                </a:lnTo>
                <a:cubicBezTo>
                  <a:pt x="286403" y="671578"/>
                  <a:pt x="343581" y="572543"/>
                  <a:pt x="418785" y="487944"/>
                </a:cubicBezTo>
                <a:lnTo>
                  <a:pt x="313022" y="304767"/>
                </a:lnTo>
                <a:lnTo>
                  <a:pt x="442463" y="196153"/>
                </a:lnTo>
                <a:lnTo>
                  <a:pt x="604491" y="332118"/>
                </a:lnTo>
                <a:cubicBezTo>
                  <a:pt x="700864" y="272747"/>
                  <a:pt x="808323" y="233635"/>
                  <a:pt x="920312" y="217169"/>
                </a:cubicBezTo>
                <a:lnTo>
                  <a:pt x="957036" y="8864"/>
                </a:lnTo>
                <a:lnTo>
                  <a:pt x="1126010" y="8864"/>
                </a:lnTo>
                <a:lnTo>
                  <a:pt x="1162734" y="217168"/>
                </a:lnTo>
                <a:cubicBezTo>
                  <a:pt x="1274723" y="233635"/>
                  <a:pt x="1382182" y="272746"/>
                  <a:pt x="1478555" y="332117"/>
                </a:cubicBezTo>
                <a:lnTo>
                  <a:pt x="1478555" y="332118"/>
                </a:lnTo>
                <a:close/>
              </a:path>
            </a:pathLst>
          </a:custGeom>
          <a:solidFill>
            <a:srgbClr val="FF0000">
              <a:alpha val="20000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75048" tIns="426918" rIns="375049" bIns="454240" numCol="1" spcCol="1270" anchor="ctr" anchorCtr="0">
            <a:noAutofit/>
          </a:bodyPr>
          <a:lstStyle/>
          <a:p>
            <a:pPr algn="ctr" defTabSz="2133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CN" sz="4800" dirty="0"/>
              <a:t> </a:t>
            </a:r>
            <a:endParaRPr lang="zh-CN" altLang="en-US" sz="4800" dirty="0"/>
          </a:p>
        </p:txBody>
      </p:sp>
      <p:sp>
        <p:nvSpPr>
          <p:cNvPr id="7" name="箭头: 右 196"/>
          <p:cNvSpPr/>
          <p:nvPr/>
        </p:nvSpPr>
        <p:spPr>
          <a:xfrm rot="10800000" flipH="1">
            <a:off x="2860175" y="3580029"/>
            <a:ext cx="1585371" cy="633530"/>
          </a:xfrm>
          <a:prstGeom prst="rightArrow">
            <a:avLst>
              <a:gd name="adj1" fmla="val 50000"/>
              <a:gd name="adj2" fmla="val 57281"/>
            </a:avLst>
          </a:prstGeom>
          <a:gradFill>
            <a:gsLst>
              <a:gs pos="2000">
                <a:srgbClr val="004AB8">
                  <a:alpha val="0"/>
                </a:srgbClr>
              </a:gs>
              <a:gs pos="100000">
                <a:srgbClr val="004AB8">
                  <a:alpha val="5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76342" y="3382952"/>
            <a:ext cx="1032134" cy="1032134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686" y="3494028"/>
            <a:ext cx="792233" cy="79223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29" t="26309" r="2232" b="26452"/>
          <a:stretch>
            <a:fillRect/>
          </a:stretch>
        </p:blipFill>
        <p:spPr>
          <a:xfrm>
            <a:off x="8477566" y="3492097"/>
            <a:ext cx="813846" cy="792208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491" y="3529963"/>
            <a:ext cx="707819" cy="70781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1766" y="3382952"/>
            <a:ext cx="914528" cy="914528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1163" y="3561482"/>
            <a:ext cx="175735" cy="175735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1858922" y="4058330"/>
            <a:ext cx="1072841" cy="23915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5" name="文本框 14"/>
          <p:cNvSpPr txBox="1"/>
          <p:nvPr/>
        </p:nvSpPr>
        <p:spPr>
          <a:xfrm>
            <a:off x="3049860" y="3757501"/>
            <a:ext cx="1188634" cy="2793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342900" indent="-342900">
              <a:buFont typeface="Wingdings" panose="05000000000000000000" pitchFamily="2" charset="2"/>
              <a:buChar char="Ø"/>
              <a:defRPr sz="2000" b="1">
                <a:solidFill>
                  <a:srgbClr val="2E8DBB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0" lvl="1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zh-CN" altLang="en-US" sz="1350" b="1" dirty="0">
                <a:effectLst>
                  <a:glow rad="63500">
                    <a:schemeClr val="bg1"/>
                  </a:glow>
                </a:effectLst>
                <a:latin typeface="微软雅黑" pitchFamily="34" charset="-122"/>
                <a:ea typeface="微软雅黑" pitchFamily="34" charset="-122"/>
              </a:rPr>
              <a:t>公开数据</a:t>
            </a:r>
            <a:endParaRPr lang="zh-CN" altLang="en-US" sz="1350" b="1" dirty="0">
              <a:effectLst>
                <a:glow rad="63500">
                  <a:schemeClr val="bg1"/>
                </a:glo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7685741" y="4056357"/>
            <a:ext cx="2526349" cy="23915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7" name="文本框 16"/>
          <p:cNvSpPr txBox="1"/>
          <p:nvPr/>
        </p:nvSpPr>
        <p:spPr>
          <a:xfrm>
            <a:off x="8273601" y="4056112"/>
            <a:ext cx="1211858" cy="2793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342900" indent="-342900">
              <a:buFont typeface="Wingdings" panose="05000000000000000000" pitchFamily="2" charset="2"/>
              <a:buChar char="Ø"/>
              <a:defRPr sz="2000" b="1">
                <a:solidFill>
                  <a:srgbClr val="2E8DBB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0" lvl="1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zh-CN" altLang="en-US" sz="1350" b="1" dirty="0">
                <a:effectLst>
                  <a:glow rad="63500">
                    <a:schemeClr val="bg1"/>
                  </a:glow>
                </a:effectLst>
                <a:latin typeface="微软雅黑" pitchFamily="34" charset="-122"/>
                <a:ea typeface="微软雅黑" pitchFamily="34" charset="-122"/>
              </a:rPr>
              <a:t>机构</a:t>
            </a:r>
            <a:endParaRPr lang="zh-CN" altLang="en-US" sz="1350" b="1" dirty="0">
              <a:effectLst>
                <a:glow rad="63500">
                  <a:schemeClr val="bg1"/>
                </a:glo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796374" y="4065140"/>
            <a:ext cx="1253486" cy="2793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342900" indent="-342900">
              <a:buFont typeface="Wingdings" panose="05000000000000000000" pitchFamily="2" charset="2"/>
              <a:buChar char="Ø"/>
              <a:defRPr sz="2000" b="1">
                <a:solidFill>
                  <a:srgbClr val="2E8DBB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0" lvl="1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zh-CN" altLang="en-US" sz="1350" b="1" dirty="0">
                <a:effectLst>
                  <a:glow rad="63500">
                    <a:schemeClr val="bg1"/>
                  </a:glow>
                </a:effectLst>
                <a:latin typeface="微软雅黑" pitchFamily="34" charset="-122"/>
                <a:ea typeface="微软雅黑" pitchFamily="34" charset="-122"/>
              </a:rPr>
              <a:t>互联网</a:t>
            </a:r>
            <a:endParaRPr lang="zh-CN" altLang="en-US" sz="1350" b="1" dirty="0">
              <a:effectLst>
                <a:glow rad="63500">
                  <a:schemeClr val="bg1"/>
                </a:glo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2993529" y="4909921"/>
            <a:ext cx="51806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342900" indent="-342900">
              <a:buFont typeface="Wingdings" panose="05000000000000000000" pitchFamily="2" charset="2"/>
              <a:buChar char="Ø"/>
              <a:defRPr sz="2000" b="1">
                <a:solidFill>
                  <a:srgbClr val="2E8DBB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0" lvl="1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zh-CN" altLang="en-US" b="1" dirty="0">
                <a:effectLst>
                  <a:glow rad="63500">
                    <a:schemeClr val="bg1"/>
                  </a:glow>
                </a:effectLst>
                <a:latin typeface="微软雅黑" pitchFamily="34" charset="-122"/>
                <a:ea typeface="微软雅黑" pitchFamily="34" charset="-122"/>
              </a:rPr>
              <a:t>数据价值  </a:t>
            </a:r>
            <a:r>
              <a:rPr lang="en-US" altLang="zh-CN" sz="2000" b="1" dirty="0">
                <a:effectLst>
                  <a:glow rad="63500">
                    <a:schemeClr val="bg1"/>
                  </a:glow>
                </a:effectLst>
                <a:latin typeface="Arial Rounded MT Bold" panose="020F0704030504030204" pitchFamily="34" charset="0"/>
                <a:ea typeface="微软雅黑" pitchFamily="34" charset="-122"/>
              </a:rPr>
              <a:t>=</a:t>
            </a:r>
            <a:r>
              <a:rPr lang="en-US" altLang="zh-CN" b="1" dirty="0">
                <a:effectLst>
                  <a:glow rad="63500">
                    <a:schemeClr val="bg1"/>
                  </a:glow>
                </a:effectLst>
                <a:latin typeface="微软雅黑" pitchFamily="34" charset="-122"/>
                <a:ea typeface="微软雅黑" pitchFamily="34" charset="-122"/>
              </a:rPr>
              <a:t>  </a:t>
            </a:r>
            <a:r>
              <a:rPr lang="zh-CN" altLang="en-US" b="1" dirty="0">
                <a:effectLst>
                  <a:glow rad="63500">
                    <a:schemeClr val="bg1"/>
                  </a:glow>
                </a:effectLst>
                <a:latin typeface="微软雅黑" pitchFamily="34" charset="-122"/>
                <a:ea typeface="微软雅黑" pitchFamily="34" charset="-122"/>
              </a:rPr>
              <a:t>平均单位数据效能 </a:t>
            </a:r>
            <a:r>
              <a:rPr lang="en-US" altLang="zh-CN" sz="2000" b="1" dirty="0">
                <a:solidFill>
                  <a:srgbClr val="C00000"/>
                </a:solidFill>
                <a:effectLst>
                  <a:glow rad="63500">
                    <a:schemeClr val="bg1"/>
                  </a:glow>
                </a:effectLst>
                <a:latin typeface="Arial Rounded MT Bold" panose="020F0704030504030204" pitchFamily="34" charset="0"/>
                <a:ea typeface="微软雅黑" pitchFamily="34" charset="-122"/>
              </a:rPr>
              <a:t>×  </a:t>
            </a:r>
            <a:r>
              <a:rPr lang="zh-CN" altLang="en-US" b="1" dirty="0">
                <a:solidFill>
                  <a:srgbClr val="C00000"/>
                </a:solidFill>
                <a:effectLst>
                  <a:glow rad="63500">
                    <a:schemeClr val="bg1"/>
                  </a:glow>
                </a:effectLst>
                <a:latin typeface="微软雅黑" pitchFamily="34" charset="-122"/>
                <a:ea typeface="微软雅黑" pitchFamily="34" charset="-122"/>
              </a:rPr>
              <a:t>可用数据量</a:t>
            </a:r>
            <a:endParaRPr lang="en-US" altLang="zh-CN" b="1" dirty="0">
              <a:solidFill>
                <a:srgbClr val="C00000"/>
              </a:solidFill>
              <a:effectLst>
                <a:glow rad="63500">
                  <a:schemeClr val="bg1"/>
                </a:glo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0" name="任意多边形 8"/>
          <p:cNvSpPr/>
          <p:nvPr/>
        </p:nvSpPr>
        <p:spPr>
          <a:xfrm rot="3600000">
            <a:off x="5718428" y="3323159"/>
            <a:ext cx="1562285" cy="1562285"/>
          </a:xfrm>
          <a:custGeom>
            <a:avLst/>
            <a:gdLst>
              <a:gd name="connsiteX0" fmla="*/ 1478555 w 2083046"/>
              <a:gd name="connsiteY0" fmla="*/ 332118 h 2083046"/>
              <a:gd name="connsiteX1" fmla="*/ 1640583 w 2083046"/>
              <a:gd name="connsiteY1" fmla="*/ 196153 h 2083046"/>
              <a:gd name="connsiteX2" fmla="*/ 1770024 w 2083046"/>
              <a:gd name="connsiteY2" fmla="*/ 304767 h 2083046"/>
              <a:gd name="connsiteX3" fmla="*/ 1664261 w 2083046"/>
              <a:gd name="connsiteY3" fmla="*/ 487944 h 2083046"/>
              <a:gd name="connsiteX4" fmla="*/ 1832306 w 2083046"/>
              <a:gd name="connsiteY4" fmla="*/ 779006 h 2083046"/>
              <a:gd name="connsiteX5" fmla="*/ 2043823 w 2083046"/>
              <a:gd name="connsiteY5" fmla="*/ 779000 h 2083046"/>
              <a:gd name="connsiteX6" fmla="*/ 2073165 w 2083046"/>
              <a:gd name="connsiteY6" fmla="*/ 945407 h 2083046"/>
              <a:gd name="connsiteX7" fmla="*/ 1874402 w 2083046"/>
              <a:gd name="connsiteY7" fmla="*/ 1017745 h 2083046"/>
              <a:gd name="connsiteX8" fmla="*/ 1816041 w 2083046"/>
              <a:gd name="connsiteY8" fmla="*/ 1348728 h 2083046"/>
              <a:gd name="connsiteX9" fmla="*/ 1978076 w 2083046"/>
              <a:gd name="connsiteY9" fmla="*/ 1484685 h 2083046"/>
              <a:gd name="connsiteX10" fmla="*/ 1893589 w 2083046"/>
              <a:gd name="connsiteY10" fmla="*/ 1631021 h 2083046"/>
              <a:gd name="connsiteX11" fmla="*/ 1694830 w 2083046"/>
              <a:gd name="connsiteY11" fmla="*/ 1558672 h 2083046"/>
              <a:gd name="connsiteX12" fmla="*/ 1437371 w 2083046"/>
              <a:gd name="connsiteY12" fmla="*/ 1774706 h 2083046"/>
              <a:gd name="connsiteX13" fmla="*/ 1474105 w 2083046"/>
              <a:gd name="connsiteY13" fmla="*/ 1983009 h 2083046"/>
              <a:gd name="connsiteX14" fmla="*/ 1315322 w 2083046"/>
              <a:gd name="connsiteY14" fmla="*/ 2040802 h 2083046"/>
              <a:gd name="connsiteX15" fmla="*/ 1209568 w 2083046"/>
              <a:gd name="connsiteY15" fmla="*/ 1857620 h 2083046"/>
              <a:gd name="connsiteX16" fmla="*/ 873479 w 2083046"/>
              <a:gd name="connsiteY16" fmla="*/ 1857620 h 2083046"/>
              <a:gd name="connsiteX17" fmla="*/ 767724 w 2083046"/>
              <a:gd name="connsiteY17" fmla="*/ 2040802 h 2083046"/>
              <a:gd name="connsiteX18" fmla="*/ 608941 w 2083046"/>
              <a:gd name="connsiteY18" fmla="*/ 1983009 h 2083046"/>
              <a:gd name="connsiteX19" fmla="*/ 645676 w 2083046"/>
              <a:gd name="connsiteY19" fmla="*/ 1774706 h 2083046"/>
              <a:gd name="connsiteX20" fmla="*/ 388217 w 2083046"/>
              <a:gd name="connsiteY20" fmla="*/ 1558672 h 2083046"/>
              <a:gd name="connsiteX21" fmla="*/ 189457 w 2083046"/>
              <a:gd name="connsiteY21" fmla="*/ 1631021 h 2083046"/>
              <a:gd name="connsiteX22" fmla="*/ 104970 w 2083046"/>
              <a:gd name="connsiteY22" fmla="*/ 1484685 h 2083046"/>
              <a:gd name="connsiteX23" fmla="*/ 267005 w 2083046"/>
              <a:gd name="connsiteY23" fmla="*/ 1348729 h 2083046"/>
              <a:gd name="connsiteX24" fmla="*/ 208644 w 2083046"/>
              <a:gd name="connsiteY24" fmla="*/ 1017746 h 2083046"/>
              <a:gd name="connsiteX25" fmla="*/ 9881 w 2083046"/>
              <a:gd name="connsiteY25" fmla="*/ 945407 h 2083046"/>
              <a:gd name="connsiteX26" fmla="*/ 39223 w 2083046"/>
              <a:gd name="connsiteY26" fmla="*/ 779000 h 2083046"/>
              <a:gd name="connsiteX27" fmla="*/ 250740 w 2083046"/>
              <a:gd name="connsiteY27" fmla="*/ 779006 h 2083046"/>
              <a:gd name="connsiteX28" fmla="*/ 418785 w 2083046"/>
              <a:gd name="connsiteY28" fmla="*/ 487944 h 2083046"/>
              <a:gd name="connsiteX29" fmla="*/ 313022 w 2083046"/>
              <a:gd name="connsiteY29" fmla="*/ 304767 h 2083046"/>
              <a:gd name="connsiteX30" fmla="*/ 442463 w 2083046"/>
              <a:gd name="connsiteY30" fmla="*/ 196153 h 2083046"/>
              <a:gd name="connsiteX31" fmla="*/ 604491 w 2083046"/>
              <a:gd name="connsiteY31" fmla="*/ 332118 h 2083046"/>
              <a:gd name="connsiteX32" fmla="*/ 920312 w 2083046"/>
              <a:gd name="connsiteY32" fmla="*/ 217169 h 2083046"/>
              <a:gd name="connsiteX33" fmla="*/ 957036 w 2083046"/>
              <a:gd name="connsiteY33" fmla="*/ 8864 h 2083046"/>
              <a:gd name="connsiteX34" fmla="*/ 1126010 w 2083046"/>
              <a:gd name="connsiteY34" fmla="*/ 8864 h 2083046"/>
              <a:gd name="connsiteX35" fmla="*/ 1162734 w 2083046"/>
              <a:gd name="connsiteY35" fmla="*/ 217168 h 2083046"/>
              <a:gd name="connsiteX36" fmla="*/ 1478555 w 2083046"/>
              <a:gd name="connsiteY36" fmla="*/ 332117 h 2083046"/>
              <a:gd name="connsiteX37" fmla="*/ 1478555 w 2083046"/>
              <a:gd name="connsiteY37" fmla="*/ 332118 h 2083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2083046" h="2083046">
                <a:moveTo>
                  <a:pt x="1478555" y="332118"/>
                </a:moveTo>
                <a:lnTo>
                  <a:pt x="1640583" y="196153"/>
                </a:lnTo>
                <a:lnTo>
                  <a:pt x="1770024" y="304767"/>
                </a:lnTo>
                <a:lnTo>
                  <a:pt x="1664261" y="487944"/>
                </a:lnTo>
                <a:cubicBezTo>
                  <a:pt x="1739465" y="572543"/>
                  <a:pt x="1796643" y="671578"/>
                  <a:pt x="1832306" y="779006"/>
                </a:cubicBezTo>
                <a:lnTo>
                  <a:pt x="2043823" y="779000"/>
                </a:lnTo>
                <a:lnTo>
                  <a:pt x="2073165" y="945407"/>
                </a:lnTo>
                <a:lnTo>
                  <a:pt x="1874402" y="1017745"/>
                </a:lnTo>
                <a:cubicBezTo>
                  <a:pt x="1877632" y="1130892"/>
                  <a:pt x="1857775" y="1243510"/>
                  <a:pt x="1816041" y="1348728"/>
                </a:cubicBezTo>
                <a:lnTo>
                  <a:pt x="1978076" y="1484685"/>
                </a:lnTo>
                <a:lnTo>
                  <a:pt x="1893589" y="1631021"/>
                </a:lnTo>
                <a:lnTo>
                  <a:pt x="1694830" y="1558672"/>
                </a:lnTo>
                <a:cubicBezTo>
                  <a:pt x="1624575" y="1647424"/>
                  <a:pt x="1536974" y="1720930"/>
                  <a:pt x="1437371" y="1774706"/>
                </a:cubicBezTo>
                <a:lnTo>
                  <a:pt x="1474105" y="1983009"/>
                </a:lnTo>
                <a:lnTo>
                  <a:pt x="1315322" y="2040802"/>
                </a:lnTo>
                <a:lnTo>
                  <a:pt x="1209568" y="1857620"/>
                </a:lnTo>
                <a:cubicBezTo>
                  <a:pt x="1098701" y="1880449"/>
                  <a:pt x="984345" y="1880449"/>
                  <a:pt x="873479" y="1857620"/>
                </a:cubicBezTo>
                <a:lnTo>
                  <a:pt x="767724" y="2040802"/>
                </a:lnTo>
                <a:lnTo>
                  <a:pt x="608941" y="1983009"/>
                </a:lnTo>
                <a:lnTo>
                  <a:pt x="645676" y="1774706"/>
                </a:lnTo>
                <a:cubicBezTo>
                  <a:pt x="546073" y="1720930"/>
                  <a:pt x="458471" y="1647424"/>
                  <a:pt x="388217" y="1558672"/>
                </a:cubicBezTo>
                <a:lnTo>
                  <a:pt x="189457" y="1631021"/>
                </a:lnTo>
                <a:lnTo>
                  <a:pt x="104970" y="1484685"/>
                </a:lnTo>
                <a:lnTo>
                  <a:pt x="267005" y="1348729"/>
                </a:lnTo>
                <a:cubicBezTo>
                  <a:pt x="225271" y="1243511"/>
                  <a:pt x="205413" y="1130892"/>
                  <a:pt x="208644" y="1017746"/>
                </a:cubicBezTo>
                <a:lnTo>
                  <a:pt x="9881" y="945407"/>
                </a:lnTo>
                <a:lnTo>
                  <a:pt x="39223" y="779000"/>
                </a:lnTo>
                <a:lnTo>
                  <a:pt x="250740" y="779006"/>
                </a:lnTo>
                <a:cubicBezTo>
                  <a:pt x="286403" y="671578"/>
                  <a:pt x="343581" y="572543"/>
                  <a:pt x="418785" y="487944"/>
                </a:cubicBezTo>
                <a:lnTo>
                  <a:pt x="313022" y="304767"/>
                </a:lnTo>
                <a:lnTo>
                  <a:pt x="442463" y="196153"/>
                </a:lnTo>
                <a:lnTo>
                  <a:pt x="604491" y="332118"/>
                </a:lnTo>
                <a:cubicBezTo>
                  <a:pt x="700864" y="272747"/>
                  <a:pt x="808323" y="233635"/>
                  <a:pt x="920312" y="217169"/>
                </a:cubicBezTo>
                <a:lnTo>
                  <a:pt x="957036" y="8864"/>
                </a:lnTo>
                <a:lnTo>
                  <a:pt x="1126010" y="8864"/>
                </a:lnTo>
                <a:lnTo>
                  <a:pt x="1162734" y="217168"/>
                </a:lnTo>
                <a:cubicBezTo>
                  <a:pt x="1274723" y="233635"/>
                  <a:pt x="1382182" y="272746"/>
                  <a:pt x="1478555" y="332117"/>
                </a:cubicBezTo>
                <a:lnTo>
                  <a:pt x="1478555" y="332118"/>
                </a:lnTo>
                <a:close/>
              </a:path>
            </a:pathLst>
          </a:custGeom>
          <a:solidFill>
            <a:srgbClr val="003399">
              <a:alpha val="25000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75048" tIns="426918" rIns="375049" bIns="454240" numCol="1" spcCol="1270" anchor="ctr" anchorCtr="0">
            <a:noAutofit/>
          </a:bodyPr>
          <a:lstStyle/>
          <a:p>
            <a:pPr algn="ctr" defTabSz="2133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CN" sz="4800" dirty="0"/>
              <a:t> </a:t>
            </a:r>
            <a:endParaRPr lang="zh-CN" altLang="en-US" sz="4800" dirty="0"/>
          </a:p>
        </p:txBody>
      </p:sp>
      <p:sp>
        <p:nvSpPr>
          <p:cNvPr id="21" name="环形箭头 9"/>
          <p:cNvSpPr/>
          <p:nvPr/>
        </p:nvSpPr>
        <p:spPr>
          <a:xfrm rot="19495066">
            <a:off x="5537222" y="3143139"/>
            <a:ext cx="1921610" cy="1921610"/>
          </a:xfrm>
          <a:prstGeom prst="circularArrow">
            <a:avLst>
              <a:gd name="adj1" fmla="val 4878"/>
              <a:gd name="adj2" fmla="val 342172"/>
              <a:gd name="adj3" fmla="val 3110760"/>
              <a:gd name="adj4" fmla="val 10813232"/>
              <a:gd name="adj5" fmla="val 4811"/>
            </a:avLst>
          </a:prstGeom>
          <a:solidFill>
            <a:srgbClr val="003399">
              <a:alpha val="25000"/>
            </a:srgb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sz="1350"/>
          </a:p>
        </p:txBody>
      </p:sp>
      <p:sp>
        <p:nvSpPr>
          <p:cNvPr id="22" name="箭头: 右 196"/>
          <p:cNvSpPr/>
          <p:nvPr/>
        </p:nvSpPr>
        <p:spPr>
          <a:xfrm flipH="1">
            <a:off x="5366185" y="3580029"/>
            <a:ext cx="2179745" cy="332973"/>
          </a:xfrm>
          <a:prstGeom prst="rightArrow">
            <a:avLst>
              <a:gd name="adj1" fmla="val 50000"/>
              <a:gd name="adj2" fmla="val 57281"/>
            </a:avLst>
          </a:prstGeom>
          <a:noFill/>
          <a:ln w="31750" cmpd="sng">
            <a:solidFill>
              <a:srgbClr val="6E98D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23" name="箭头: 右 196"/>
          <p:cNvSpPr/>
          <p:nvPr/>
        </p:nvSpPr>
        <p:spPr>
          <a:xfrm rot="10800000" flipH="1">
            <a:off x="5366185" y="3913002"/>
            <a:ext cx="2179745" cy="332973"/>
          </a:xfrm>
          <a:prstGeom prst="rightArrow">
            <a:avLst>
              <a:gd name="adj1" fmla="val 50000"/>
              <a:gd name="adj2" fmla="val 57281"/>
            </a:avLst>
          </a:prstGeom>
          <a:noFill/>
          <a:ln w="31750" cmpd="sng">
            <a:solidFill>
              <a:srgbClr val="6E98D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24" name="文本框 23"/>
          <p:cNvSpPr txBox="1"/>
          <p:nvPr/>
        </p:nvSpPr>
        <p:spPr>
          <a:xfrm>
            <a:off x="5876628" y="3618123"/>
            <a:ext cx="1253486" cy="2793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342900" indent="-342900">
              <a:buFont typeface="Wingdings" panose="05000000000000000000" pitchFamily="2" charset="2"/>
              <a:buChar char="Ø"/>
              <a:defRPr sz="2000" b="1">
                <a:solidFill>
                  <a:srgbClr val="2E8DBB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0" lvl="1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zh-CN" altLang="en-US" sz="1350" b="1" dirty="0">
                <a:effectLst>
                  <a:glow rad="63500">
                    <a:schemeClr val="bg1"/>
                  </a:glow>
                </a:effectLst>
                <a:latin typeface="微软雅黑" pitchFamily="34" charset="-122"/>
                <a:ea typeface="微软雅黑" pitchFamily="34" charset="-122"/>
              </a:rPr>
              <a:t>私有数据</a:t>
            </a:r>
            <a:endParaRPr lang="zh-CN" altLang="en-US" sz="1350" b="1" dirty="0">
              <a:effectLst>
                <a:glow rad="63500">
                  <a:schemeClr val="bg1"/>
                </a:glo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5872828" y="3951556"/>
            <a:ext cx="1253486" cy="2793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342900" indent="-342900">
              <a:buFont typeface="Wingdings" panose="05000000000000000000" pitchFamily="2" charset="2"/>
              <a:buChar char="Ø"/>
              <a:defRPr sz="2000" b="1">
                <a:solidFill>
                  <a:srgbClr val="2E8DBB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0" lvl="1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zh-CN" altLang="en-US" sz="1350" b="1" dirty="0">
                <a:effectLst>
                  <a:glow rad="63500">
                    <a:schemeClr val="bg1"/>
                  </a:glow>
                </a:effectLst>
                <a:latin typeface="微软雅黑" pitchFamily="34" charset="-122"/>
                <a:ea typeface="微软雅黑" pitchFamily="34" charset="-122"/>
              </a:rPr>
              <a:t>支付报酬</a:t>
            </a:r>
            <a:endParaRPr lang="zh-CN" altLang="en-US" sz="1350" b="1" dirty="0">
              <a:effectLst>
                <a:glow rad="63500">
                  <a:schemeClr val="bg1"/>
                </a:glo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755557" y="3159634"/>
            <a:ext cx="15327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b="1" dirty="0">
                <a:solidFill>
                  <a:srgbClr val="C00000"/>
                </a:solidFill>
                <a:effectLst>
                  <a:glow rad="63500">
                    <a:schemeClr val="bg1"/>
                  </a:glow>
                </a:effectLst>
                <a:latin typeface="微软雅黑" pitchFamily="34" charset="-122"/>
                <a:ea typeface="微软雅黑" pitchFamily="34" charset="-122"/>
              </a:rPr>
              <a:t>数据交易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28" name="环形箭头 4"/>
          <p:cNvSpPr/>
          <p:nvPr/>
        </p:nvSpPr>
        <p:spPr>
          <a:xfrm rot="12141999" flipH="1">
            <a:off x="6571437" y="4229274"/>
            <a:ext cx="1759924" cy="1759924"/>
          </a:xfrm>
          <a:prstGeom prst="circularArrow">
            <a:avLst>
              <a:gd name="adj1" fmla="val 5090"/>
              <a:gd name="adj2" fmla="val 863468"/>
              <a:gd name="adj3" fmla="val 3122724"/>
              <a:gd name="adj4" fmla="val 20209638"/>
              <a:gd name="adj5" fmla="val 7914"/>
            </a:avLst>
          </a:prstGeom>
          <a:solidFill>
            <a:srgbClr val="FF0000">
              <a:alpha val="20000"/>
            </a:srgb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sz="1350"/>
          </a:p>
        </p:txBody>
      </p:sp>
      <p:sp>
        <p:nvSpPr>
          <p:cNvPr id="29" name="矩形 28"/>
          <p:cNvSpPr/>
          <p:nvPr/>
        </p:nvSpPr>
        <p:spPr>
          <a:xfrm>
            <a:off x="7816520" y="5222530"/>
            <a:ext cx="646332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zh-CN" altLang="en-US" b="1" dirty="0">
                <a:solidFill>
                  <a:srgbClr val="C00000"/>
                </a:solidFill>
                <a:effectLst>
                  <a:glow rad="63500">
                    <a:schemeClr val="bg1"/>
                  </a:glow>
                </a:effectLst>
                <a:latin typeface="微软雅黑" pitchFamily="34" charset="-122"/>
                <a:ea typeface="微软雅黑" pitchFamily="34" charset="-122"/>
              </a:rPr>
              <a:t>增加</a:t>
            </a:r>
            <a:endParaRPr lang="en-US" altLang="zh-CN" b="1" dirty="0">
              <a:solidFill>
                <a:srgbClr val="C00000"/>
              </a:solidFill>
              <a:effectLst>
                <a:glow rad="63500">
                  <a:schemeClr val="bg1"/>
                </a:glo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0" name="矩形: 圆角 63"/>
          <p:cNvSpPr/>
          <p:nvPr/>
        </p:nvSpPr>
        <p:spPr>
          <a:xfrm>
            <a:off x="1804495" y="1321497"/>
            <a:ext cx="8556768" cy="1685033"/>
          </a:xfrm>
          <a:prstGeom prst="rect">
            <a:avLst/>
          </a:prstGeom>
          <a:solidFill>
            <a:schemeClr val="bg1"/>
          </a:solidFill>
          <a:ln w="6350">
            <a:solidFill>
              <a:srgbClr val="003399">
                <a:alpha val="28000"/>
              </a:srgbClr>
            </a:solidFill>
          </a:ln>
          <a:effectLst>
            <a:outerShdw blurRad="203200" dist="88900" dir="5400000" sx="96000" sy="96000" algn="t" rotWithShape="0">
              <a:srgbClr val="003399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zh-CN" altLang="en-US" sz="1015" dirty="0">
              <a:solidFill>
                <a:prstClr val="white"/>
              </a:solidFill>
              <a:latin typeface="Roboto"/>
              <a:ea typeface="思源黑体 CN Regular"/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1881351" y="1719001"/>
            <a:ext cx="3774179" cy="1294668"/>
            <a:chOff x="-1667327" y="1444623"/>
            <a:chExt cx="4480377" cy="1536918"/>
          </a:xfrm>
        </p:grpSpPr>
        <p:pic>
          <p:nvPicPr>
            <p:cNvPr id="32" name="图片 31"/>
            <p:cNvPicPr>
              <a:picLocks noChangeAspect="1"/>
            </p:cNvPicPr>
            <p:nvPr/>
          </p:nvPicPr>
          <p:blipFill rotWithShape="1">
            <a:blip r:embed="rId8"/>
            <a:srcRect b="56953"/>
            <a:stretch>
              <a:fillRect/>
            </a:stretch>
          </p:blipFill>
          <p:spPr>
            <a:xfrm>
              <a:off x="-1667327" y="1449091"/>
              <a:ext cx="2479542" cy="1464113"/>
            </a:xfrm>
            <a:prstGeom prst="rect">
              <a:avLst/>
            </a:prstGeom>
          </p:spPr>
        </p:pic>
        <p:pic>
          <p:nvPicPr>
            <p:cNvPr id="33" name="图片 32"/>
            <p:cNvPicPr>
              <a:picLocks noChangeAspect="1"/>
            </p:cNvPicPr>
            <p:nvPr/>
          </p:nvPicPr>
          <p:blipFill rotWithShape="1"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45125"/>
            <a:stretch>
              <a:fillRect/>
            </a:stretch>
          </p:blipFill>
          <p:spPr>
            <a:xfrm>
              <a:off x="771264" y="1444623"/>
              <a:ext cx="2041786" cy="1536918"/>
            </a:xfrm>
            <a:prstGeom prst="rect">
              <a:avLst/>
            </a:prstGeom>
          </p:spPr>
        </p:pic>
      </p:grpSp>
      <p:sp>
        <p:nvSpPr>
          <p:cNvPr id="34" name="矩形: 圆角 27"/>
          <p:cNvSpPr/>
          <p:nvPr/>
        </p:nvSpPr>
        <p:spPr>
          <a:xfrm>
            <a:off x="2737512" y="1042487"/>
            <a:ext cx="6760685" cy="429960"/>
          </a:xfrm>
          <a:prstGeom prst="rect">
            <a:avLst/>
          </a:prstGeom>
          <a:solidFill>
            <a:schemeClr val="bg1"/>
          </a:solidFill>
          <a:ln w="12700">
            <a:solidFill>
              <a:srgbClr val="003399"/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200" b="1" dirty="0">
                <a:solidFill>
                  <a:srgbClr val="003399"/>
                </a:solidFill>
                <a:latin typeface="微软雅黑" pitchFamily="34" charset="-122"/>
                <a:ea typeface="微软雅黑" pitchFamily="34" charset="-122"/>
              </a:rPr>
              <a:t>公开数据即将耗尽，亟需私有数据作为补充</a:t>
            </a:r>
            <a:endParaRPr lang="zh-CN" altLang="en-US" sz="2200" b="1" dirty="0">
              <a:solidFill>
                <a:srgbClr val="003399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4032464" y="5411188"/>
            <a:ext cx="14606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03399"/>
                </a:solidFill>
                <a:effectLst>
                  <a:glow rad="63500">
                    <a:schemeClr val="bg1"/>
                  </a:glow>
                </a:effectLst>
                <a:latin typeface="微软雅黑" pitchFamily="34" charset="-122"/>
                <a:ea typeface="微软雅黑" pitchFamily="34" charset="-122"/>
              </a:rPr>
              <a:t>&gt;99% </a:t>
            </a:r>
            <a:r>
              <a:rPr lang="zh-CN" altLang="en-US" sz="1600" b="1" dirty="0">
                <a:solidFill>
                  <a:srgbClr val="003399"/>
                </a:solidFill>
                <a:effectLst>
                  <a:glow rad="63500">
                    <a:schemeClr val="bg1"/>
                  </a:glow>
                </a:effectLst>
                <a:latin typeface="微软雅黑" pitchFamily="34" charset="-122"/>
                <a:ea typeface="微软雅黑" pitchFamily="34" charset="-122"/>
              </a:rPr>
              <a:t>的研究</a:t>
            </a:r>
            <a:endParaRPr lang="zh-CN" altLang="en-US" sz="1600" b="1" dirty="0">
              <a:solidFill>
                <a:srgbClr val="003399"/>
              </a:solidFill>
            </a:endParaRPr>
          </a:p>
        </p:txBody>
      </p:sp>
      <p:pic>
        <p:nvPicPr>
          <p:cNvPr id="36" name="图片 3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35963" y="1703888"/>
            <a:ext cx="3104742" cy="1257062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7444" y="1496568"/>
            <a:ext cx="1579172" cy="1471931"/>
          </a:xfrm>
          <a:prstGeom prst="rect">
            <a:avLst/>
          </a:prstGeom>
        </p:spPr>
      </p:pic>
      <p:sp>
        <p:nvSpPr>
          <p:cNvPr id="38" name="矩形 37"/>
          <p:cNvSpPr/>
          <p:nvPr/>
        </p:nvSpPr>
        <p:spPr>
          <a:xfrm>
            <a:off x="2321662" y="4648322"/>
            <a:ext cx="475032" cy="13178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zh-CN" altLang="en-US" sz="800" b="1" dirty="0">
                <a:effectLst>
                  <a:glow rad="63500">
                    <a:schemeClr val="bg1"/>
                  </a:glow>
                </a:effectLst>
                <a:latin typeface="微软雅黑" pitchFamily="34" charset="-122"/>
                <a:ea typeface="微软雅黑" pitchFamily="34" charset="-122"/>
              </a:rPr>
              <a:t>公开数据</a:t>
            </a:r>
            <a:endParaRPr lang="zh-CN" altLang="en-US" sz="800" dirty="0"/>
          </a:p>
        </p:txBody>
      </p:sp>
      <p:sp>
        <p:nvSpPr>
          <p:cNvPr id="39" name="矩形 38"/>
          <p:cNvSpPr/>
          <p:nvPr/>
        </p:nvSpPr>
        <p:spPr>
          <a:xfrm>
            <a:off x="2321662" y="5122844"/>
            <a:ext cx="475032" cy="13178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zh-CN" altLang="en-US" sz="800" b="1" dirty="0">
                <a:effectLst>
                  <a:glow rad="63500">
                    <a:schemeClr val="bg1"/>
                  </a:glow>
                </a:effectLst>
                <a:latin typeface="微软雅黑" pitchFamily="34" charset="-122"/>
                <a:ea typeface="微软雅黑" pitchFamily="34" charset="-122"/>
              </a:rPr>
              <a:t>私有数据</a:t>
            </a:r>
            <a:endParaRPr lang="zh-CN" altLang="en-US" sz="800" dirty="0"/>
          </a:p>
        </p:txBody>
      </p:sp>
      <p:cxnSp>
        <p:nvCxnSpPr>
          <p:cNvPr id="40" name="曲线连接符 18"/>
          <p:cNvCxnSpPr/>
          <p:nvPr/>
        </p:nvCxnSpPr>
        <p:spPr>
          <a:xfrm flipV="1">
            <a:off x="5427747" y="5248403"/>
            <a:ext cx="149849" cy="362026"/>
          </a:xfrm>
          <a:prstGeom prst="curvedConnector2">
            <a:avLst/>
          </a:prstGeom>
          <a:ln w="5715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矩形 40"/>
          <p:cNvSpPr/>
          <p:nvPr/>
        </p:nvSpPr>
        <p:spPr>
          <a:xfrm>
            <a:off x="4042806" y="6108356"/>
            <a:ext cx="413446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2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数据交易</a:t>
            </a:r>
            <a:r>
              <a:rPr lang="zh-CN" altLang="en-US" sz="2200" b="1" dirty="0">
                <a:solidFill>
                  <a:srgbClr val="003399"/>
                </a:solidFill>
                <a:latin typeface="微软雅黑" pitchFamily="34" charset="-122"/>
                <a:ea typeface="微软雅黑" pitchFamily="34" charset="-122"/>
              </a:rPr>
              <a:t>极大促进数据价值释放</a:t>
            </a:r>
            <a:endParaRPr lang="zh-CN" altLang="en-US" sz="2200" b="1" dirty="0">
              <a:solidFill>
                <a:srgbClr val="003399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42" name="Picture 2" descr="https://q0.itc.cn/q_70/images03/20240302/9b8b1f0203b94b5daf3b7e72059df960.png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508" y="4576263"/>
            <a:ext cx="1754811" cy="111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机会成本分析：训练大模型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14400" y="1508760"/>
            <a:ext cx="4846320" cy="1417320"/>
          </a:xfrm>
          <a:prstGeom prst="roundRect">
            <a:avLst>
              <a:gd name="adj" fmla="val 3871"/>
            </a:avLst>
          </a:prstGeom>
          <a:solidFill>
            <a:srgbClr val="F3F7F8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87552" y="1572768"/>
            <a:ext cx="4700016" cy="1289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1B4D89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OpenAI：2400 ÷ 120 = 20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dirty="0">
                <a:solidFill>
                  <a:srgbClr val="1B4D89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生产 1 单位模型能力，需要放弃 20 单位数据标注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6400800" y="1508760"/>
            <a:ext cx="4846320" cy="1417320"/>
          </a:xfrm>
          <a:prstGeom prst="roundRect">
            <a:avLst>
              <a:gd name="adj" fmla="val 3871"/>
            </a:avLst>
          </a:prstGeom>
          <a:solidFill>
            <a:srgbClr val="F3F7F8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73952" y="1572768"/>
            <a:ext cx="4700016" cy="1289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3C7C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Scale AI：1600 ÷ 40 = 40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dirty="0">
                <a:solidFill>
                  <a:srgbClr val="3C7C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生产 1 单位模型能力，需要放弃 40 单位数据标注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4892040" y="3493008"/>
            <a:ext cx="237744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20 &lt; 40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914400" y="4480560"/>
            <a:ext cx="10332720" cy="502920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OpenAI 生产模型能力的机会成本更低，因此 OpenAI 在训练大模型上具有比较优势。</a:t>
            </a:r>
            <a:endParaRPr lang="en-US" sz="2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机会成本分析：数据标注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14400" y="1508760"/>
            <a:ext cx="4846320" cy="1417320"/>
          </a:xfrm>
          <a:prstGeom prst="roundRect">
            <a:avLst>
              <a:gd name="adj" fmla="val 3871"/>
            </a:avLst>
          </a:prstGeom>
          <a:solidFill>
            <a:srgbClr val="F3F7F8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87552" y="1572768"/>
            <a:ext cx="4700016" cy="1289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1B4D89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OpenAI：120 ÷ 2400 = 0.05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dirty="0">
                <a:solidFill>
                  <a:srgbClr val="1B4D89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完成 1 单位标注，需要放弃 0.05 单位模型训练能力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6400800" y="1508760"/>
            <a:ext cx="4846320" cy="1417320"/>
          </a:xfrm>
          <a:prstGeom prst="roundRect">
            <a:avLst>
              <a:gd name="adj" fmla="val 3871"/>
            </a:avLst>
          </a:prstGeom>
          <a:solidFill>
            <a:srgbClr val="F3F7F8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73952" y="1572768"/>
            <a:ext cx="4700016" cy="1289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3C7C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Scale AI：40 ÷ 1600 = 0.025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dirty="0">
                <a:solidFill>
                  <a:srgbClr val="3C7C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完成 1 单位标注，只需放弃 0.025 单位模型训练能力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4709160" y="3493008"/>
            <a:ext cx="27432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0.025 &lt; 0.05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914400" y="4480560"/>
            <a:ext cx="10332720" cy="502920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Scale AI 生产数据标注的机会成本更低，因此 Scale AI 在数据标注上具有比较优势。</a:t>
            </a:r>
            <a:endParaRPr lang="en-US" sz="2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比较优势的结论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14400" y="1417320"/>
            <a:ext cx="4572000" cy="2148840"/>
          </a:xfrm>
          <a:prstGeom prst="roundRect">
            <a:avLst>
              <a:gd name="adj" fmla="val 2979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1417320"/>
            <a:ext cx="73152" cy="2148840"/>
          </a:xfrm>
          <a:prstGeom prst="rect">
            <a:avLst/>
          </a:prstGeom>
          <a:solidFill>
            <a:srgbClr val="1B4D89"/>
          </a:solidFill>
          <a:ln w="12700">
            <a:solidFill>
              <a:srgbClr val="1B4D89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115568" y="1581912"/>
            <a:ext cx="424281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4D89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OpenAI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1115568" y="1901952"/>
            <a:ext cx="4242816" cy="155448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虽然在两个领域都有绝对优势，但在训练大模型方面机会成本更低。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因此更适合将更多资源投入模型训练。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6583680" y="1417320"/>
            <a:ext cx="4572000" cy="2148840"/>
          </a:xfrm>
          <a:prstGeom prst="roundRect">
            <a:avLst>
              <a:gd name="adj" fmla="val 2979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583680" y="1417320"/>
            <a:ext cx="73152" cy="2148840"/>
          </a:xfrm>
          <a:prstGeom prst="rect">
            <a:avLst/>
          </a:prstGeom>
          <a:solidFill>
            <a:srgbClr val="3C7C5A"/>
          </a:solidFill>
          <a:ln w="12700">
            <a:solidFill>
              <a:srgbClr val="3C7C5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784848" y="1581912"/>
            <a:ext cx="424281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3C7C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Scale AI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6784848" y="1901952"/>
            <a:ext cx="4242816" cy="155448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虽然在两个领域都没有绝对优势，但在数据标注方面机会成本更低。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因此仍适合专注于数据标注。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914400" y="4800600"/>
            <a:ext cx="10241280" cy="457200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绝对优势回答“谁更强”，比较优势回答“谁做某件事更划算”。</a:t>
            </a:r>
            <a:endParaRPr lang="en-US" sz="2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自给自足状态：各自 50% 资源投入两项活动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920240" y="1554480"/>
            <a:ext cx="2773680" cy="685800"/>
          </a:xfrm>
          <a:prstGeom prst="rect">
            <a:avLst/>
          </a:prstGeom>
          <a:solidFill>
            <a:srgbClr val="0F5C63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947672" y="1581912"/>
            <a:ext cx="2718816" cy="63093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公司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693920" y="1554480"/>
            <a:ext cx="2773680" cy="685800"/>
          </a:xfrm>
          <a:prstGeom prst="rect">
            <a:avLst/>
          </a:prstGeom>
          <a:solidFill>
            <a:srgbClr val="0F5C63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721352" y="1581912"/>
            <a:ext cx="2718816" cy="63093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训练大模型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7467600" y="1554480"/>
            <a:ext cx="2773680" cy="685800"/>
          </a:xfrm>
          <a:prstGeom prst="rect">
            <a:avLst/>
          </a:prstGeom>
          <a:solidFill>
            <a:srgbClr val="0F5C63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495032" y="1581912"/>
            <a:ext cx="2718816" cy="63093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数据标注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1920240" y="2240280"/>
            <a:ext cx="2773680" cy="685800"/>
          </a:xfrm>
          <a:prstGeom prst="rect">
            <a:avLst/>
          </a:prstGeom>
          <a:solidFill>
            <a:srgbClr val="FFFFFF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947672" y="2267712"/>
            <a:ext cx="2718816" cy="63093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OpenAI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4693920" y="2240280"/>
            <a:ext cx="2773680" cy="685800"/>
          </a:xfrm>
          <a:prstGeom prst="rect">
            <a:avLst/>
          </a:prstGeom>
          <a:solidFill>
            <a:srgbClr val="FFFFFF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21352" y="2267712"/>
            <a:ext cx="2718816" cy="63093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60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7467600" y="2240280"/>
            <a:ext cx="2773680" cy="685800"/>
          </a:xfrm>
          <a:prstGeom prst="rect">
            <a:avLst/>
          </a:prstGeom>
          <a:solidFill>
            <a:srgbClr val="FFFFFF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495032" y="2267712"/>
            <a:ext cx="2718816" cy="63093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1200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1920240" y="2926080"/>
            <a:ext cx="2773680" cy="685800"/>
          </a:xfrm>
          <a:prstGeom prst="rect">
            <a:avLst/>
          </a:prstGeom>
          <a:solidFill>
            <a:srgbClr val="FFFFFF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947672" y="2953512"/>
            <a:ext cx="2718816" cy="63093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Scale AI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4693920" y="2926080"/>
            <a:ext cx="2773680" cy="685800"/>
          </a:xfrm>
          <a:prstGeom prst="rect">
            <a:avLst/>
          </a:prstGeom>
          <a:solidFill>
            <a:srgbClr val="FFFFFF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721352" y="2953512"/>
            <a:ext cx="2718816" cy="63093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20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7467600" y="2926080"/>
            <a:ext cx="2773680" cy="685800"/>
          </a:xfrm>
          <a:prstGeom prst="rect">
            <a:avLst/>
          </a:prstGeom>
          <a:solidFill>
            <a:srgbClr val="FFFFFF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495032" y="2953512"/>
            <a:ext cx="2718816" cy="63093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800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1920240" y="3611880"/>
            <a:ext cx="2773680" cy="685800"/>
          </a:xfrm>
          <a:prstGeom prst="rect">
            <a:avLst/>
          </a:prstGeom>
          <a:solidFill>
            <a:srgbClr val="F0F7F7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947672" y="3639312"/>
            <a:ext cx="2718816" cy="63093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社会总产出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4693920" y="3611880"/>
            <a:ext cx="2773680" cy="685800"/>
          </a:xfrm>
          <a:prstGeom prst="rect">
            <a:avLst/>
          </a:prstGeom>
          <a:solidFill>
            <a:srgbClr val="F0F7F7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721352" y="3639312"/>
            <a:ext cx="2718816" cy="63093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80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7467600" y="3611880"/>
            <a:ext cx="2773680" cy="685800"/>
          </a:xfrm>
          <a:prstGeom prst="rect">
            <a:avLst/>
          </a:prstGeom>
          <a:solidFill>
            <a:srgbClr val="F0F7F7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7495032" y="3639312"/>
            <a:ext cx="2718816" cy="63093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2000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914400" y="4709160"/>
            <a:ext cx="10241280" cy="411480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48666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在自给自足状态下，OpenAI 和 Scale AI 都同时进行模型训练和数据标注。</a:t>
            </a:r>
            <a:endParaRPr lang="en-US" sz="1800" dirty="0"/>
          </a:p>
        </p:txBody>
      </p:sp>
      <p:sp>
        <p:nvSpPr>
          <p:cNvPr id="29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按照比较优势重新分工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005840" y="1234440"/>
            <a:ext cx="10058400" cy="822960"/>
          </a:xfrm>
          <a:prstGeom prst="rect">
            <a:avLst/>
          </a:prstGeom>
          <a:noFill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OpenAI 将 75% 资源用于训练大模型，25% 资源用于数据标注。
• Scale AI 将 100% 资源用于数据标注。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1920240" y="2514600"/>
            <a:ext cx="2773680" cy="605790"/>
          </a:xfrm>
          <a:prstGeom prst="rect">
            <a:avLst/>
          </a:prstGeom>
          <a:solidFill>
            <a:srgbClr val="0F5C63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947672" y="2542032"/>
            <a:ext cx="2718816" cy="55092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公司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693920" y="2514600"/>
            <a:ext cx="2773680" cy="605790"/>
          </a:xfrm>
          <a:prstGeom prst="rect">
            <a:avLst/>
          </a:prstGeom>
          <a:solidFill>
            <a:srgbClr val="0F5C63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21352" y="2542032"/>
            <a:ext cx="2718816" cy="55092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训练大模型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7467600" y="2514600"/>
            <a:ext cx="2773680" cy="605790"/>
          </a:xfrm>
          <a:prstGeom prst="rect">
            <a:avLst/>
          </a:prstGeom>
          <a:solidFill>
            <a:srgbClr val="0F5C63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495032" y="2542032"/>
            <a:ext cx="2718816" cy="55092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数据标注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1920240" y="3120390"/>
            <a:ext cx="2773680" cy="605790"/>
          </a:xfrm>
          <a:prstGeom prst="rect">
            <a:avLst/>
          </a:prstGeom>
          <a:solidFill>
            <a:srgbClr val="FFFFFF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947672" y="3147822"/>
            <a:ext cx="2718816" cy="55092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OpenAI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693920" y="3120390"/>
            <a:ext cx="2773680" cy="605790"/>
          </a:xfrm>
          <a:prstGeom prst="rect">
            <a:avLst/>
          </a:prstGeom>
          <a:solidFill>
            <a:srgbClr val="FFFFFF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21352" y="3147822"/>
            <a:ext cx="2718816" cy="55092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90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7467600" y="3120390"/>
            <a:ext cx="2773680" cy="605790"/>
          </a:xfrm>
          <a:prstGeom prst="rect">
            <a:avLst/>
          </a:prstGeom>
          <a:solidFill>
            <a:srgbClr val="FFFFFF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495032" y="3147822"/>
            <a:ext cx="2718816" cy="55092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600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1920240" y="3726180"/>
            <a:ext cx="2773680" cy="605790"/>
          </a:xfrm>
          <a:prstGeom prst="rect">
            <a:avLst/>
          </a:prstGeom>
          <a:solidFill>
            <a:srgbClr val="FFFFFF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947672" y="3753612"/>
            <a:ext cx="2718816" cy="55092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Scale AI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4693920" y="3726180"/>
            <a:ext cx="2773680" cy="605790"/>
          </a:xfrm>
          <a:prstGeom prst="rect">
            <a:avLst/>
          </a:prstGeom>
          <a:solidFill>
            <a:srgbClr val="FFFFFF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721352" y="3753612"/>
            <a:ext cx="2718816" cy="55092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0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7467600" y="3726180"/>
            <a:ext cx="2773680" cy="605790"/>
          </a:xfrm>
          <a:prstGeom prst="rect">
            <a:avLst/>
          </a:prstGeom>
          <a:solidFill>
            <a:srgbClr val="FFFFFF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495032" y="3753612"/>
            <a:ext cx="2718816" cy="55092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1600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1920240" y="4331970"/>
            <a:ext cx="2773680" cy="605790"/>
          </a:xfrm>
          <a:prstGeom prst="rect">
            <a:avLst/>
          </a:prstGeom>
          <a:solidFill>
            <a:srgbClr val="F0F7F7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947672" y="4359402"/>
            <a:ext cx="2718816" cy="55092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社会总产出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4693920" y="4331970"/>
            <a:ext cx="2773680" cy="605790"/>
          </a:xfrm>
          <a:prstGeom prst="rect">
            <a:avLst/>
          </a:prstGeom>
          <a:solidFill>
            <a:srgbClr val="F0F7F7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721352" y="4359402"/>
            <a:ext cx="2718816" cy="55092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90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7467600" y="4331970"/>
            <a:ext cx="2773680" cy="605790"/>
          </a:xfrm>
          <a:prstGeom prst="rect">
            <a:avLst/>
          </a:prstGeom>
          <a:solidFill>
            <a:srgbClr val="F0F7F7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495032" y="4359402"/>
            <a:ext cx="2718816" cy="55092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2200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914400" y="5486400"/>
            <a:ext cx="10241280" cy="384048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重新分工后，两类社会总产出都增加。</a:t>
            </a:r>
            <a:endParaRPr lang="en-US" sz="1900" dirty="0"/>
          </a:p>
        </p:txBody>
      </p:sp>
      <p:sp>
        <p:nvSpPr>
          <p:cNvPr id="30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分工前后的社会总产出变化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828800" y="1508760"/>
            <a:ext cx="2148840" cy="731520"/>
          </a:xfrm>
          <a:prstGeom prst="rect">
            <a:avLst/>
          </a:prstGeom>
          <a:solidFill>
            <a:srgbClr val="0F5C63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856232" y="1536192"/>
            <a:ext cx="2093976" cy="6766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产出类型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3977640" y="1508760"/>
            <a:ext cx="2148840" cy="731520"/>
          </a:xfrm>
          <a:prstGeom prst="rect">
            <a:avLst/>
          </a:prstGeom>
          <a:solidFill>
            <a:srgbClr val="0F5C63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005072" y="1536192"/>
            <a:ext cx="2093976" cy="6766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分工前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6126480" y="1508760"/>
            <a:ext cx="2148840" cy="731520"/>
          </a:xfrm>
          <a:prstGeom prst="rect">
            <a:avLst/>
          </a:prstGeom>
          <a:solidFill>
            <a:srgbClr val="0F5C63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153912" y="1536192"/>
            <a:ext cx="2093976" cy="6766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分工后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8275320" y="1508760"/>
            <a:ext cx="2148840" cy="731520"/>
          </a:xfrm>
          <a:prstGeom prst="rect">
            <a:avLst/>
          </a:prstGeom>
          <a:solidFill>
            <a:srgbClr val="0F5C63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302752" y="1536192"/>
            <a:ext cx="2093976" cy="6766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增长幅度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1828800" y="2240280"/>
            <a:ext cx="2148840" cy="731520"/>
          </a:xfrm>
          <a:prstGeom prst="rect">
            <a:avLst/>
          </a:prstGeom>
          <a:solidFill>
            <a:srgbClr val="FFFFFF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856232" y="2267712"/>
            <a:ext cx="2093976" cy="6766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训练大模型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3977640" y="2240280"/>
            <a:ext cx="2148840" cy="731520"/>
          </a:xfrm>
          <a:prstGeom prst="rect">
            <a:avLst/>
          </a:prstGeom>
          <a:solidFill>
            <a:srgbClr val="FFFFFF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005072" y="2267712"/>
            <a:ext cx="2093976" cy="6766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80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6126480" y="2240280"/>
            <a:ext cx="2148840" cy="731520"/>
          </a:xfrm>
          <a:prstGeom prst="rect">
            <a:avLst/>
          </a:prstGeom>
          <a:solidFill>
            <a:srgbClr val="FFFFFF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153912" y="2267712"/>
            <a:ext cx="2093976" cy="6766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90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8275320" y="2240280"/>
            <a:ext cx="2148840" cy="731520"/>
          </a:xfrm>
          <a:prstGeom prst="rect">
            <a:avLst/>
          </a:prstGeom>
          <a:solidFill>
            <a:srgbClr val="FFFFFF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302752" y="2267712"/>
            <a:ext cx="2093976" cy="6766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+12.5%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1828800" y="2971800"/>
            <a:ext cx="2148840" cy="731520"/>
          </a:xfrm>
          <a:prstGeom prst="rect">
            <a:avLst/>
          </a:prstGeom>
          <a:solidFill>
            <a:srgbClr val="F0F7F7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856232" y="2999232"/>
            <a:ext cx="2093976" cy="6766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数据标注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3977640" y="2971800"/>
            <a:ext cx="2148840" cy="731520"/>
          </a:xfrm>
          <a:prstGeom prst="rect">
            <a:avLst/>
          </a:prstGeom>
          <a:solidFill>
            <a:srgbClr val="F0F7F7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005072" y="2999232"/>
            <a:ext cx="2093976" cy="6766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2000</a:t>
            </a:r>
            <a:endParaRPr lang="en-US" sz="1500" dirty="0"/>
          </a:p>
        </p:txBody>
      </p:sp>
      <p:sp>
        <p:nvSpPr>
          <p:cNvPr id="24" name="Shape 22"/>
          <p:cNvSpPr/>
          <p:nvPr/>
        </p:nvSpPr>
        <p:spPr>
          <a:xfrm>
            <a:off x="6126480" y="2971800"/>
            <a:ext cx="2148840" cy="731520"/>
          </a:xfrm>
          <a:prstGeom prst="rect">
            <a:avLst/>
          </a:prstGeom>
          <a:solidFill>
            <a:srgbClr val="F0F7F7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153912" y="2999232"/>
            <a:ext cx="2093976" cy="6766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2200</a:t>
            </a:r>
            <a:endParaRPr lang="en-US" sz="1500" dirty="0"/>
          </a:p>
        </p:txBody>
      </p:sp>
      <p:sp>
        <p:nvSpPr>
          <p:cNvPr id="26" name="Shape 24"/>
          <p:cNvSpPr/>
          <p:nvPr/>
        </p:nvSpPr>
        <p:spPr>
          <a:xfrm>
            <a:off x="8275320" y="2971800"/>
            <a:ext cx="2148840" cy="731520"/>
          </a:xfrm>
          <a:prstGeom prst="rect">
            <a:avLst/>
          </a:prstGeom>
          <a:solidFill>
            <a:srgbClr val="F0F7F7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302752" y="2999232"/>
            <a:ext cx="2093976" cy="6766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+10.0%</a:t>
            </a:r>
            <a:endParaRPr lang="en-US" sz="1500" dirty="0"/>
          </a:p>
        </p:txBody>
      </p:sp>
      <p:sp>
        <p:nvSpPr>
          <p:cNvPr id="28" name="Shape 26"/>
          <p:cNvSpPr/>
          <p:nvPr/>
        </p:nvSpPr>
        <p:spPr>
          <a:xfrm>
            <a:off x="1280160" y="4251960"/>
            <a:ext cx="4389120" cy="1234440"/>
          </a:xfrm>
          <a:prstGeom prst="roundRect">
            <a:avLst>
              <a:gd name="adj" fmla="val 5185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280160" y="4251960"/>
            <a:ext cx="73152" cy="1234440"/>
          </a:xfrm>
          <a:prstGeom prst="rect">
            <a:avLst/>
          </a:prstGeom>
          <a:solidFill>
            <a:srgbClr val="0F5C63"/>
          </a:solidFill>
          <a:ln w="12700">
            <a:solidFill>
              <a:srgbClr val="0F5C63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481328" y="4416552"/>
            <a:ext cx="405993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社会总产出增加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1481328" y="4736592"/>
            <a:ext cx="4059936" cy="64008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分工不是零和博弈，而是通过重新配置资源提高整体产出。</a:t>
            </a:r>
            <a:endParaRPr lang="en-US" sz="1400" dirty="0"/>
          </a:p>
        </p:txBody>
      </p:sp>
      <p:sp>
        <p:nvSpPr>
          <p:cNvPr id="32" name="Shape 30"/>
          <p:cNvSpPr/>
          <p:nvPr/>
        </p:nvSpPr>
        <p:spPr>
          <a:xfrm>
            <a:off x="6492240" y="4251960"/>
            <a:ext cx="4389120" cy="1234440"/>
          </a:xfrm>
          <a:prstGeom prst="roundRect">
            <a:avLst>
              <a:gd name="adj" fmla="val 5185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492240" y="4251960"/>
            <a:ext cx="73152" cy="1234440"/>
          </a:xfrm>
          <a:prstGeom prst="rect">
            <a:avLst/>
          </a:prstGeom>
          <a:solidFill>
            <a:srgbClr val="D68032"/>
          </a:solidFill>
          <a:ln w="12700">
            <a:solidFill>
              <a:srgbClr val="D68032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693408" y="4416552"/>
            <a:ext cx="405993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68032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交易仍然必要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6693408" y="4736592"/>
            <a:ext cx="4059936" cy="64008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分工后还需要通过交易重新分配产出，才能使双方都愿意参与。</a:t>
            </a:r>
            <a:endParaRPr lang="en-US" sz="1400" dirty="0"/>
          </a:p>
        </p:txBody>
      </p:sp>
      <p:sp>
        <p:nvSpPr>
          <p:cNvPr id="36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贸易机制：双方都能接受的价格区间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22960" y="1143000"/>
            <a:ext cx="10607040" cy="502920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设 OpenAI 向 Scale AI 提供 1 单位模型能力等价服务时，Scale AI 需要支付 p 个单位的数据标注。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868680" y="1965960"/>
            <a:ext cx="5029200" cy="1325880"/>
          </a:xfrm>
          <a:prstGeom prst="roundRect">
            <a:avLst>
              <a:gd name="adj" fmla="val 4138"/>
            </a:avLst>
          </a:prstGeom>
          <a:solidFill>
            <a:srgbClr val="F3F7F8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41832" y="2029968"/>
            <a:ext cx="4882896" cy="119786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50" dirty="0">
                <a:solidFill>
                  <a:srgbClr val="1B4D89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对 OpenAI：生产 1 单位模型能力的机会成本是 20 个标注单位</a:t>
            </a:r>
            <a:endParaRPr lang="en-US" sz="1550" dirty="0"/>
          </a:p>
          <a:p>
            <a:pPr marL="0" indent="0" algn="ctr">
              <a:buNone/>
            </a:pPr>
            <a:r>
              <a:rPr lang="en-US" sz="1550" dirty="0">
                <a:solidFill>
                  <a:srgbClr val="1B4D89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只要 p &gt; 20，就愿意交换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6355080" y="1965960"/>
            <a:ext cx="5029200" cy="1325880"/>
          </a:xfrm>
          <a:prstGeom prst="roundRect">
            <a:avLst>
              <a:gd name="adj" fmla="val 4138"/>
            </a:avLst>
          </a:prstGeom>
          <a:solidFill>
            <a:srgbClr val="F3F7F8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28232" y="2029968"/>
            <a:ext cx="4882896" cy="119786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50" dirty="0">
                <a:solidFill>
                  <a:srgbClr val="3C7C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对 Scale AI：自己生产 1 单位模型能力的机会成本是 40 个标注单位</a:t>
            </a:r>
            <a:endParaRPr lang="en-US" sz="1550" dirty="0"/>
          </a:p>
          <a:p>
            <a:pPr marL="0" indent="0" algn="ctr">
              <a:buNone/>
            </a:pPr>
            <a:r>
              <a:rPr lang="en-US" sz="1550" dirty="0">
                <a:solidFill>
                  <a:srgbClr val="3C7C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只要 p &lt; 40，就愿意购买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2011680" y="4069080"/>
            <a:ext cx="8046720" cy="640080"/>
          </a:xfrm>
          <a:prstGeom prst="roundRect">
            <a:avLst>
              <a:gd name="adj" fmla="val 8571"/>
            </a:avLst>
          </a:prstGeom>
          <a:solidFill>
            <a:srgbClr val="E1F4F4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084832" y="4133088"/>
            <a:ext cx="7900416" cy="51206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3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双方都能接受的价格区间：20 &lt; p &lt; 40</a:t>
            </a:r>
            <a:endParaRPr lang="en-US" sz="2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贸易后的最终分配：双方都更好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77240" y="1143000"/>
            <a:ext cx="10789920" cy="594360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48666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假设市场交易价格 p = 28，即 Scale AI 用 28 单位数据标注交换 OpenAI 的 1 单位模型能力。若提供 700 单位标注，则可交换 25 单位模型能力。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1051560" y="2103120"/>
            <a:ext cx="2514600" cy="655320"/>
          </a:xfrm>
          <a:prstGeom prst="rect">
            <a:avLst/>
          </a:prstGeom>
          <a:solidFill>
            <a:srgbClr val="0F5C63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78992" y="2130552"/>
            <a:ext cx="2459736" cy="600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公司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3566160" y="2103120"/>
            <a:ext cx="2514600" cy="655320"/>
          </a:xfrm>
          <a:prstGeom prst="rect">
            <a:avLst/>
          </a:prstGeom>
          <a:solidFill>
            <a:srgbClr val="0F5C63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593592" y="2130552"/>
            <a:ext cx="2459736" cy="600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训练大模型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080760" y="2103120"/>
            <a:ext cx="2514600" cy="655320"/>
          </a:xfrm>
          <a:prstGeom prst="rect">
            <a:avLst/>
          </a:prstGeom>
          <a:solidFill>
            <a:srgbClr val="0F5C63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108192" y="2130552"/>
            <a:ext cx="2459736" cy="600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数据标注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8595360" y="2103120"/>
            <a:ext cx="2514600" cy="655320"/>
          </a:xfrm>
          <a:prstGeom prst="rect">
            <a:avLst/>
          </a:prstGeom>
          <a:solidFill>
            <a:srgbClr val="0F5C63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622792" y="2130552"/>
            <a:ext cx="2459736" cy="600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相对于自给自足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1051560" y="2758440"/>
            <a:ext cx="2514600" cy="655320"/>
          </a:xfrm>
          <a:prstGeom prst="rect">
            <a:avLst/>
          </a:prstGeom>
          <a:solidFill>
            <a:srgbClr val="FFFFFF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78992" y="2785872"/>
            <a:ext cx="2459736" cy="600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5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OpenAI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3566160" y="2758440"/>
            <a:ext cx="2514600" cy="655320"/>
          </a:xfrm>
          <a:prstGeom prst="rect">
            <a:avLst/>
          </a:prstGeom>
          <a:solidFill>
            <a:srgbClr val="FFFFFF"/>
          </a:solidFill>
          <a:ln w="8890">
            <a:solidFill>
              <a:srgbClr val="A6C4C7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3593592" y="2785872"/>
            <a:ext cx="2459736" cy="600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5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65 (60)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6080760" y="2758440"/>
            <a:ext cx="2514600" cy="655320"/>
          </a:xfrm>
          <a:prstGeom prst="rect">
            <a:avLst/>
          </a:prstGeom>
          <a:solidFill>
            <a:srgbClr val="FFFFFF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108192" y="2785872"/>
            <a:ext cx="2459736" cy="600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5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1300 (1200)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8595360" y="2758440"/>
            <a:ext cx="2514600" cy="655320"/>
          </a:xfrm>
          <a:prstGeom prst="rect">
            <a:avLst/>
          </a:prstGeom>
          <a:solidFill>
            <a:srgbClr val="FFFFFF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622792" y="2785872"/>
            <a:ext cx="2459736" cy="600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5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两类产出均增加</a:t>
            </a:r>
            <a:endParaRPr lang="en-US" sz="1350" dirty="0"/>
          </a:p>
        </p:txBody>
      </p:sp>
      <p:sp>
        <p:nvSpPr>
          <p:cNvPr id="21" name="Shape 19"/>
          <p:cNvSpPr/>
          <p:nvPr/>
        </p:nvSpPr>
        <p:spPr>
          <a:xfrm>
            <a:off x="1051560" y="3413760"/>
            <a:ext cx="2514600" cy="655320"/>
          </a:xfrm>
          <a:prstGeom prst="rect">
            <a:avLst/>
          </a:prstGeom>
          <a:solidFill>
            <a:srgbClr val="F0F7F7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78992" y="3441192"/>
            <a:ext cx="2459736" cy="600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Scale AI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3566160" y="3413760"/>
            <a:ext cx="2514600" cy="655320"/>
          </a:xfrm>
          <a:prstGeom prst="rect">
            <a:avLst/>
          </a:prstGeom>
          <a:solidFill>
            <a:srgbClr val="F0F7F7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593592" y="3441192"/>
            <a:ext cx="2459736" cy="600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25 (20)</a:t>
            </a:r>
            <a:endParaRPr lang="en-US" sz="1350" dirty="0"/>
          </a:p>
        </p:txBody>
      </p:sp>
      <p:sp>
        <p:nvSpPr>
          <p:cNvPr id="25" name="Shape 23"/>
          <p:cNvSpPr/>
          <p:nvPr/>
        </p:nvSpPr>
        <p:spPr>
          <a:xfrm>
            <a:off x="6080760" y="3413760"/>
            <a:ext cx="2514600" cy="655320"/>
          </a:xfrm>
          <a:prstGeom prst="rect">
            <a:avLst/>
          </a:prstGeom>
          <a:solidFill>
            <a:srgbClr val="F0F7F7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108192" y="3441192"/>
            <a:ext cx="2459736" cy="600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900 (800)</a:t>
            </a:r>
            <a:endParaRPr lang="en-US" sz="1350" dirty="0"/>
          </a:p>
        </p:txBody>
      </p:sp>
      <p:sp>
        <p:nvSpPr>
          <p:cNvPr id="27" name="Shape 25"/>
          <p:cNvSpPr/>
          <p:nvPr/>
        </p:nvSpPr>
        <p:spPr>
          <a:xfrm>
            <a:off x="8595360" y="3413760"/>
            <a:ext cx="2514600" cy="655320"/>
          </a:xfrm>
          <a:prstGeom prst="rect">
            <a:avLst/>
          </a:prstGeom>
          <a:solidFill>
            <a:srgbClr val="F0F7F7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622792" y="3441192"/>
            <a:ext cx="2459736" cy="600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两类产出均增加</a:t>
            </a:r>
            <a:endParaRPr lang="en-US" sz="1350" dirty="0"/>
          </a:p>
        </p:txBody>
      </p:sp>
      <p:sp>
        <p:nvSpPr>
          <p:cNvPr id="29" name="Text 27"/>
          <p:cNvSpPr/>
          <p:nvPr/>
        </p:nvSpPr>
        <p:spPr>
          <a:xfrm>
            <a:off x="914400" y="4983480"/>
            <a:ext cx="10241280" cy="457200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贸易收益来自双方机会成本差异，而不是某一方在绝对意义上更强。</a:t>
            </a:r>
            <a:endParaRPr lang="en-US" sz="2000" dirty="0"/>
          </a:p>
        </p:txBody>
      </p:sp>
      <p:sp>
        <p:nvSpPr>
          <p:cNvPr id="30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比较优势对数据交易的启示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68680" y="1417320"/>
            <a:ext cx="3291840" cy="2194560"/>
          </a:xfrm>
          <a:prstGeom prst="roundRect">
            <a:avLst>
              <a:gd name="adj" fmla="val 2917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1417320"/>
            <a:ext cx="73152" cy="2194560"/>
          </a:xfrm>
          <a:prstGeom prst="rect">
            <a:avLst/>
          </a:prstGeom>
          <a:solidFill>
            <a:srgbClr val="0F5C63"/>
          </a:solidFill>
          <a:ln w="12700">
            <a:solidFill>
              <a:srgbClr val="0F5C6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69848" y="1581912"/>
            <a:ext cx="296265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专业化分工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069848" y="1901952"/>
            <a:ext cx="2962656" cy="160020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模型训练、数据采集、数据清洗、数据标注往往由不同主体完成。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480560" y="1417320"/>
            <a:ext cx="3291840" cy="2194560"/>
          </a:xfrm>
          <a:prstGeom prst="roundRect">
            <a:avLst>
              <a:gd name="adj" fmla="val 2917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480560" y="1417320"/>
            <a:ext cx="73152" cy="2194560"/>
          </a:xfrm>
          <a:prstGeom prst="rect">
            <a:avLst/>
          </a:prstGeom>
          <a:solidFill>
            <a:srgbClr val="1B4D89"/>
          </a:solidFill>
          <a:ln w="12700">
            <a:solidFill>
              <a:srgbClr val="1B4D8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681728" y="1581912"/>
            <a:ext cx="296265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B4D89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市场交换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4681728" y="1901952"/>
            <a:ext cx="2962656" cy="160020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数据市场连接不同主体，使数据从更适合生产和加工的一方流向更适合使用的一方。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8092440" y="1417320"/>
            <a:ext cx="3291840" cy="2194560"/>
          </a:xfrm>
          <a:prstGeom prst="roundRect">
            <a:avLst>
              <a:gd name="adj" fmla="val 2917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092440" y="1417320"/>
            <a:ext cx="73152" cy="2194560"/>
          </a:xfrm>
          <a:prstGeom prst="rect">
            <a:avLst/>
          </a:prstGeom>
          <a:solidFill>
            <a:srgbClr val="3C7C5A"/>
          </a:solidFill>
          <a:ln w="12700">
            <a:solidFill>
              <a:srgbClr val="3C7C5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93608" y="1581912"/>
            <a:ext cx="296265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3C7C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价值提升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8293608" y="1901952"/>
            <a:ext cx="2962656" cy="160020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通过专业化分工和交易，整体效率和社会福利都可能提升。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914400" y="4404053"/>
            <a:ext cx="10241280" cy="1082347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800" b="1" dirty="0" err="1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数据市场的意义不只是“让某个主体获得外部数据</a:t>
            </a:r>
            <a:r>
              <a:rPr lang="en-US" sz="18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”，</a:t>
            </a:r>
            <a:endParaRPr lang="en-US" sz="1800" b="1" dirty="0">
              <a:solidFill>
                <a:srgbClr val="16343B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 algn="ctr">
              <a:buNone/>
            </a:pPr>
            <a:endParaRPr lang="en-US" sz="1800" b="1" dirty="0">
              <a:solidFill>
                <a:srgbClr val="16343B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 algn="ctr">
              <a:buNone/>
            </a:pPr>
            <a:r>
              <a:rPr lang="en-US" sz="1800" b="1" dirty="0" err="1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而是使不同主体围绕数据价值链进行更有效的资源配置</a:t>
            </a:r>
            <a:r>
              <a:rPr lang="en-US" sz="18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。</a:t>
            </a:r>
            <a:endParaRPr lang="en-US" sz="1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战略意义：中国的数据要素市场建设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68680" y="1325880"/>
            <a:ext cx="10607040" cy="3474720"/>
          </a:xfrm>
          <a:prstGeom prst="rect">
            <a:avLst/>
          </a:prstGeom>
          <a:noFill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16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2020 </a:t>
            </a:r>
            <a:r>
              <a:rPr lang="en-US" sz="1620" dirty="0" err="1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年，将数据与土地、劳动力、资本、技术等传统要素并列，提出加快培育数据要素市场</a:t>
            </a:r>
            <a:r>
              <a:rPr lang="en-US" sz="16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。</a:t>
            </a:r>
            <a:endParaRPr lang="en-US" sz="1620" dirty="0">
              <a:solidFill>
                <a:srgbClr val="16343B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>
              <a:buNone/>
            </a:pPr>
            <a:r>
              <a:rPr lang="en-US" sz="16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
• “</a:t>
            </a:r>
            <a:r>
              <a:rPr lang="en-US" sz="1620" dirty="0" err="1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数据二十条”围绕数据产权、流通交易、收益分配和安全治理，初步搭建数据基础制度体系</a:t>
            </a:r>
            <a:r>
              <a:rPr lang="en-US" sz="16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。</a:t>
            </a:r>
            <a:endParaRPr lang="en-US" sz="1620" dirty="0">
              <a:solidFill>
                <a:srgbClr val="16343B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>
              <a:buNone/>
            </a:pPr>
            <a:r>
              <a:rPr lang="en-US" sz="16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
• </a:t>
            </a:r>
            <a:r>
              <a:rPr lang="en-US" sz="1620" dirty="0" err="1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国家数据局成立，职责包括数据基础制度建设、数据资源整合共享和开发利用等</a:t>
            </a:r>
            <a:r>
              <a:rPr lang="en-US" sz="16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。</a:t>
            </a:r>
            <a:endParaRPr lang="en-US" sz="1620" dirty="0">
              <a:solidFill>
                <a:srgbClr val="16343B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>
              <a:buNone/>
            </a:pPr>
            <a:r>
              <a:rPr lang="en-US" sz="16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
• “数据要素×”三年行动计划提出培育数据商和第三方服务机构，推动场内外交易协调发展。</a:t>
            </a:r>
            <a:endParaRPr lang="en-US" sz="1620" dirty="0"/>
          </a:p>
        </p:txBody>
      </p:sp>
      <p:sp>
        <p:nvSpPr>
          <p:cNvPr id="5" name="Text 3"/>
          <p:cNvSpPr/>
          <p:nvPr/>
        </p:nvSpPr>
        <p:spPr>
          <a:xfrm>
            <a:off x="914400" y="5486400"/>
            <a:ext cx="10241280" cy="365760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75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中国的数据战略正在从“认识数据要素”走向“建设数据市场”和“构建可信流通基础设施”。</a:t>
            </a:r>
            <a:endParaRPr lang="en-US" sz="1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zh-CN" alt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数据交易重要性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41851" y="954936"/>
            <a:ext cx="6151584" cy="5509872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战略意义：国际视角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" y="1234440"/>
            <a:ext cx="2560320" cy="1554480"/>
          </a:xfrm>
          <a:prstGeom prst="roundRect">
            <a:avLst>
              <a:gd name="adj" fmla="val 4118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" y="1234440"/>
            <a:ext cx="73152" cy="1554480"/>
          </a:xfrm>
          <a:prstGeom prst="rect">
            <a:avLst/>
          </a:prstGeom>
          <a:solidFill>
            <a:srgbClr val="1B4D89"/>
          </a:solidFill>
          <a:ln w="12700">
            <a:solidFill>
              <a:srgbClr val="1B4D89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32688" y="1399032"/>
            <a:ext cx="223113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4D89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欧盟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32688" y="1719072"/>
            <a:ext cx="2231136" cy="96012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数据单一市场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共同欧洲数据空间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3566160" y="1234440"/>
            <a:ext cx="2560320" cy="1554480"/>
          </a:xfrm>
          <a:prstGeom prst="roundRect">
            <a:avLst>
              <a:gd name="adj" fmla="val 4118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566160" y="1234440"/>
            <a:ext cx="73152" cy="1554480"/>
          </a:xfrm>
          <a:prstGeom prst="rect">
            <a:avLst/>
          </a:prstGeom>
          <a:solidFill>
            <a:srgbClr val="A53D2D"/>
          </a:solidFill>
          <a:ln w="12700">
            <a:solidFill>
              <a:srgbClr val="A53D2D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767328" y="1399032"/>
            <a:ext cx="223113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A53D2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美国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3767328" y="1719072"/>
            <a:ext cx="2231136" cy="96012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联邦数据治理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公共数据价值释放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400800" y="1234440"/>
            <a:ext cx="2560320" cy="1554480"/>
          </a:xfrm>
          <a:prstGeom prst="roundRect">
            <a:avLst>
              <a:gd name="adj" fmla="val 4118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400800" y="1234440"/>
            <a:ext cx="73152" cy="1554480"/>
          </a:xfrm>
          <a:prstGeom prst="rect">
            <a:avLst/>
          </a:prstGeom>
          <a:solidFill>
            <a:srgbClr val="3C7C5A"/>
          </a:solidFill>
          <a:ln w="12700">
            <a:solidFill>
              <a:srgbClr val="3C7C5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601968" y="1399032"/>
            <a:ext cx="223113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C7C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英国/德国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601968" y="1719072"/>
            <a:ext cx="2231136" cy="96012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数据经济与信任生态</a:t>
            </a:r>
            <a:endParaRPr lang="en-US" sz="1350" dirty="0"/>
          </a:p>
          <a:p>
            <a:pPr marL="0" indent="0">
              <a:buNone/>
            </a:pPr>
            <a:r>
              <a:rPr lang="en-US" sz="135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负责任数据使用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9235440" y="1234440"/>
            <a:ext cx="2286000" cy="1554480"/>
          </a:xfrm>
          <a:prstGeom prst="roundRect">
            <a:avLst>
              <a:gd name="adj" fmla="val 4118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235440" y="1234440"/>
            <a:ext cx="73152" cy="1554480"/>
          </a:xfrm>
          <a:prstGeom prst="rect">
            <a:avLst/>
          </a:prstGeom>
          <a:solidFill>
            <a:srgbClr val="D68032"/>
          </a:solidFill>
          <a:ln w="12700">
            <a:solidFill>
              <a:srgbClr val="D6803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436608" y="1399032"/>
            <a:ext cx="195681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68032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其他国家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9436608" y="1719072"/>
            <a:ext cx="1956816" cy="96012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互操作性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公共数据开放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868680" y="3749040"/>
            <a:ext cx="10607040" cy="960120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共同趋势：数据被视为经济增长、科技创新和公共治理的重要资源；各国通过制度、平台或基础设施推动数据共享、开放、流通和再利用；数据价值释放必须与隐私保护、安全治理和可信机制同步推进。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数据、人工智能与国家竞争力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77240" y="1188720"/>
            <a:ext cx="10698480" cy="731520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现代人工智能系统，尤其是机器学习和大模型系统，依赖大量高质量数据进行训练、评估和优化。数据规模、质量、多样性和获取能力都会影响系统性能。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868680" y="2514600"/>
            <a:ext cx="3200400" cy="192024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68680" y="2514600"/>
            <a:ext cx="73152" cy="1920240"/>
          </a:xfrm>
          <a:prstGeom prst="rect">
            <a:avLst/>
          </a:prstGeom>
          <a:solidFill>
            <a:srgbClr val="0F5C63"/>
          </a:solidFill>
          <a:ln w="12700">
            <a:solidFill>
              <a:srgbClr val="0F5C6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69848" y="2679192"/>
            <a:ext cx="287121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企业层面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069848" y="2999232"/>
            <a:ext cx="2871216" cy="132588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获取外部数据，完善模型训练，改进业务决策。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4480560" y="2514600"/>
            <a:ext cx="3200400" cy="192024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480560" y="2514600"/>
            <a:ext cx="73152" cy="1920240"/>
          </a:xfrm>
          <a:prstGeom prst="rect">
            <a:avLst/>
          </a:prstGeom>
          <a:solidFill>
            <a:srgbClr val="1B4D89"/>
          </a:solidFill>
          <a:ln w="12700">
            <a:solidFill>
              <a:srgbClr val="1B4D8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81728" y="2679192"/>
            <a:ext cx="287121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4D89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产业层面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681728" y="2999232"/>
            <a:ext cx="2871216" cy="132588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促进上下游数据协同，推动医疗、金融、制造、交通等智能化。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8092440" y="2514600"/>
            <a:ext cx="3200400" cy="192024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092440" y="2514600"/>
            <a:ext cx="73152" cy="1920240"/>
          </a:xfrm>
          <a:prstGeom prst="rect">
            <a:avLst/>
          </a:prstGeom>
          <a:solidFill>
            <a:srgbClr val="3C7C5A"/>
          </a:solidFill>
          <a:ln w="12700">
            <a:solidFill>
              <a:srgbClr val="3C7C5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93608" y="2679192"/>
            <a:ext cx="287121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C7C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国家层面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8293608" y="2999232"/>
            <a:ext cx="2871216" cy="132588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构建数据要素市场和可信流通体系，提升数字经济竞争力和治理现代化水平。</a:t>
            </a:r>
            <a:endParaRPr lang="en-US" sz="14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5C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234440"/>
            <a:ext cx="100584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BFE4E4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1.3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640080" y="1965960"/>
            <a:ext cx="9875520" cy="5943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1.3 数据交易基本概念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40080" y="2779776"/>
            <a:ext cx="7772400" cy="0"/>
          </a:xfrm>
          <a:prstGeom prst="line">
            <a:avLst/>
          </a:prstGeom>
          <a:noFill/>
          <a:ln w="19050">
            <a:solidFill>
              <a:srgbClr val="BFE4E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3154680"/>
            <a:ext cx="8961120" cy="6858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E8F7F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明确什么是数据交易、谁参与交易、交易什么、以什么形式交易，以及市场如何运行。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8046720" y="6217920"/>
            <a:ext cx="347472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BFE4E4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第一章 数据交易简介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理解数据交易的五个基本问题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85800" y="1600200"/>
            <a:ext cx="2057400" cy="2377440"/>
          </a:xfrm>
          <a:prstGeom prst="roundRect">
            <a:avLst>
              <a:gd name="adj" fmla="val 3111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1600200"/>
            <a:ext cx="73152" cy="2377440"/>
          </a:xfrm>
          <a:prstGeom prst="rect">
            <a:avLst/>
          </a:prstGeom>
          <a:solidFill>
            <a:srgbClr val="0F5C63"/>
          </a:solidFill>
          <a:ln w="12700">
            <a:solidFill>
              <a:srgbClr val="0F5C6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86968" y="1764792"/>
            <a:ext cx="172821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什么是数据交易？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86968" y="2084832"/>
            <a:ext cx="1728216" cy="178308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定义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2990088" y="1600200"/>
            <a:ext cx="2057400" cy="2377440"/>
          </a:xfrm>
          <a:prstGeom prst="roundRect">
            <a:avLst>
              <a:gd name="adj" fmla="val 3111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990088" y="1600200"/>
            <a:ext cx="73152" cy="2377440"/>
          </a:xfrm>
          <a:prstGeom prst="rect">
            <a:avLst/>
          </a:prstGeom>
          <a:solidFill>
            <a:srgbClr val="1B4D89"/>
          </a:solidFill>
          <a:ln w="12700">
            <a:solidFill>
              <a:srgbClr val="1B4D8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191256" y="1764792"/>
            <a:ext cx="172821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4D89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谁参与？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3191256" y="2084832"/>
            <a:ext cx="1728216" cy="178308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主体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5294376" y="1600200"/>
            <a:ext cx="2057400" cy="2377440"/>
          </a:xfrm>
          <a:prstGeom prst="roundRect">
            <a:avLst>
              <a:gd name="adj" fmla="val 3111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294376" y="1600200"/>
            <a:ext cx="73152" cy="2377440"/>
          </a:xfrm>
          <a:prstGeom prst="rect">
            <a:avLst/>
          </a:prstGeom>
          <a:solidFill>
            <a:srgbClr val="3C7C5A"/>
          </a:solidFill>
          <a:ln w="12700">
            <a:solidFill>
              <a:srgbClr val="3C7C5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95544" y="1764792"/>
            <a:ext cx="172821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3C7C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交易什么？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5495544" y="2084832"/>
            <a:ext cx="1728216" cy="178308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对象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7598664" y="1600200"/>
            <a:ext cx="2057400" cy="2377440"/>
          </a:xfrm>
          <a:prstGeom prst="roundRect">
            <a:avLst>
              <a:gd name="adj" fmla="val 3111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598664" y="1600200"/>
            <a:ext cx="73152" cy="2377440"/>
          </a:xfrm>
          <a:prstGeom prst="rect">
            <a:avLst/>
          </a:prstGeom>
          <a:solidFill>
            <a:srgbClr val="D68032"/>
          </a:solidFill>
          <a:ln w="12700">
            <a:solidFill>
              <a:srgbClr val="D6803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799832" y="1764792"/>
            <a:ext cx="172821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D68032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如何交易？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7799832" y="2084832"/>
            <a:ext cx="1728216" cy="178308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形式</a:t>
            </a:r>
            <a:endParaRPr lang="en-US" sz="1800" dirty="0"/>
          </a:p>
        </p:txBody>
      </p:sp>
      <p:sp>
        <p:nvSpPr>
          <p:cNvPr id="20" name="Shape 18"/>
          <p:cNvSpPr/>
          <p:nvPr/>
        </p:nvSpPr>
        <p:spPr>
          <a:xfrm>
            <a:off x="9902952" y="1600200"/>
            <a:ext cx="2057400" cy="2377440"/>
          </a:xfrm>
          <a:prstGeom prst="roundRect">
            <a:avLst>
              <a:gd name="adj" fmla="val 3111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902952" y="1600200"/>
            <a:ext cx="73152" cy="2377440"/>
          </a:xfrm>
          <a:prstGeom prst="rect">
            <a:avLst/>
          </a:prstGeom>
          <a:solidFill>
            <a:srgbClr val="A53D2D"/>
          </a:solidFill>
          <a:ln w="12700">
            <a:solidFill>
              <a:srgbClr val="A53D2D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104120" y="1764792"/>
            <a:ext cx="172821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A53D2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如何运行？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10104120" y="2084832"/>
            <a:ext cx="1728216" cy="178308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框架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914400" y="4983480"/>
            <a:ext cx="10332720" cy="548640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数据交易并不只是简单的数据文件买卖，而是围绕数据资源、数据产品、数据服务及其使用权展开的一系列交易活动。</a:t>
            </a:r>
            <a:endParaRPr lang="en-US" sz="1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数据交易定义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68680" y="1463040"/>
            <a:ext cx="10424160" cy="1143000"/>
          </a:xfrm>
          <a:prstGeom prst="roundRect">
            <a:avLst>
              <a:gd name="adj" fmla="val 4800"/>
            </a:avLst>
          </a:prstGeom>
          <a:solidFill>
            <a:srgbClr val="E7F4F5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41832" y="1527048"/>
            <a:ext cx="10277856" cy="10149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数据交易：数据供给方与数据需求方直接或通过第三方平台进行匹配，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实现数据产品交换及相关使用权转移的机制。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914400" y="3154680"/>
            <a:ext cx="3108960" cy="1600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914400" y="3154680"/>
            <a:ext cx="73152" cy="1600200"/>
          </a:xfrm>
          <a:prstGeom prst="rect">
            <a:avLst/>
          </a:prstGeom>
          <a:solidFill>
            <a:srgbClr val="0F5C63"/>
          </a:solidFill>
          <a:ln w="12700">
            <a:solidFill>
              <a:srgbClr val="0F5C6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115568" y="3319272"/>
            <a:ext cx="277977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交易双方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115568" y="3639312"/>
            <a:ext cx="2779776" cy="100584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需要存在数据供给方和数据需求方。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4526280" y="3154680"/>
            <a:ext cx="3108960" cy="1600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26280" y="3154680"/>
            <a:ext cx="73152" cy="1600200"/>
          </a:xfrm>
          <a:prstGeom prst="rect">
            <a:avLst/>
          </a:prstGeom>
          <a:solidFill>
            <a:srgbClr val="1B4D89"/>
          </a:solidFill>
          <a:ln w="12700">
            <a:solidFill>
              <a:srgbClr val="1B4D8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727448" y="3319272"/>
            <a:ext cx="277977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4D89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交易渠道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727448" y="3639312"/>
            <a:ext cx="2779776" cy="100584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可直接协商，也可通过第三方平台或中介机构完成。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8138160" y="3154680"/>
            <a:ext cx="3108960" cy="1600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138160" y="3154680"/>
            <a:ext cx="73152" cy="1600200"/>
          </a:xfrm>
          <a:prstGeom prst="rect">
            <a:avLst/>
          </a:prstGeom>
          <a:solidFill>
            <a:srgbClr val="3C7C5A"/>
          </a:solidFill>
          <a:ln w="12700">
            <a:solidFill>
              <a:srgbClr val="3C7C5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339328" y="3319272"/>
            <a:ext cx="277977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C7C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交易对象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8339328" y="3639312"/>
            <a:ext cx="2779776" cy="100584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不局限于原始文件，也包括查询结果、接口、模型等衍生物。</a:t>
            </a:r>
            <a:endParaRPr lang="en-US" sz="14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数据交易中的“转移”通常不是所有权转移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22960" y="1234440"/>
            <a:ext cx="10515600" cy="548640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>
              <a:buNone/>
            </a:pPr>
            <a:r>
              <a:rPr lang="en-US" sz="19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由于数据具有可复制性和非竞争性，供给方在完成交易后往往仍然可以保留和使用相同数据。</a:t>
            </a:r>
            <a:endParaRPr lang="en-US" sz="1900" dirty="0"/>
          </a:p>
        </p:txBody>
      </p:sp>
      <p:sp>
        <p:nvSpPr>
          <p:cNvPr id="5" name="Shape 3"/>
          <p:cNvSpPr/>
          <p:nvPr/>
        </p:nvSpPr>
        <p:spPr>
          <a:xfrm>
            <a:off x="914400" y="2240280"/>
            <a:ext cx="2423160" cy="192024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914400" y="2240280"/>
            <a:ext cx="73152" cy="1920240"/>
          </a:xfrm>
          <a:prstGeom prst="rect">
            <a:avLst/>
          </a:prstGeom>
          <a:solidFill>
            <a:srgbClr val="0F5C63"/>
          </a:solidFill>
          <a:ln w="12700">
            <a:solidFill>
              <a:srgbClr val="0F5C6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115568" y="2404872"/>
            <a:ext cx="209397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使用权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115568" y="2724912"/>
            <a:ext cx="2093976" cy="132588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谁可以使用数据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611880" y="2240280"/>
            <a:ext cx="2423160" cy="192024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611880" y="2240280"/>
            <a:ext cx="73152" cy="1920240"/>
          </a:xfrm>
          <a:prstGeom prst="rect">
            <a:avLst/>
          </a:prstGeom>
          <a:solidFill>
            <a:srgbClr val="1B4D89"/>
          </a:solidFill>
          <a:ln w="12700">
            <a:solidFill>
              <a:srgbClr val="1B4D8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813048" y="2404872"/>
            <a:ext cx="209397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4D89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访问权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813048" y="2724912"/>
            <a:ext cx="2093976" cy="132588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以何种接口访问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6309360" y="2240280"/>
            <a:ext cx="2423160" cy="192024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309360" y="2240280"/>
            <a:ext cx="73152" cy="1920240"/>
          </a:xfrm>
          <a:prstGeom prst="rect">
            <a:avLst/>
          </a:prstGeom>
          <a:solidFill>
            <a:srgbClr val="3C7C5A"/>
          </a:solidFill>
          <a:ln w="12700">
            <a:solidFill>
              <a:srgbClr val="3C7C5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510528" y="2404872"/>
            <a:ext cx="209397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C7C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调用权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510528" y="2724912"/>
            <a:ext cx="2093976" cy="132588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能调用多少次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9006840" y="2240280"/>
            <a:ext cx="2423160" cy="192024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006840" y="2240280"/>
            <a:ext cx="73152" cy="1920240"/>
          </a:xfrm>
          <a:prstGeom prst="rect">
            <a:avLst/>
          </a:prstGeom>
          <a:solidFill>
            <a:srgbClr val="D68032"/>
          </a:solidFill>
          <a:ln w="12700">
            <a:solidFill>
              <a:srgbClr val="D6803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208008" y="2404872"/>
            <a:ext cx="209397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68032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分析结果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9208008" y="2724912"/>
            <a:ext cx="2093976" cy="132588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获得统计或模型结果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914400" y="5029200"/>
            <a:ext cx="10241280" cy="384048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因此交易规则中必须明确：使用范围、使用期限、交付方式和责任边界。</a:t>
            </a:r>
            <a:endParaRPr lang="en-US" sz="2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数据交易主体：多方共同完成交易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" y="1188720"/>
            <a:ext cx="2148840" cy="1508760"/>
          </a:xfrm>
          <a:prstGeom prst="roundRect">
            <a:avLst>
              <a:gd name="adj" fmla="val 4242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" y="1188720"/>
            <a:ext cx="73152" cy="1508760"/>
          </a:xfrm>
          <a:prstGeom prst="rect">
            <a:avLst/>
          </a:prstGeom>
          <a:solidFill>
            <a:srgbClr val="0F5C63"/>
          </a:solidFill>
          <a:ln w="12700">
            <a:solidFill>
              <a:srgbClr val="0F5C6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32688" y="1353312"/>
            <a:ext cx="181965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数据供给方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32688" y="1673352"/>
            <a:ext cx="1819656" cy="91440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提供数据资源、数据产品或数据服务。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2971800" y="1188720"/>
            <a:ext cx="2148840" cy="1508760"/>
          </a:xfrm>
          <a:prstGeom prst="roundRect">
            <a:avLst>
              <a:gd name="adj" fmla="val 4242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971800" y="1188720"/>
            <a:ext cx="73152" cy="1508760"/>
          </a:xfrm>
          <a:prstGeom prst="rect">
            <a:avLst/>
          </a:prstGeom>
          <a:solidFill>
            <a:srgbClr val="1B4D89"/>
          </a:solidFill>
          <a:ln w="12700">
            <a:solidFill>
              <a:srgbClr val="1B4D8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172968" y="1353312"/>
            <a:ext cx="181965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4D89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数据需求方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3172968" y="1673352"/>
            <a:ext cx="1819656" cy="91440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通过交易获得数据价值，用于分析、建模或业务应用。</a:t>
            </a:r>
            <a:endParaRPr lang="en-US" sz="1320" dirty="0"/>
          </a:p>
        </p:txBody>
      </p:sp>
      <p:sp>
        <p:nvSpPr>
          <p:cNvPr id="12" name="Shape 10"/>
          <p:cNvSpPr/>
          <p:nvPr/>
        </p:nvSpPr>
        <p:spPr>
          <a:xfrm>
            <a:off x="5212080" y="1188720"/>
            <a:ext cx="2148840" cy="1508760"/>
          </a:xfrm>
          <a:prstGeom prst="roundRect">
            <a:avLst>
              <a:gd name="adj" fmla="val 4242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212080" y="1188720"/>
            <a:ext cx="73152" cy="1508760"/>
          </a:xfrm>
          <a:prstGeom prst="rect">
            <a:avLst/>
          </a:prstGeom>
          <a:solidFill>
            <a:srgbClr val="3C7C5A"/>
          </a:solidFill>
          <a:ln w="12700">
            <a:solidFill>
              <a:srgbClr val="3C7C5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13248" y="1353312"/>
            <a:ext cx="181965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C7C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平台与中介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5413248" y="1673352"/>
            <a:ext cx="1819656" cy="91440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撮合、展示、评估、定价、结算、交付与合规管理。</a:t>
            </a:r>
            <a:endParaRPr lang="en-US" sz="1320" dirty="0"/>
          </a:p>
        </p:txBody>
      </p:sp>
      <p:sp>
        <p:nvSpPr>
          <p:cNvPr id="16" name="Shape 14"/>
          <p:cNvSpPr/>
          <p:nvPr/>
        </p:nvSpPr>
        <p:spPr>
          <a:xfrm>
            <a:off x="7452360" y="1188720"/>
            <a:ext cx="2148840" cy="1508760"/>
          </a:xfrm>
          <a:prstGeom prst="roundRect">
            <a:avLst>
              <a:gd name="adj" fmla="val 4242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452360" y="1188720"/>
            <a:ext cx="73152" cy="1508760"/>
          </a:xfrm>
          <a:prstGeom prst="rect">
            <a:avLst/>
          </a:prstGeom>
          <a:solidFill>
            <a:srgbClr val="D68032"/>
          </a:solidFill>
          <a:ln w="12700">
            <a:solidFill>
              <a:srgbClr val="D6803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653528" y="1353312"/>
            <a:ext cx="181965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68032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技术服务方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7653528" y="1673352"/>
            <a:ext cx="1819656" cy="91440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清洗、标注、脱敏、质量评估、隐私计算、水印等。</a:t>
            </a:r>
            <a:endParaRPr lang="en-US" sz="1320" dirty="0"/>
          </a:p>
        </p:txBody>
      </p:sp>
      <p:sp>
        <p:nvSpPr>
          <p:cNvPr id="20" name="Shape 18"/>
          <p:cNvSpPr/>
          <p:nvPr/>
        </p:nvSpPr>
        <p:spPr>
          <a:xfrm>
            <a:off x="9692640" y="1188720"/>
            <a:ext cx="1828800" cy="1508760"/>
          </a:xfrm>
          <a:prstGeom prst="roundRect">
            <a:avLst>
              <a:gd name="adj" fmla="val 4242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692640" y="1188720"/>
            <a:ext cx="73152" cy="1508760"/>
          </a:xfrm>
          <a:prstGeom prst="rect">
            <a:avLst/>
          </a:prstGeom>
          <a:solidFill>
            <a:srgbClr val="A53D2D"/>
          </a:solidFill>
          <a:ln w="12700">
            <a:solidFill>
              <a:srgbClr val="A53D2D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893808" y="1353312"/>
            <a:ext cx="149961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A53D2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监管治理方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9893808" y="1673352"/>
            <a:ext cx="1499616" cy="91440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维护秩序、保护隐私、审查合规。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868680" y="3931920"/>
            <a:ext cx="10515600" cy="685800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与普通商品交易相比，数据交易更容易涉及隐私保护、公共利益、竞争秩序和国家安全，因此需要更多主体共同支撑。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主体角色：供给、需求、撮合、技术与监管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48640" y="1234440"/>
            <a:ext cx="3688080" cy="792480"/>
          </a:xfrm>
          <a:prstGeom prst="rect">
            <a:avLst/>
          </a:prstGeom>
          <a:solidFill>
            <a:srgbClr val="0F5C63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76072" y="1261872"/>
            <a:ext cx="3633216" cy="73761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4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主体</a:t>
            </a:r>
            <a:endParaRPr lang="en-US" sz="1040" dirty="0"/>
          </a:p>
        </p:txBody>
      </p:sp>
      <p:sp>
        <p:nvSpPr>
          <p:cNvPr id="6" name="Shape 4"/>
          <p:cNvSpPr/>
          <p:nvPr/>
        </p:nvSpPr>
        <p:spPr>
          <a:xfrm>
            <a:off x="4236720" y="1234440"/>
            <a:ext cx="3688080" cy="792480"/>
          </a:xfrm>
          <a:prstGeom prst="rect">
            <a:avLst/>
          </a:prstGeom>
          <a:solidFill>
            <a:srgbClr val="0F5C63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264152" y="1261872"/>
            <a:ext cx="3633216" cy="73761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4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核心作用</a:t>
            </a:r>
            <a:endParaRPr lang="en-US" sz="1040" dirty="0"/>
          </a:p>
        </p:txBody>
      </p:sp>
      <p:sp>
        <p:nvSpPr>
          <p:cNvPr id="8" name="Shape 6"/>
          <p:cNvSpPr/>
          <p:nvPr/>
        </p:nvSpPr>
        <p:spPr>
          <a:xfrm>
            <a:off x="7924800" y="1234440"/>
            <a:ext cx="3688080" cy="792480"/>
          </a:xfrm>
          <a:prstGeom prst="rect">
            <a:avLst/>
          </a:prstGeom>
          <a:solidFill>
            <a:srgbClr val="0F5C63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952232" y="1261872"/>
            <a:ext cx="3633216" cy="73761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4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关注重点</a:t>
            </a:r>
            <a:endParaRPr lang="en-US" sz="1040" dirty="0"/>
          </a:p>
        </p:txBody>
      </p:sp>
      <p:sp>
        <p:nvSpPr>
          <p:cNvPr id="10" name="Shape 8"/>
          <p:cNvSpPr/>
          <p:nvPr/>
        </p:nvSpPr>
        <p:spPr>
          <a:xfrm>
            <a:off x="548640" y="2026920"/>
            <a:ext cx="3688080" cy="792480"/>
          </a:xfrm>
          <a:prstGeom prst="rect">
            <a:avLst/>
          </a:prstGeom>
          <a:solidFill>
            <a:srgbClr val="FFFFFF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76072" y="2054352"/>
            <a:ext cx="3633216" cy="73761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4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供给方</a:t>
            </a:r>
            <a:endParaRPr lang="en-US" sz="1040" dirty="0"/>
          </a:p>
        </p:txBody>
      </p:sp>
      <p:sp>
        <p:nvSpPr>
          <p:cNvPr id="12" name="Shape 10"/>
          <p:cNvSpPr/>
          <p:nvPr/>
        </p:nvSpPr>
        <p:spPr>
          <a:xfrm>
            <a:off x="4236720" y="2026920"/>
            <a:ext cx="3688080" cy="792480"/>
          </a:xfrm>
          <a:prstGeom prst="rect">
            <a:avLst/>
          </a:prstGeom>
          <a:solidFill>
            <a:srgbClr val="FFFFFF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64152" y="2054352"/>
            <a:ext cx="3633216" cy="73761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4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整理、加工和产品化数据</a:t>
            </a:r>
            <a:endParaRPr lang="en-US" sz="1040" dirty="0"/>
          </a:p>
        </p:txBody>
      </p:sp>
      <p:sp>
        <p:nvSpPr>
          <p:cNvPr id="14" name="Shape 12"/>
          <p:cNvSpPr/>
          <p:nvPr/>
        </p:nvSpPr>
        <p:spPr>
          <a:xfrm>
            <a:off x="7924800" y="2026920"/>
            <a:ext cx="3688080" cy="792480"/>
          </a:xfrm>
          <a:prstGeom prst="rect">
            <a:avLst/>
          </a:prstGeom>
          <a:solidFill>
            <a:srgbClr val="FFFFFF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952232" y="2054352"/>
            <a:ext cx="3633216" cy="73761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4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控制权、授权、合法处理依据</a:t>
            </a:r>
            <a:endParaRPr lang="en-US" sz="1040" dirty="0"/>
          </a:p>
        </p:txBody>
      </p:sp>
      <p:sp>
        <p:nvSpPr>
          <p:cNvPr id="16" name="Shape 14"/>
          <p:cNvSpPr/>
          <p:nvPr/>
        </p:nvSpPr>
        <p:spPr>
          <a:xfrm>
            <a:off x="548640" y="2819400"/>
            <a:ext cx="3688080" cy="792480"/>
          </a:xfrm>
          <a:prstGeom prst="rect">
            <a:avLst/>
          </a:prstGeom>
          <a:solidFill>
            <a:srgbClr val="FFFFFF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76072" y="2846832"/>
            <a:ext cx="3633216" cy="73761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4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需求方</a:t>
            </a:r>
            <a:endParaRPr lang="en-US" sz="1040" dirty="0"/>
          </a:p>
        </p:txBody>
      </p:sp>
      <p:sp>
        <p:nvSpPr>
          <p:cNvPr id="18" name="Shape 16"/>
          <p:cNvSpPr/>
          <p:nvPr/>
        </p:nvSpPr>
        <p:spPr>
          <a:xfrm>
            <a:off x="4236720" y="2819400"/>
            <a:ext cx="3688080" cy="792480"/>
          </a:xfrm>
          <a:prstGeom prst="rect">
            <a:avLst/>
          </a:prstGeom>
          <a:solidFill>
            <a:srgbClr val="FFFFFF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264152" y="2846832"/>
            <a:ext cx="3633216" cy="73761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4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获得数据产品或服务并用于具体任务</a:t>
            </a:r>
            <a:endParaRPr lang="en-US" sz="1040" dirty="0"/>
          </a:p>
        </p:txBody>
      </p:sp>
      <p:sp>
        <p:nvSpPr>
          <p:cNvPr id="20" name="Shape 18"/>
          <p:cNvSpPr/>
          <p:nvPr/>
        </p:nvSpPr>
        <p:spPr>
          <a:xfrm>
            <a:off x="7924800" y="2819400"/>
            <a:ext cx="3688080" cy="792480"/>
          </a:xfrm>
          <a:prstGeom prst="rect">
            <a:avLst/>
          </a:prstGeom>
          <a:solidFill>
            <a:srgbClr val="FFFFFF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952232" y="2846832"/>
            <a:ext cx="3633216" cy="73761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4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质量、覆盖、时效、合法性、成本</a:t>
            </a:r>
            <a:endParaRPr lang="en-US" sz="1040" dirty="0"/>
          </a:p>
        </p:txBody>
      </p:sp>
      <p:sp>
        <p:nvSpPr>
          <p:cNvPr id="22" name="Shape 20"/>
          <p:cNvSpPr/>
          <p:nvPr/>
        </p:nvSpPr>
        <p:spPr>
          <a:xfrm>
            <a:off x="548640" y="3611880"/>
            <a:ext cx="3688080" cy="792480"/>
          </a:xfrm>
          <a:prstGeom prst="rect">
            <a:avLst/>
          </a:prstGeom>
          <a:solidFill>
            <a:srgbClr val="FFFFFF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76072" y="3639312"/>
            <a:ext cx="3633216" cy="73761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4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平台/中介</a:t>
            </a:r>
            <a:endParaRPr lang="en-US" sz="1040" dirty="0"/>
          </a:p>
        </p:txBody>
      </p:sp>
      <p:sp>
        <p:nvSpPr>
          <p:cNvPr id="24" name="Shape 22"/>
          <p:cNvSpPr/>
          <p:nvPr/>
        </p:nvSpPr>
        <p:spPr>
          <a:xfrm>
            <a:off x="4236720" y="3611880"/>
            <a:ext cx="3688080" cy="792480"/>
          </a:xfrm>
          <a:prstGeom prst="rect">
            <a:avLst/>
          </a:prstGeom>
          <a:solidFill>
            <a:srgbClr val="FFFFFF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264152" y="3639312"/>
            <a:ext cx="3633216" cy="73761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4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降低搜索和谈判成本，提高交易效率</a:t>
            </a:r>
            <a:endParaRPr lang="en-US" sz="1040" dirty="0"/>
          </a:p>
        </p:txBody>
      </p:sp>
      <p:sp>
        <p:nvSpPr>
          <p:cNvPr id="26" name="Shape 24"/>
          <p:cNvSpPr/>
          <p:nvPr/>
        </p:nvSpPr>
        <p:spPr>
          <a:xfrm>
            <a:off x="7924800" y="3611880"/>
            <a:ext cx="3688080" cy="792480"/>
          </a:xfrm>
          <a:prstGeom prst="rect">
            <a:avLst/>
          </a:prstGeom>
          <a:solidFill>
            <a:srgbClr val="FFFFFF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7952232" y="3639312"/>
            <a:ext cx="3633216" cy="73761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4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目录、合同、结算、交付、合规</a:t>
            </a:r>
            <a:endParaRPr lang="en-US" sz="1040" dirty="0"/>
          </a:p>
        </p:txBody>
      </p:sp>
      <p:sp>
        <p:nvSpPr>
          <p:cNvPr id="28" name="Shape 26"/>
          <p:cNvSpPr/>
          <p:nvPr/>
        </p:nvSpPr>
        <p:spPr>
          <a:xfrm>
            <a:off x="548640" y="4404360"/>
            <a:ext cx="3688080" cy="792480"/>
          </a:xfrm>
          <a:prstGeom prst="rect">
            <a:avLst/>
          </a:prstGeom>
          <a:solidFill>
            <a:srgbClr val="FFFFFF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76072" y="4431792"/>
            <a:ext cx="3633216" cy="73761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4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技术服务方</a:t>
            </a:r>
            <a:endParaRPr lang="en-US" sz="1040" dirty="0"/>
          </a:p>
        </p:txBody>
      </p:sp>
      <p:sp>
        <p:nvSpPr>
          <p:cNvPr id="30" name="Shape 28"/>
          <p:cNvSpPr/>
          <p:nvPr/>
        </p:nvSpPr>
        <p:spPr>
          <a:xfrm>
            <a:off x="4236720" y="4404360"/>
            <a:ext cx="3688080" cy="792480"/>
          </a:xfrm>
          <a:prstGeom prst="rect">
            <a:avLst/>
          </a:prstGeom>
          <a:solidFill>
            <a:srgbClr val="FFFFFF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264152" y="4431792"/>
            <a:ext cx="3633216" cy="73761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4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让数据从“可谈”到“可交付、可监管、可追责”</a:t>
            </a:r>
            <a:endParaRPr lang="en-US" sz="1040" dirty="0"/>
          </a:p>
        </p:txBody>
      </p:sp>
      <p:sp>
        <p:nvSpPr>
          <p:cNvPr id="32" name="Shape 30"/>
          <p:cNvSpPr/>
          <p:nvPr/>
        </p:nvSpPr>
        <p:spPr>
          <a:xfrm>
            <a:off x="7924800" y="4404360"/>
            <a:ext cx="3688080" cy="792480"/>
          </a:xfrm>
          <a:prstGeom prst="rect">
            <a:avLst/>
          </a:prstGeom>
          <a:solidFill>
            <a:srgbClr val="FFFFFF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7952232" y="4431792"/>
            <a:ext cx="3633216" cy="73761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4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脱敏、隐私计算、接口、安全存储</a:t>
            </a:r>
            <a:endParaRPr lang="en-US" sz="1040" dirty="0"/>
          </a:p>
        </p:txBody>
      </p:sp>
      <p:sp>
        <p:nvSpPr>
          <p:cNvPr id="34" name="Shape 32"/>
          <p:cNvSpPr/>
          <p:nvPr/>
        </p:nvSpPr>
        <p:spPr>
          <a:xfrm>
            <a:off x="548640" y="5196840"/>
            <a:ext cx="3688080" cy="792480"/>
          </a:xfrm>
          <a:prstGeom prst="rect">
            <a:avLst/>
          </a:prstGeom>
          <a:solidFill>
            <a:srgbClr val="F0F7F7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576072" y="5224272"/>
            <a:ext cx="3633216" cy="73761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4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监管治理方</a:t>
            </a:r>
            <a:endParaRPr lang="en-US" sz="1040" dirty="0"/>
          </a:p>
        </p:txBody>
      </p:sp>
      <p:sp>
        <p:nvSpPr>
          <p:cNvPr id="36" name="Shape 34"/>
          <p:cNvSpPr/>
          <p:nvPr/>
        </p:nvSpPr>
        <p:spPr>
          <a:xfrm>
            <a:off x="4236720" y="5196840"/>
            <a:ext cx="3688080" cy="792480"/>
          </a:xfrm>
          <a:prstGeom prst="rect">
            <a:avLst/>
          </a:prstGeom>
          <a:solidFill>
            <a:srgbClr val="F0F7F7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264152" y="5224272"/>
            <a:ext cx="3633216" cy="73761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4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制定和执行规则，维护市场秩序</a:t>
            </a:r>
            <a:endParaRPr lang="en-US" sz="1040" dirty="0"/>
          </a:p>
        </p:txBody>
      </p:sp>
      <p:sp>
        <p:nvSpPr>
          <p:cNvPr id="38" name="Shape 36"/>
          <p:cNvSpPr/>
          <p:nvPr/>
        </p:nvSpPr>
        <p:spPr>
          <a:xfrm>
            <a:off x="7924800" y="5196840"/>
            <a:ext cx="3688080" cy="792480"/>
          </a:xfrm>
          <a:prstGeom prst="rect">
            <a:avLst/>
          </a:prstGeom>
          <a:solidFill>
            <a:srgbClr val="F0F7F7"/>
          </a:solidFill>
          <a:ln w="8890">
            <a:solidFill>
              <a:srgbClr val="A6C4C7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7952232" y="5224272"/>
            <a:ext cx="3633216" cy="73761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4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来源合法、用途合规、过程安全、责任清晰</a:t>
            </a:r>
            <a:endParaRPr lang="en-US" sz="1040" dirty="0"/>
          </a:p>
        </p:txBody>
      </p:sp>
      <p:sp>
        <p:nvSpPr>
          <p:cNvPr id="40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数据交易对象：从数据源到智能能力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14400" y="4983480"/>
            <a:ext cx="10241280" cy="411480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三类对象的区别在于与原始数据的距离：越往右，越从“数据记录”走向“结果和能力”。</a:t>
            </a:r>
            <a:endParaRPr lang="en-US" sz="1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  <p:sp>
        <p:nvSpPr>
          <p:cNvPr id="18" name="Shape 2"/>
          <p:cNvSpPr/>
          <p:nvPr/>
        </p:nvSpPr>
        <p:spPr>
          <a:xfrm>
            <a:off x="777240" y="1417320"/>
            <a:ext cx="3337560" cy="2834640"/>
          </a:xfrm>
          <a:prstGeom prst="roundRect">
            <a:avLst>
              <a:gd name="adj" fmla="val 2258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9" name="Shape 3"/>
          <p:cNvSpPr/>
          <p:nvPr/>
        </p:nvSpPr>
        <p:spPr>
          <a:xfrm>
            <a:off x="777240" y="1417320"/>
            <a:ext cx="73152" cy="2834640"/>
          </a:xfrm>
          <a:prstGeom prst="rect">
            <a:avLst/>
          </a:prstGeom>
          <a:solidFill>
            <a:srgbClr val="0F5C63"/>
          </a:solidFill>
          <a:ln w="12700">
            <a:solidFill>
              <a:srgbClr val="0F5C63"/>
            </a:solidFill>
            <a:prstDash val="solid"/>
          </a:ln>
        </p:spPr>
      </p:sp>
      <p:sp>
        <p:nvSpPr>
          <p:cNvPr id="20" name="Text 4"/>
          <p:cNvSpPr/>
          <p:nvPr/>
        </p:nvSpPr>
        <p:spPr>
          <a:xfrm>
            <a:off x="978408" y="1581912"/>
            <a:ext cx="300837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数据集</a:t>
            </a:r>
            <a:endParaRPr lang="en-US" sz="1700" dirty="0"/>
          </a:p>
        </p:txBody>
      </p:sp>
      <p:sp>
        <p:nvSpPr>
          <p:cNvPr id="21" name="Text 5"/>
          <p:cNvSpPr/>
          <p:nvPr/>
        </p:nvSpPr>
        <p:spPr>
          <a:xfrm>
            <a:off x="978408" y="1901952"/>
            <a:ext cx="3008376" cy="224028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围绕对象、事件或场景形成的数据记录集合。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包括原始数据，也包括清洗、去重、标注、脱敏、融合或结构化后的加工数据。</a:t>
            </a:r>
            <a:endParaRPr lang="en-US" sz="1400" dirty="0"/>
          </a:p>
        </p:txBody>
      </p:sp>
      <p:sp>
        <p:nvSpPr>
          <p:cNvPr id="22" name="Shape 6"/>
          <p:cNvSpPr/>
          <p:nvPr/>
        </p:nvSpPr>
        <p:spPr>
          <a:xfrm>
            <a:off x="4434840" y="1417320"/>
            <a:ext cx="3337560" cy="2834640"/>
          </a:xfrm>
          <a:prstGeom prst="roundRect">
            <a:avLst>
              <a:gd name="adj" fmla="val 2258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23" name="Shape 7"/>
          <p:cNvSpPr/>
          <p:nvPr/>
        </p:nvSpPr>
        <p:spPr>
          <a:xfrm>
            <a:off x="4434840" y="1417320"/>
            <a:ext cx="73152" cy="2834640"/>
          </a:xfrm>
          <a:prstGeom prst="rect">
            <a:avLst/>
          </a:prstGeom>
          <a:solidFill>
            <a:srgbClr val="1B4D89"/>
          </a:solidFill>
          <a:ln w="12700">
            <a:solidFill>
              <a:srgbClr val="1B4D89"/>
            </a:solidFill>
            <a:prstDash val="solid"/>
          </a:ln>
        </p:spPr>
      </p:sp>
      <p:sp>
        <p:nvSpPr>
          <p:cNvPr id="24" name="Text 8"/>
          <p:cNvSpPr/>
          <p:nvPr/>
        </p:nvSpPr>
        <p:spPr>
          <a:xfrm>
            <a:off x="4636008" y="1581912"/>
            <a:ext cx="300837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B4D89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统计查询结果</a:t>
            </a:r>
            <a:endParaRPr lang="en-US" sz="1700" dirty="0"/>
          </a:p>
        </p:txBody>
      </p:sp>
      <p:sp>
        <p:nvSpPr>
          <p:cNvPr id="26" name="Text 9"/>
          <p:cNvSpPr/>
          <p:nvPr/>
        </p:nvSpPr>
        <p:spPr>
          <a:xfrm>
            <a:off x="4636008" y="1901952"/>
            <a:ext cx="3008376" cy="224028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基于原始数据或加工数据进行聚合、摘要、统计分析或受控查询后形成的数据结果。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如统计报表、聚合视图、区域热力图、差分隐私查询结果。</a:t>
            </a:r>
            <a:endParaRPr lang="en-US" sz="1400" dirty="0"/>
          </a:p>
        </p:txBody>
      </p:sp>
      <p:sp>
        <p:nvSpPr>
          <p:cNvPr id="27" name="Shape 10"/>
          <p:cNvSpPr/>
          <p:nvPr/>
        </p:nvSpPr>
        <p:spPr>
          <a:xfrm>
            <a:off x="8092440" y="1417320"/>
            <a:ext cx="3337560" cy="2834640"/>
          </a:xfrm>
          <a:prstGeom prst="roundRect">
            <a:avLst>
              <a:gd name="adj" fmla="val 2258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28" name="Shape 11"/>
          <p:cNvSpPr/>
          <p:nvPr/>
        </p:nvSpPr>
        <p:spPr>
          <a:xfrm>
            <a:off x="8092440" y="1417320"/>
            <a:ext cx="73152" cy="2834640"/>
          </a:xfrm>
          <a:prstGeom prst="rect">
            <a:avLst/>
          </a:prstGeom>
          <a:solidFill>
            <a:srgbClr val="3C7C5A"/>
          </a:solidFill>
          <a:ln w="12700">
            <a:solidFill>
              <a:srgbClr val="3C7C5A"/>
            </a:solidFill>
            <a:prstDash val="solid"/>
          </a:ln>
        </p:spPr>
      </p:sp>
      <p:sp>
        <p:nvSpPr>
          <p:cNvPr id="29" name="Text 12"/>
          <p:cNvSpPr/>
          <p:nvPr/>
        </p:nvSpPr>
        <p:spPr>
          <a:xfrm>
            <a:off x="8293608" y="1581912"/>
            <a:ext cx="300837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3C7C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模型与智能服务</a:t>
            </a:r>
            <a:endParaRPr lang="en-US" sz="1700" dirty="0"/>
          </a:p>
        </p:txBody>
      </p:sp>
      <p:sp>
        <p:nvSpPr>
          <p:cNvPr id="30" name="Text 13"/>
          <p:cNvSpPr/>
          <p:nvPr/>
        </p:nvSpPr>
        <p:spPr>
          <a:xfrm>
            <a:off x="8293608" y="1901952"/>
            <a:ext cx="3008376" cy="224028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基于数据训练、学习或推理形成的模型能力和智能化服务。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如风险预测、推荐模型、大模型接口、智能问答服务等。</a:t>
            </a:r>
            <a:endParaRPr lang="en-US" sz="14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交易对象一：数据集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68680" y="1234440"/>
            <a:ext cx="10698480" cy="4114800"/>
          </a:xfrm>
          <a:prstGeom prst="rect">
            <a:avLst/>
          </a:prstGeom>
          <a:noFill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16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</a:t>
            </a:r>
            <a:r>
              <a:rPr lang="en-US" sz="1620" dirty="0" err="1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含义：采集过程中直接获得，未经或仅经过最低限度清洗与格式转换的初始数据集合</a:t>
            </a:r>
            <a:r>
              <a:rPr lang="en-US" sz="16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。</a:t>
            </a:r>
            <a:endParaRPr lang="en-US" sz="1620" dirty="0">
              <a:solidFill>
                <a:srgbClr val="16343B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>
              <a:buNone/>
            </a:pPr>
            <a:r>
              <a:rPr lang="en-US" sz="16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
• </a:t>
            </a:r>
            <a:r>
              <a:rPr lang="en-US" sz="1620" dirty="0" err="1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表现：传感器读数、用户交互日志、未经标注的图片</a:t>
            </a:r>
            <a:r>
              <a:rPr lang="zh-CN" altLang="en-US" sz="16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、</a:t>
            </a:r>
            <a:r>
              <a:rPr lang="en-US" sz="1620" dirty="0" err="1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音视频等；也包括清洗、去重、标注、脱敏后的加工数据集</a:t>
            </a:r>
            <a:r>
              <a:rPr lang="en-US" sz="16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。</a:t>
            </a:r>
            <a:endParaRPr lang="en-US" sz="1620" dirty="0">
              <a:solidFill>
                <a:srgbClr val="16343B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>
              <a:buNone/>
            </a:pPr>
            <a:r>
              <a:rPr lang="en-US" sz="16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
• </a:t>
            </a:r>
            <a:r>
              <a:rPr lang="en-US" sz="1620" dirty="0" err="1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价值：完整性与可再加工性，支持多角度、深层次探索分析与模型训练</a:t>
            </a:r>
            <a:r>
              <a:rPr lang="en-US" sz="16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。</a:t>
            </a:r>
            <a:endParaRPr lang="en-US" sz="1620" dirty="0">
              <a:solidFill>
                <a:srgbClr val="16343B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>
              <a:buNone/>
            </a:pPr>
            <a:r>
              <a:rPr lang="en-US" sz="16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
• 挑战：可能包含噪声、缺失值或敏感信息，直接交易面临隐私泄露、合规风险和高处理成本。</a:t>
            </a:r>
            <a:endParaRPr lang="en-US" sz="16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本章学习目标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" y="1325880"/>
            <a:ext cx="3429000" cy="1234440"/>
          </a:xfrm>
          <a:prstGeom prst="roundRect">
            <a:avLst>
              <a:gd name="adj" fmla="val 5185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" y="1325880"/>
            <a:ext cx="73152" cy="1234440"/>
          </a:xfrm>
          <a:prstGeom prst="rect">
            <a:avLst/>
          </a:prstGeom>
          <a:solidFill>
            <a:srgbClr val="0F5C63"/>
          </a:solidFill>
          <a:ln w="12700">
            <a:solidFill>
              <a:srgbClr val="0F5C6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32688" y="1490472"/>
            <a:ext cx="309981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理解概念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32688" y="1810512"/>
            <a:ext cx="3099816" cy="64008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解释生产要素、数据要素与数据交易的基本含义；区分数据交易与传统商品交易。</a:t>
            </a:r>
            <a:endParaRPr lang="en-US" sz="1220" dirty="0"/>
          </a:p>
        </p:txBody>
      </p:sp>
      <p:sp>
        <p:nvSpPr>
          <p:cNvPr id="8" name="Shape 6"/>
          <p:cNvSpPr/>
          <p:nvPr/>
        </p:nvSpPr>
        <p:spPr>
          <a:xfrm>
            <a:off x="4434840" y="1325880"/>
            <a:ext cx="3429000" cy="1234440"/>
          </a:xfrm>
          <a:prstGeom prst="roundRect">
            <a:avLst>
              <a:gd name="adj" fmla="val 5185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434840" y="1325880"/>
            <a:ext cx="73152" cy="1234440"/>
          </a:xfrm>
          <a:prstGeom prst="rect">
            <a:avLst/>
          </a:prstGeom>
          <a:solidFill>
            <a:srgbClr val="1B4D89"/>
          </a:solidFill>
          <a:ln w="12700">
            <a:solidFill>
              <a:srgbClr val="1B4D8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636008" y="1490472"/>
            <a:ext cx="309981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4D89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理解意义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636008" y="1810512"/>
            <a:ext cx="3099816" cy="64008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从现实必要性、比较优势和战略意义三个层面说明为什么需要数据交易。</a:t>
            </a:r>
            <a:endParaRPr lang="en-US" sz="1220" dirty="0"/>
          </a:p>
        </p:txBody>
      </p:sp>
      <p:sp>
        <p:nvSpPr>
          <p:cNvPr id="12" name="Shape 10"/>
          <p:cNvSpPr/>
          <p:nvPr/>
        </p:nvSpPr>
        <p:spPr>
          <a:xfrm>
            <a:off x="8138160" y="1325880"/>
            <a:ext cx="3429000" cy="1234440"/>
          </a:xfrm>
          <a:prstGeom prst="roundRect">
            <a:avLst>
              <a:gd name="adj" fmla="val 5185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138160" y="1325880"/>
            <a:ext cx="73152" cy="1234440"/>
          </a:xfrm>
          <a:prstGeom prst="rect">
            <a:avLst/>
          </a:prstGeom>
          <a:solidFill>
            <a:srgbClr val="3C7C5A"/>
          </a:solidFill>
          <a:ln w="12700">
            <a:solidFill>
              <a:srgbClr val="3C7C5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339328" y="1490472"/>
            <a:ext cx="309981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C7C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理解框架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339328" y="1810512"/>
            <a:ext cx="3099816" cy="64008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识别数据交易主体、交易对象、交易形式与基本运行流程。</a:t>
            </a:r>
            <a:endParaRPr lang="en-US" sz="1220" dirty="0"/>
          </a:p>
        </p:txBody>
      </p:sp>
      <p:sp>
        <p:nvSpPr>
          <p:cNvPr id="16" name="Shape 14"/>
          <p:cNvSpPr/>
          <p:nvPr/>
        </p:nvSpPr>
        <p:spPr>
          <a:xfrm>
            <a:off x="1828800" y="3246120"/>
            <a:ext cx="3657600" cy="1234440"/>
          </a:xfrm>
          <a:prstGeom prst="roundRect">
            <a:avLst>
              <a:gd name="adj" fmla="val 5185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1828800" y="3246120"/>
            <a:ext cx="73152" cy="1234440"/>
          </a:xfrm>
          <a:prstGeom prst="rect">
            <a:avLst/>
          </a:prstGeom>
          <a:solidFill>
            <a:srgbClr val="D68032"/>
          </a:solidFill>
          <a:ln w="12700">
            <a:solidFill>
              <a:srgbClr val="D6803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2029968" y="3410712"/>
            <a:ext cx="332841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68032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理解难点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2029968" y="3730752"/>
            <a:ext cx="3328416" cy="64008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把握产权、定价、公平、安全与合规等核心要求。</a:t>
            </a:r>
            <a:endParaRPr lang="en-US" sz="1220" dirty="0"/>
          </a:p>
        </p:txBody>
      </p:sp>
      <p:sp>
        <p:nvSpPr>
          <p:cNvPr id="20" name="Shape 18"/>
          <p:cNvSpPr/>
          <p:nvPr/>
        </p:nvSpPr>
        <p:spPr>
          <a:xfrm>
            <a:off x="6675120" y="3246120"/>
            <a:ext cx="3657600" cy="1234440"/>
          </a:xfrm>
          <a:prstGeom prst="roundRect">
            <a:avLst>
              <a:gd name="adj" fmla="val 5185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675120" y="3246120"/>
            <a:ext cx="73152" cy="1234440"/>
          </a:xfrm>
          <a:prstGeom prst="rect">
            <a:avLst/>
          </a:prstGeom>
          <a:solidFill>
            <a:srgbClr val="A53D2D"/>
          </a:solidFill>
          <a:ln w="12700">
            <a:solidFill>
              <a:srgbClr val="A53D2D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876288" y="3410712"/>
            <a:ext cx="332841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A53D2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形成主线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6876288" y="3730752"/>
            <a:ext cx="3328416" cy="64008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为后续博弈论、机制设计、数据定价、收益分配与安全技术奠定基础。</a:t>
            </a:r>
            <a:endParaRPr lang="en-US" sz="12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 err="1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交易对象二：统计查询</a:t>
            </a:r>
            <a:r>
              <a:rPr lang="zh-CN" alt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结果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68680" y="1234440"/>
            <a:ext cx="10698480" cy="4114800"/>
          </a:xfrm>
          <a:prstGeom prst="rect">
            <a:avLst/>
          </a:prstGeom>
          <a:noFill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16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</a:t>
            </a:r>
            <a:r>
              <a:rPr lang="en-US" sz="1620" dirty="0" err="1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含义：根据买方需求，对原始数据进行聚合、摘要和统计加工后形成的衍生数据产品</a:t>
            </a:r>
            <a:r>
              <a:rPr lang="en-US" sz="16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。</a:t>
            </a:r>
            <a:endParaRPr lang="en-US" sz="1620" dirty="0">
              <a:solidFill>
                <a:srgbClr val="16343B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>
              <a:buNone/>
            </a:pPr>
            <a:r>
              <a:rPr lang="en-US" sz="16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
• </a:t>
            </a:r>
            <a:r>
              <a:rPr lang="en-US" sz="1620" dirty="0" err="1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表现：统计报表、汇总指标、聚合视图、区域热力图、人群画像统计、差分隐私查询结果等</a:t>
            </a:r>
            <a:r>
              <a:rPr lang="en-US" sz="16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。</a:t>
            </a:r>
            <a:endParaRPr lang="en-US" sz="1620" dirty="0">
              <a:solidFill>
                <a:srgbClr val="16343B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>
              <a:buNone/>
            </a:pPr>
            <a:r>
              <a:rPr lang="en-US" sz="16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
• 核心特征：“</a:t>
            </a:r>
            <a:r>
              <a:rPr lang="en-US" sz="1620" dirty="0" err="1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经过加工”和“结果导向</a:t>
            </a:r>
            <a:r>
              <a:rPr lang="en-US" sz="16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”。</a:t>
            </a:r>
            <a:endParaRPr lang="en-US" sz="1620" dirty="0">
              <a:solidFill>
                <a:srgbClr val="16343B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>
              <a:buNone/>
            </a:pPr>
            <a:r>
              <a:rPr lang="en-US" sz="16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
• </a:t>
            </a:r>
            <a:r>
              <a:rPr lang="en-US" sz="1620" dirty="0" err="1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价值：直接提供可用于决策的统计结论，降低买方处理门槛，并在一定程度上减少原始数据直接流通的隐私风险</a:t>
            </a:r>
            <a:r>
              <a:rPr lang="en-US" sz="16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。</a:t>
            </a:r>
            <a:endParaRPr lang="en-US" sz="16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r>
              <a:rPr lang="en-US" sz="2500" b="1" dirty="0" err="1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交易对象三</a:t>
            </a: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：</a:t>
            </a:r>
            <a:r>
              <a:rPr lang="zh-CN" altLang="en-US" sz="2500" b="1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模</a:t>
            </a:r>
            <a:r>
              <a:rPr lang="zh-CN" alt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型与智能</a:t>
            </a:r>
            <a:r>
              <a:rPr lang="zh-CN" altLang="en-US" sz="2500" b="1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服务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68680" y="1234440"/>
            <a:ext cx="10698480" cy="4480560"/>
          </a:xfrm>
          <a:prstGeom prst="rect">
            <a:avLst/>
          </a:prstGeom>
          <a:noFill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156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</a:t>
            </a:r>
            <a:r>
              <a:rPr lang="en-US" sz="1560" dirty="0" err="1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含义：以训练好的机器学习模型或算法服务作为核心交易对象</a:t>
            </a:r>
            <a:r>
              <a:rPr lang="en-US" sz="156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。</a:t>
            </a:r>
            <a:endParaRPr lang="en-US" sz="1560" dirty="0">
              <a:solidFill>
                <a:srgbClr val="16343B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>
              <a:buNone/>
            </a:pPr>
            <a:r>
              <a:rPr lang="en-US" sz="156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
• </a:t>
            </a:r>
            <a:r>
              <a:rPr lang="en-US" sz="1560" dirty="0" err="1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本质：将原始数据中的规律、模式或知识，通过算法学习过程封装为可执行模型或在线服务</a:t>
            </a:r>
            <a:r>
              <a:rPr lang="en-US" sz="156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。</a:t>
            </a:r>
            <a:endParaRPr lang="en-US" sz="1560" dirty="0">
              <a:solidFill>
                <a:srgbClr val="16343B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>
              <a:buNone/>
            </a:pPr>
            <a:r>
              <a:rPr lang="en-US" sz="156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
• </a:t>
            </a:r>
            <a:r>
              <a:rPr lang="en-US" sz="1560" dirty="0" err="1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表现：图像识别模型、风险预测评分模型、推荐算法引擎、大模型接口等</a:t>
            </a:r>
            <a:r>
              <a:rPr lang="en-US" sz="156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。</a:t>
            </a:r>
            <a:endParaRPr lang="en-US" sz="1560" dirty="0">
              <a:solidFill>
                <a:srgbClr val="16343B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>
              <a:buNone/>
            </a:pPr>
            <a:r>
              <a:rPr lang="en-US" sz="156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
• </a:t>
            </a:r>
            <a:r>
              <a:rPr lang="en-US" sz="1560" dirty="0" err="1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优势：买方无需接触底层训练数据，即可调用智能功能，降低数据安全与合规风险</a:t>
            </a:r>
            <a:r>
              <a:rPr lang="en-US" sz="156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。</a:t>
            </a:r>
            <a:endParaRPr lang="en-US" sz="1560" dirty="0">
              <a:solidFill>
                <a:srgbClr val="16343B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>
              <a:buNone/>
            </a:pPr>
            <a:r>
              <a:rPr lang="en-US" sz="156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
• 大模型服务中，词元 token 成为模型服务计费和资源消耗度量的重要基础。</a:t>
            </a:r>
            <a:endParaRPr lang="en-US" sz="156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数据交易形式：计价、授权与交付方式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77240" y="1143000"/>
            <a:ext cx="10789920" cy="548640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数据交易形式是指数据产品或数据服务如何被计价、授权和交付。随着产品类型多样化，数据交易形成多元付费和授权模式。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822960" y="2103120"/>
            <a:ext cx="1645920" cy="1188720"/>
          </a:xfrm>
          <a:prstGeom prst="roundRect">
            <a:avLst>
              <a:gd name="adj" fmla="val 5385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22960" y="2103120"/>
            <a:ext cx="73152" cy="1188720"/>
          </a:xfrm>
          <a:prstGeom prst="rect">
            <a:avLst/>
          </a:prstGeom>
          <a:solidFill>
            <a:srgbClr val="0F5C63"/>
          </a:solidFill>
          <a:ln w="12700">
            <a:solidFill>
              <a:srgbClr val="0F5C6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24128" y="2267712"/>
            <a:ext cx="131673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免费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024128" y="2587752"/>
            <a:ext cx="1316736" cy="59436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8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开放部分数据，吸引用户与生态</a:t>
            </a:r>
            <a:endParaRPr lang="en-US" sz="1080" dirty="0"/>
          </a:p>
        </p:txBody>
      </p:sp>
      <p:sp>
        <p:nvSpPr>
          <p:cNvPr id="9" name="Shape 7"/>
          <p:cNvSpPr/>
          <p:nvPr/>
        </p:nvSpPr>
        <p:spPr>
          <a:xfrm>
            <a:off x="2651760" y="2103120"/>
            <a:ext cx="1645920" cy="1188720"/>
          </a:xfrm>
          <a:prstGeom prst="roundRect">
            <a:avLst>
              <a:gd name="adj" fmla="val 5385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651760" y="2103120"/>
            <a:ext cx="73152" cy="1188720"/>
          </a:xfrm>
          <a:prstGeom prst="rect">
            <a:avLst/>
          </a:prstGeom>
          <a:solidFill>
            <a:srgbClr val="1B4D89"/>
          </a:solidFill>
          <a:ln w="12700">
            <a:solidFill>
              <a:srgbClr val="1B4D8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852928" y="2267712"/>
            <a:ext cx="131673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4D89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谈判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2852928" y="2587752"/>
            <a:ext cx="1316736" cy="59436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8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定制化或稀缺数据，协商价格</a:t>
            </a:r>
            <a:endParaRPr lang="en-US" sz="1080" dirty="0"/>
          </a:p>
        </p:txBody>
      </p:sp>
      <p:sp>
        <p:nvSpPr>
          <p:cNvPr id="13" name="Shape 11"/>
          <p:cNvSpPr/>
          <p:nvPr/>
        </p:nvSpPr>
        <p:spPr>
          <a:xfrm>
            <a:off x="4480560" y="2103120"/>
            <a:ext cx="1645920" cy="1188720"/>
          </a:xfrm>
          <a:prstGeom prst="roundRect">
            <a:avLst>
              <a:gd name="adj" fmla="val 5385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480560" y="2103120"/>
            <a:ext cx="73152" cy="1188720"/>
          </a:xfrm>
          <a:prstGeom prst="rect">
            <a:avLst/>
          </a:prstGeom>
          <a:solidFill>
            <a:srgbClr val="3C7C5A"/>
          </a:solidFill>
          <a:ln w="12700">
            <a:solidFill>
              <a:srgbClr val="3C7C5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681728" y="2267712"/>
            <a:ext cx="131673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3C7C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买断制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681728" y="2587752"/>
            <a:ext cx="1316736" cy="59436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8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一次付费，约定范围长期使用</a:t>
            </a:r>
            <a:endParaRPr lang="en-US" sz="1080" dirty="0"/>
          </a:p>
        </p:txBody>
      </p:sp>
      <p:sp>
        <p:nvSpPr>
          <p:cNvPr id="17" name="Shape 15"/>
          <p:cNvSpPr/>
          <p:nvPr/>
        </p:nvSpPr>
        <p:spPr>
          <a:xfrm>
            <a:off x="6309360" y="2103120"/>
            <a:ext cx="1645920" cy="1188720"/>
          </a:xfrm>
          <a:prstGeom prst="roundRect">
            <a:avLst>
              <a:gd name="adj" fmla="val 5385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309360" y="2103120"/>
            <a:ext cx="73152" cy="1188720"/>
          </a:xfrm>
          <a:prstGeom prst="rect">
            <a:avLst/>
          </a:prstGeom>
          <a:solidFill>
            <a:srgbClr val="D68032"/>
          </a:solidFill>
          <a:ln w="12700">
            <a:solidFill>
              <a:srgbClr val="D6803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510528" y="2267712"/>
            <a:ext cx="131673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D68032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订阅制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510528" y="2587752"/>
            <a:ext cx="1316736" cy="59436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8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定期付费，持续访问或更新</a:t>
            </a:r>
            <a:endParaRPr lang="en-US" sz="1080" dirty="0"/>
          </a:p>
        </p:txBody>
      </p:sp>
      <p:sp>
        <p:nvSpPr>
          <p:cNvPr id="21" name="Shape 19"/>
          <p:cNvSpPr/>
          <p:nvPr/>
        </p:nvSpPr>
        <p:spPr>
          <a:xfrm>
            <a:off x="8138160" y="2103120"/>
            <a:ext cx="1645920" cy="1188720"/>
          </a:xfrm>
          <a:prstGeom prst="roundRect">
            <a:avLst>
              <a:gd name="adj" fmla="val 5385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8138160" y="2103120"/>
            <a:ext cx="73152" cy="1188720"/>
          </a:xfrm>
          <a:prstGeom prst="rect">
            <a:avLst/>
          </a:prstGeom>
          <a:solidFill>
            <a:srgbClr val="A53D2D"/>
          </a:solidFill>
          <a:ln w="12700">
            <a:solidFill>
              <a:srgbClr val="A53D2D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339328" y="2267712"/>
            <a:ext cx="131673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A53D2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调用次数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8339328" y="2587752"/>
            <a:ext cx="1316736" cy="59436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8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按 API、查询或计算次数计费</a:t>
            </a:r>
            <a:endParaRPr lang="en-US" sz="1080" dirty="0"/>
          </a:p>
        </p:txBody>
      </p:sp>
      <p:sp>
        <p:nvSpPr>
          <p:cNvPr id="25" name="Shape 23"/>
          <p:cNvSpPr/>
          <p:nvPr/>
        </p:nvSpPr>
        <p:spPr>
          <a:xfrm>
            <a:off x="9966960" y="2103120"/>
            <a:ext cx="1645920" cy="1188720"/>
          </a:xfrm>
          <a:prstGeom prst="roundRect">
            <a:avLst>
              <a:gd name="adj" fmla="val 5385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9966960" y="2103120"/>
            <a:ext cx="73152" cy="1188720"/>
          </a:xfrm>
          <a:prstGeom prst="rect">
            <a:avLst/>
          </a:prstGeom>
          <a:solidFill>
            <a:srgbClr val="0F5C63"/>
          </a:solidFill>
          <a:ln w="12700">
            <a:solidFill>
              <a:srgbClr val="0F5C63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0168128" y="2267712"/>
            <a:ext cx="131673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时间许可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10168128" y="2587752"/>
            <a:ext cx="1316736" cy="59436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8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限定期限内获得数据使用权</a:t>
            </a:r>
            <a:endParaRPr lang="en-US" sz="1080" dirty="0"/>
          </a:p>
        </p:txBody>
      </p:sp>
      <p:sp>
        <p:nvSpPr>
          <p:cNvPr id="29" name="Text 27"/>
          <p:cNvSpPr/>
          <p:nvPr/>
        </p:nvSpPr>
        <p:spPr>
          <a:xfrm>
            <a:off x="914400" y="4572000"/>
            <a:ext cx="10241280" cy="457200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具体采用哪种形式，取决于数据特性、使用需求、市场成熟度和商业策略。</a:t>
            </a:r>
            <a:endParaRPr lang="en-US" sz="1900" dirty="0"/>
          </a:p>
        </p:txBody>
      </p:sp>
      <p:sp>
        <p:nvSpPr>
          <p:cNvPr id="30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交易形式（一）：免费与谈判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68680" y="1325880"/>
            <a:ext cx="4892040" cy="3017520"/>
          </a:xfrm>
          <a:prstGeom prst="roundRect">
            <a:avLst>
              <a:gd name="adj" fmla="val 2121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1325880"/>
            <a:ext cx="73152" cy="3017520"/>
          </a:xfrm>
          <a:prstGeom prst="rect">
            <a:avLst/>
          </a:prstGeom>
          <a:solidFill>
            <a:srgbClr val="0F5C63"/>
          </a:solidFill>
          <a:ln w="12700">
            <a:solidFill>
              <a:srgbClr val="0F5C6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69848" y="1490472"/>
            <a:ext cx="456285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免费模式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069848" y="1810512"/>
            <a:ext cx="4562856" cy="242316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通常作为市场进入、生态构建或公共服务策略。</a:t>
            </a:r>
            <a:endParaRPr lang="en-US" sz="1500" dirty="0"/>
          </a:p>
          <a:p>
            <a:pPr marL="0" indent="0">
              <a:buNone/>
            </a:pPr>
            <a:r>
              <a:rPr lang="en-US" sz="15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数据提供方通过开放部分数据集吸引用户、培育应用、提升影响力或建立行业标准。</a:t>
            </a:r>
            <a:endParaRPr lang="en-US" sz="1500" dirty="0"/>
          </a:p>
          <a:p>
            <a:pPr marL="0" indent="0">
              <a:buNone/>
            </a:pPr>
            <a:r>
              <a:rPr lang="en-US" sz="15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免费不等于无规则使用，仍需明确来源、范围、署名、再分发限制和合规要求。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6400800" y="1325880"/>
            <a:ext cx="4892040" cy="3017520"/>
          </a:xfrm>
          <a:prstGeom prst="roundRect">
            <a:avLst>
              <a:gd name="adj" fmla="val 2121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400800" y="1325880"/>
            <a:ext cx="73152" cy="3017520"/>
          </a:xfrm>
          <a:prstGeom prst="rect">
            <a:avLst/>
          </a:prstGeom>
          <a:solidFill>
            <a:srgbClr val="1B4D89"/>
          </a:solidFill>
          <a:ln w="12700">
            <a:solidFill>
              <a:srgbClr val="1B4D8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601968" y="1490472"/>
            <a:ext cx="456285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B4D89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谈判定价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6601968" y="1810512"/>
            <a:ext cx="4562856" cy="242316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适用于高度定制化或稀缺性较强的数据交易。</a:t>
            </a:r>
            <a:endParaRPr lang="en-US" sz="1500" dirty="0"/>
          </a:p>
          <a:p>
            <a:pPr marL="0" indent="0">
              <a:buNone/>
            </a:pPr>
            <a:r>
              <a:rPr lang="en-US" sz="15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双方基于数据维度、覆盖范围、质量、独家性、使用场景、交付方式和风险责任等协商价格。</a:t>
            </a:r>
            <a:endParaRPr lang="en-US" sz="1500" dirty="0"/>
          </a:p>
          <a:p>
            <a:pPr marL="0" indent="0">
              <a:buNone/>
            </a:pPr>
            <a:r>
              <a:rPr lang="en-US" sz="15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优点是灵活，缺点是交易成本高、透明度低。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交易形式（二）：买断制与订阅制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68680" y="1325880"/>
            <a:ext cx="4892040" cy="3108960"/>
          </a:xfrm>
          <a:prstGeom prst="roundRect">
            <a:avLst>
              <a:gd name="adj" fmla="val 2059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1325880"/>
            <a:ext cx="73152" cy="3108960"/>
          </a:xfrm>
          <a:prstGeom prst="rect">
            <a:avLst/>
          </a:prstGeom>
          <a:solidFill>
            <a:srgbClr val="3C7C5A"/>
          </a:solidFill>
          <a:ln w="12700">
            <a:solidFill>
              <a:srgbClr val="3C7C5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69848" y="1490472"/>
            <a:ext cx="456285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3C7C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买断制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069848" y="1810512"/>
            <a:ext cx="4562856" cy="251460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6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买方一次性支付费用后，在约定范围内获得长期或永久使用权。</a:t>
            </a:r>
            <a:endParaRPr lang="en-US" sz="1460" dirty="0"/>
          </a:p>
          <a:p>
            <a:pPr marL="0" indent="0">
              <a:buNone/>
            </a:pPr>
            <a:r>
              <a:rPr lang="en-US" sz="146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适合长期价值、更新频率较低、应用场景相对稳定的数据资产。</a:t>
            </a:r>
            <a:endParaRPr lang="en-US" sz="1460" dirty="0"/>
          </a:p>
          <a:p>
            <a:pPr marL="0" indent="0">
              <a:buNone/>
            </a:pPr>
            <a:r>
              <a:rPr lang="en-US" sz="146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注意：买断并不必然意味着所有权完全转移，是否排他、是否转授权、是否再加工需合同明确。</a:t>
            </a:r>
            <a:endParaRPr lang="en-US" sz="1460" dirty="0"/>
          </a:p>
        </p:txBody>
      </p:sp>
      <p:sp>
        <p:nvSpPr>
          <p:cNvPr id="8" name="Shape 6"/>
          <p:cNvSpPr/>
          <p:nvPr/>
        </p:nvSpPr>
        <p:spPr>
          <a:xfrm>
            <a:off x="6400800" y="1325880"/>
            <a:ext cx="4892040" cy="3108960"/>
          </a:xfrm>
          <a:prstGeom prst="roundRect">
            <a:avLst>
              <a:gd name="adj" fmla="val 2059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400800" y="1325880"/>
            <a:ext cx="73152" cy="3108960"/>
          </a:xfrm>
          <a:prstGeom prst="rect">
            <a:avLst/>
          </a:prstGeom>
          <a:solidFill>
            <a:srgbClr val="D68032"/>
          </a:solidFill>
          <a:ln w="12700">
            <a:solidFill>
              <a:srgbClr val="D6803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601968" y="1490472"/>
            <a:ext cx="456285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D68032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订阅制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6601968" y="1810512"/>
            <a:ext cx="4562856" cy="251460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6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买方定期付费以获得持续访问权限，如按月、季度或年支付。</a:t>
            </a:r>
            <a:endParaRPr lang="en-US" sz="1460" dirty="0"/>
          </a:p>
          <a:p>
            <a:pPr marL="0" indent="0">
              <a:buNone/>
            </a:pPr>
            <a:r>
              <a:rPr lang="en-US" sz="146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适合持续更新的数据产品，如金融行情、企业信用、行业监测、交通状态和舆情数据。</a:t>
            </a:r>
            <a:endParaRPr lang="en-US" sz="1460" dirty="0"/>
          </a:p>
          <a:p>
            <a:pPr marL="0" indent="0">
              <a:buNone/>
            </a:pPr>
            <a:r>
              <a:rPr lang="en-US" sz="146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有利于供给方形成稳定收入流，也有利于买方持续获取最新数据。</a:t>
            </a:r>
            <a:endParaRPr lang="en-US" sz="146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交易形式（三）：调用次数与时间许可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68680" y="1325880"/>
            <a:ext cx="4892040" cy="3063240"/>
          </a:xfrm>
          <a:prstGeom prst="roundRect">
            <a:avLst>
              <a:gd name="adj" fmla="val 2090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1325880"/>
            <a:ext cx="73152" cy="3063240"/>
          </a:xfrm>
          <a:prstGeom prst="rect">
            <a:avLst/>
          </a:prstGeom>
          <a:solidFill>
            <a:srgbClr val="A53D2D"/>
          </a:solidFill>
          <a:ln w="12700">
            <a:solidFill>
              <a:srgbClr val="A53D2D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69848" y="1490472"/>
            <a:ext cx="456285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A53D2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按调用次数计费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069848" y="1810512"/>
            <a:ext cx="4562856" cy="246888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8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数据接口交易中的常见模式。</a:t>
            </a:r>
            <a:endParaRPr lang="en-US" sz="1480" dirty="0"/>
          </a:p>
          <a:p>
            <a:pPr marL="0" indent="0">
              <a:buNone/>
            </a:pPr>
            <a:r>
              <a:rPr lang="en-US" sz="148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买方根据 API 调用量、查询次数或计算请求次数付费，也可采用阶梯计价。</a:t>
            </a:r>
            <a:endParaRPr lang="en-US" sz="1480" dirty="0"/>
          </a:p>
          <a:p>
            <a:pPr marL="0" indent="0">
              <a:buNone/>
            </a:pPr>
            <a:r>
              <a:rPr lang="en-US" sz="148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适合需求波动较大、使用频率不稳定或难以预估数据需求规模的场景。</a:t>
            </a:r>
            <a:endParaRPr lang="en-US" sz="1480" dirty="0"/>
          </a:p>
        </p:txBody>
      </p:sp>
      <p:sp>
        <p:nvSpPr>
          <p:cNvPr id="8" name="Shape 6"/>
          <p:cNvSpPr/>
          <p:nvPr/>
        </p:nvSpPr>
        <p:spPr>
          <a:xfrm>
            <a:off x="6400800" y="1325880"/>
            <a:ext cx="4892040" cy="3063240"/>
          </a:xfrm>
          <a:prstGeom prst="roundRect">
            <a:avLst>
              <a:gd name="adj" fmla="val 2090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400800" y="1325880"/>
            <a:ext cx="73152" cy="3063240"/>
          </a:xfrm>
          <a:prstGeom prst="rect">
            <a:avLst/>
          </a:prstGeom>
          <a:solidFill>
            <a:srgbClr val="0F5C63"/>
          </a:solidFill>
          <a:ln w="12700">
            <a:solidFill>
              <a:srgbClr val="0F5C6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601968" y="1490472"/>
            <a:ext cx="456285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时间许可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6601968" y="1810512"/>
            <a:ext cx="4562856" cy="246888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8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买方在特定期限内获得数据产品或服务使用权，期满后权限终止。</a:t>
            </a:r>
            <a:endParaRPr lang="en-US" sz="1480" dirty="0"/>
          </a:p>
          <a:p>
            <a:pPr marL="0" indent="0">
              <a:buNone/>
            </a:pPr>
            <a:r>
              <a:rPr lang="en-US" sz="148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与订阅制相比，时间许可不一定强调持续更新，而更强调固定项目周期内的使用权限。</a:t>
            </a:r>
            <a:endParaRPr lang="en-US" sz="1480" dirty="0"/>
          </a:p>
          <a:p>
            <a:pPr marL="0" indent="0">
              <a:buNone/>
            </a:pPr>
            <a:r>
              <a:rPr lang="en-US" sz="148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适用于市场调研、短期科研项目、专项审计或竞赛任务。</a:t>
            </a:r>
            <a:endParaRPr lang="en-US" sz="14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数据交易框架：四个核心部分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77240" y="1143000"/>
            <a:ext cx="10698480" cy="457200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一个简化的数据市场框架包括数据提供方、数据服务方、数据使用方和数据要素市场。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868680" y="5182996"/>
            <a:ext cx="2423160" cy="931014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68680" y="5182996"/>
            <a:ext cx="73152" cy="931014"/>
          </a:xfrm>
          <a:prstGeom prst="rect">
            <a:avLst/>
          </a:prstGeom>
          <a:solidFill>
            <a:srgbClr val="0F5C63"/>
          </a:solidFill>
          <a:ln w="12700">
            <a:solidFill>
              <a:srgbClr val="0F5C6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69848" y="5347588"/>
            <a:ext cx="2093976" cy="11637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数据提供方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069848" y="5667628"/>
            <a:ext cx="2093976" cy="628435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提供原始数据、可计算信息或查询能力。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657600" y="5182996"/>
            <a:ext cx="2423160" cy="931014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657600" y="5182996"/>
            <a:ext cx="73152" cy="931014"/>
          </a:xfrm>
          <a:prstGeom prst="rect">
            <a:avLst/>
          </a:prstGeom>
          <a:solidFill>
            <a:srgbClr val="1B4D89"/>
          </a:solidFill>
          <a:ln w="12700">
            <a:solidFill>
              <a:srgbClr val="1B4D8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858768" y="5347588"/>
            <a:ext cx="2093976" cy="11637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4D89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数据服务方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858768" y="5667628"/>
            <a:ext cx="2093976" cy="628435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加工、建模、封装数据产品和服务。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446520" y="5182996"/>
            <a:ext cx="2423160" cy="931014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446520" y="5182996"/>
            <a:ext cx="73152" cy="931014"/>
          </a:xfrm>
          <a:prstGeom prst="rect">
            <a:avLst/>
          </a:prstGeom>
          <a:solidFill>
            <a:srgbClr val="3C7C5A"/>
          </a:solidFill>
          <a:ln w="12700">
            <a:solidFill>
              <a:srgbClr val="3C7C5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647688" y="5347588"/>
            <a:ext cx="2093976" cy="11637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C7C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数据使用方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647688" y="5667628"/>
            <a:ext cx="2093976" cy="628435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获取加工数据、模型或查询服务。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9235440" y="5182996"/>
            <a:ext cx="2057400" cy="931014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235440" y="5182996"/>
            <a:ext cx="73152" cy="931014"/>
          </a:xfrm>
          <a:prstGeom prst="rect">
            <a:avLst/>
          </a:prstGeom>
          <a:solidFill>
            <a:srgbClr val="D68032"/>
          </a:solidFill>
          <a:ln w="12700">
            <a:solidFill>
              <a:srgbClr val="D6803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436608" y="5347588"/>
            <a:ext cx="1728216" cy="11637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68032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数据要素市场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9436608" y="5667628"/>
            <a:ext cx="1728216" cy="628435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撮合、定价、交付、结算与治理。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32473" y="1496621"/>
            <a:ext cx="9360131" cy="3515923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框架角色一：数据提供方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68680" y="1234440"/>
            <a:ext cx="10698480" cy="4297680"/>
          </a:xfrm>
          <a:prstGeom prst="rect">
            <a:avLst/>
          </a:prstGeom>
          <a:noFill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16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</a:t>
            </a:r>
            <a:r>
              <a:rPr lang="en-US" sz="1620" dirty="0" err="1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数据资源来源：企业、平台、政府部门、科研机构或其他拥有数据资源的组织</a:t>
            </a:r>
            <a:r>
              <a:rPr lang="en-US" sz="16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。</a:t>
            </a:r>
            <a:endParaRPr lang="en-US" sz="1620" dirty="0">
              <a:solidFill>
                <a:srgbClr val="16343B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>
              <a:buNone/>
            </a:pPr>
            <a:r>
              <a:rPr lang="en-US" sz="16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
• </a:t>
            </a:r>
            <a:r>
              <a:rPr lang="en-US" sz="1620" dirty="0" err="1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数据类型：用户行为数据、交易数据、传感器数据、医学影像数据、生产运行数据、科研观测数据等</a:t>
            </a:r>
            <a:r>
              <a:rPr lang="en-US" sz="16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。</a:t>
            </a:r>
            <a:endParaRPr lang="en-US" sz="1620" dirty="0">
              <a:solidFill>
                <a:srgbClr val="16343B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>
              <a:buNone/>
            </a:pPr>
            <a:r>
              <a:rPr lang="en-US" sz="16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
• </a:t>
            </a:r>
            <a:r>
              <a:rPr lang="en-US" sz="1620" dirty="0" err="1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提供方式：直接提供原始数据；提供梯度参数、中间结果或其他可计算信息；提供查询调用能力</a:t>
            </a:r>
            <a:r>
              <a:rPr lang="en-US" sz="16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。</a:t>
            </a:r>
            <a:endParaRPr lang="en-US" sz="1620" dirty="0">
              <a:solidFill>
                <a:srgbClr val="16343B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>
              <a:buNone/>
            </a:pPr>
            <a:r>
              <a:rPr lang="en-US" sz="16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
• 关键点：数据提供不必然意味着原始数据直接转移，也可以是受控访问、参数共享或查询服务。</a:t>
            </a:r>
            <a:endParaRPr lang="en-US" sz="16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框架角色二：数据服务方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22960" y="1143000"/>
            <a:ext cx="10515600" cy="502920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数据服务方位于提供方和使用方之间，是将数据资源转化为可交易、可交付、可使用产品的关键环节。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914400" y="2011680"/>
            <a:ext cx="3200400" cy="192024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914400" y="2011680"/>
            <a:ext cx="73152" cy="1920240"/>
          </a:xfrm>
          <a:prstGeom prst="rect">
            <a:avLst/>
          </a:prstGeom>
          <a:solidFill>
            <a:srgbClr val="0F5C63"/>
          </a:solidFill>
          <a:ln w="12700">
            <a:solidFill>
              <a:srgbClr val="0F5C6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115568" y="2176272"/>
            <a:ext cx="287121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数据加工服务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115568" y="2496312"/>
            <a:ext cx="2871216" cy="132588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清洗、脱敏、标注、融合和结构化处理。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4480560" y="2011680"/>
            <a:ext cx="3200400" cy="192024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480560" y="2011680"/>
            <a:ext cx="73152" cy="1920240"/>
          </a:xfrm>
          <a:prstGeom prst="rect">
            <a:avLst/>
          </a:prstGeom>
          <a:solidFill>
            <a:srgbClr val="1B4D89"/>
          </a:solidFill>
          <a:ln w="12700">
            <a:solidFill>
              <a:srgbClr val="1B4D8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81728" y="2176272"/>
            <a:ext cx="287121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4D89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模型训练服务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681728" y="2496312"/>
            <a:ext cx="2871216" cy="132588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利用数据训练机器学习模型，封装为模型能力。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8046720" y="2011680"/>
            <a:ext cx="3200400" cy="192024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046720" y="2011680"/>
            <a:ext cx="73152" cy="1920240"/>
          </a:xfrm>
          <a:prstGeom prst="rect">
            <a:avLst/>
          </a:prstGeom>
          <a:solidFill>
            <a:srgbClr val="3C7C5A"/>
          </a:solidFill>
          <a:ln w="12700">
            <a:solidFill>
              <a:srgbClr val="3C7C5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47888" y="2176272"/>
            <a:ext cx="287121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C7C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数据查询服务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8247888" y="2496312"/>
            <a:ext cx="2871216" cy="132588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通过接口、报表或受控计算环境提供查询结果。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914400" y="5029200"/>
            <a:ext cx="10241280" cy="384048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48666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服务方降低使用门槛，也降低原始数据直接流通带来的隐私和安全风险。</a:t>
            </a:r>
            <a:endParaRPr lang="en-US" sz="1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框架角色三：数据使用方获得什么？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68680" y="1417320"/>
            <a:ext cx="3291840" cy="2423160"/>
          </a:xfrm>
          <a:prstGeom prst="roundRect">
            <a:avLst>
              <a:gd name="adj" fmla="val 2642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1417320"/>
            <a:ext cx="73152" cy="2423160"/>
          </a:xfrm>
          <a:prstGeom prst="rect">
            <a:avLst/>
          </a:prstGeom>
          <a:solidFill>
            <a:srgbClr val="0F5C63"/>
          </a:solidFill>
          <a:ln w="12700">
            <a:solidFill>
              <a:srgbClr val="0F5C6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69848" y="1581912"/>
            <a:ext cx="296265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加工后的数据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069848" y="1901952"/>
            <a:ext cx="2962656" cy="182880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经过清洗、脱敏和标注的数据集，适用于进一步分析或模型训练。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480560" y="1417320"/>
            <a:ext cx="3291840" cy="2423160"/>
          </a:xfrm>
          <a:prstGeom prst="roundRect">
            <a:avLst>
              <a:gd name="adj" fmla="val 2642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480560" y="1417320"/>
            <a:ext cx="73152" cy="2423160"/>
          </a:xfrm>
          <a:prstGeom prst="rect">
            <a:avLst/>
          </a:prstGeom>
          <a:solidFill>
            <a:srgbClr val="1B4D89"/>
          </a:solidFill>
          <a:ln w="12700">
            <a:solidFill>
              <a:srgbClr val="1B4D8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681728" y="1581912"/>
            <a:ext cx="296265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4D89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机器学习模型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681728" y="1901952"/>
            <a:ext cx="2962656" cy="182880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风险评分模型、图像识别模型或推荐模型，适用于自动化预测和决策。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8092440" y="1417320"/>
            <a:ext cx="3291840" cy="2423160"/>
          </a:xfrm>
          <a:prstGeom prst="roundRect">
            <a:avLst>
              <a:gd name="adj" fmla="val 2642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092440" y="1417320"/>
            <a:ext cx="73152" cy="2423160"/>
          </a:xfrm>
          <a:prstGeom prst="rect">
            <a:avLst/>
          </a:prstGeom>
          <a:solidFill>
            <a:srgbClr val="3C7C5A"/>
          </a:solidFill>
          <a:ln w="12700">
            <a:solidFill>
              <a:srgbClr val="3C7C5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93608" y="1581912"/>
            <a:ext cx="296265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C7C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数据查询服务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293608" y="1901952"/>
            <a:ext cx="2962656" cy="182880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统计报告、实时查询接口或聚合分析结果，适用于只需要结论的场景。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914400" y="4983480"/>
            <a:ext cx="10241280" cy="411480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不同输出形式对应不同层次的数据价值实现方式。</a:t>
            </a:r>
            <a:endParaRPr lang="en-US" sz="1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章节结构：从“要素”到“交易机制”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94360" y="1124712"/>
            <a:ext cx="1325880" cy="310896"/>
          </a:xfrm>
          <a:prstGeom prst="roundRect">
            <a:avLst>
              <a:gd name="adj" fmla="val 17647"/>
            </a:avLst>
          </a:prstGeom>
          <a:solidFill>
            <a:srgbClr val="0F5C63"/>
          </a:solidFill>
          <a:ln w="12700">
            <a:solidFill>
              <a:srgbClr val="0F5C6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1197864"/>
            <a:ext cx="1143000" cy="1188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Roadmap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731520" y="1828800"/>
            <a:ext cx="2514600" cy="2057400"/>
          </a:xfrm>
          <a:prstGeom prst="roundRect">
            <a:avLst>
              <a:gd name="adj" fmla="val 3111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31520" y="1828800"/>
            <a:ext cx="73152" cy="2057400"/>
          </a:xfrm>
          <a:prstGeom prst="rect">
            <a:avLst/>
          </a:prstGeom>
          <a:solidFill>
            <a:srgbClr val="0F5C63"/>
          </a:solidFill>
          <a:ln w="12700">
            <a:solidFill>
              <a:srgbClr val="0F5C6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32688" y="1993392"/>
            <a:ext cx="218541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1.1 生产要素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32688" y="2313432"/>
            <a:ext cx="2185416" cy="146304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传统生产要素</a:t>
            </a:r>
            <a:endParaRPr lang="en-US" sz="1500" dirty="0"/>
          </a:p>
          <a:p>
            <a:pPr marL="0" indent="0">
              <a:buNone/>
            </a:pPr>
            <a:r>
              <a:rPr lang="en-US" sz="15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数据要素及其特点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3319272" y="2852928"/>
            <a:ext cx="201168" cy="0"/>
          </a:xfrm>
          <a:prstGeom prst="line">
            <a:avLst/>
          </a:prstGeom>
          <a:noFill/>
          <a:ln w="15240">
            <a:solidFill>
              <a:srgbClr val="48666B"/>
            </a:solidFill>
            <a:prstDash val="solid"/>
            <a:tailEnd type="triangle"/>
          </a:ln>
        </p:spPr>
      </p:sp>
      <p:sp>
        <p:nvSpPr>
          <p:cNvPr id="11" name="Shape 9"/>
          <p:cNvSpPr/>
          <p:nvPr/>
        </p:nvSpPr>
        <p:spPr>
          <a:xfrm>
            <a:off x="3520440" y="1828800"/>
            <a:ext cx="2514600" cy="2057400"/>
          </a:xfrm>
          <a:prstGeom prst="roundRect">
            <a:avLst>
              <a:gd name="adj" fmla="val 3111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520440" y="1828800"/>
            <a:ext cx="73152" cy="2057400"/>
          </a:xfrm>
          <a:prstGeom prst="rect">
            <a:avLst/>
          </a:prstGeom>
          <a:solidFill>
            <a:srgbClr val="1B4D89"/>
          </a:solidFill>
          <a:ln w="12700">
            <a:solidFill>
              <a:srgbClr val="1B4D8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721608" y="1993392"/>
            <a:ext cx="218541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4D89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1.2 交易意义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3721608" y="2313432"/>
            <a:ext cx="2185416" cy="146304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必要性</a:t>
            </a:r>
            <a:endParaRPr lang="en-US" sz="1500" dirty="0"/>
          </a:p>
          <a:p>
            <a:pPr marL="0" indent="0">
              <a:buNone/>
            </a:pPr>
            <a:r>
              <a:rPr lang="en-US" sz="15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比较优势</a:t>
            </a:r>
            <a:endParaRPr lang="en-US" sz="1500" dirty="0"/>
          </a:p>
          <a:p>
            <a:pPr marL="0" indent="0">
              <a:buNone/>
            </a:pPr>
            <a:r>
              <a:rPr lang="en-US" sz="15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战略意义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6108192" y="2852928"/>
            <a:ext cx="201168" cy="0"/>
          </a:xfrm>
          <a:prstGeom prst="line">
            <a:avLst/>
          </a:prstGeom>
          <a:noFill/>
          <a:ln w="15240">
            <a:solidFill>
              <a:srgbClr val="48666B"/>
            </a:solidFill>
            <a:prstDash val="solid"/>
            <a:tailEnd type="triangle"/>
          </a:ln>
        </p:spPr>
      </p:sp>
      <p:sp>
        <p:nvSpPr>
          <p:cNvPr id="16" name="Shape 14"/>
          <p:cNvSpPr/>
          <p:nvPr/>
        </p:nvSpPr>
        <p:spPr>
          <a:xfrm>
            <a:off x="6309360" y="1828800"/>
            <a:ext cx="2514600" cy="2057400"/>
          </a:xfrm>
          <a:prstGeom prst="roundRect">
            <a:avLst>
              <a:gd name="adj" fmla="val 3111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09360" y="1828800"/>
            <a:ext cx="73152" cy="2057400"/>
          </a:xfrm>
          <a:prstGeom prst="rect">
            <a:avLst/>
          </a:prstGeom>
          <a:solidFill>
            <a:srgbClr val="3C7C5A"/>
          </a:solidFill>
          <a:ln w="12700">
            <a:solidFill>
              <a:srgbClr val="3C7C5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510528" y="1993392"/>
            <a:ext cx="218541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3C7C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1.3 基本概念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510528" y="2313432"/>
            <a:ext cx="2185416" cy="146304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定义、主体、对象</a:t>
            </a:r>
            <a:endParaRPr lang="en-US" sz="1500" dirty="0"/>
          </a:p>
          <a:p>
            <a:pPr marL="0" indent="0">
              <a:buNone/>
            </a:pPr>
            <a:r>
              <a:rPr lang="en-US" sz="15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形式、框架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8897112" y="2852928"/>
            <a:ext cx="201168" cy="0"/>
          </a:xfrm>
          <a:prstGeom prst="line">
            <a:avLst/>
          </a:prstGeom>
          <a:noFill/>
          <a:ln w="15240">
            <a:solidFill>
              <a:srgbClr val="48666B"/>
            </a:solidFill>
            <a:prstDash val="solid"/>
            <a:tailEnd type="triangle"/>
          </a:ln>
        </p:spPr>
      </p:sp>
      <p:sp>
        <p:nvSpPr>
          <p:cNvPr id="21" name="Shape 19"/>
          <p:cNvSpPr/>
          <p:nvPr/>
        </p:nvSpPr>
        <p:spPr>
          <a:xfrm>
            <a:off x="9098280" y="1828800"/>
            <a:ext cx="2514600" cy="2057400"/>
          </a:xfrm>
          <a:prstGeom prst="roundRect">
            <a:avLst>
              <a:gd name="adj" fmla="val 3111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9098280" y="1828800"/>
            <a:ext cx="73152" cy="2057400"/>
          </a:xfrm>
          <a:prstGeom prst="rect">
            <a:avLst/>
          </a:prstGeom>
          <a:solidFill>
            <a:srgbClr val="D68032"/>
          </a:solidFill>
          <a:ln w="12700">
            <a:solidFill>
              <a:srgbClr val="D68032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299448" y="1993392"/>
            <a:ext cx="218541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D68032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1.4 核心要求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9299448" y="2313432"/>
            <a:ext cx="2185416" cy="146304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产权、定价</a:t>
            </a:r>
            <a:endParaRPr lang="en-US" sz="1500" dirty="0"/>
          </a:p>
          <a:p>
            <a:pPr marL="0" indent="0">
              <a:buNone/>
            </a:pPr>
            <a:r>
              <a:rPr lang="en-US" sz="15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公平、安全</a:t>
            </a:r>
            <a:endParaRPr lang="en-US" sz="1500" dirty="0"/>
          </a:p>
        </p:txBody>
      </p:sp>
      <p:sp>
        <p:nvSpPr>
          <p:cNvPr id="26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框架角色四：数据要素市场的作用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68680" y="1234440"/>
            <a:ext cx="10698480" cy="4297680"/>
          </a:xfrm>
          <a:prstGeom prst="rect">
            <a:avLst/>
          </a:prstGeom>
          <a:noFill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16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</a:t>
            </a:r>
            <a:r>
              <a:rPr lang="en-US" sz="1620" dirty="0" err="1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不是简单信息发布平台，而是交易撮合、产品展示、价格发现、合同管理、交付结算、安全审查、合规治理和争议处理的综合体系</a:t>
            </a:r>
            <a:r>
              <a:rPr lang="en-US" sz="16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。</a:t>
            </a:r>
            <a:endParaRPr lang="en-US" sz="1620" dirty="0">
              <a:solidFill>
                <a:srgbClr val="16343B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>
              <a:buNone/>
            </a:pPr>
            <a:r>
              <a:rPr lang="en-US" sz="16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
• </a:t>
            </a:r>
            <a:r>
              <a:rPr lang="en-US" sz="1620" dirty="0" err="1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降低交易成本：统一数据目录、产品描述、质量评价、交易规则和合同模板</a:t>
            </a:r>
            <a:r>
              <a:rPr lang="en-US" sz="16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。</a:t>
            </a:r>
            <a:endParaRPr lang="en-US" sz="1620" dirty="0">
              <a:solidFill>
                <a:srgbClr val="16343B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>
              <a:buNone/>
            </a:pPr>
            <a:r>
              <a:rPr lang="en-US" sz="16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
• </a:t>
            </a:r>
            <a:r>
              <a:rPr lang="en-US" sz="1620" dirty="0" err="1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增强交易可信：通过审计记录、访问控制、数据水印和可信计算环境，提高可追溯性和可信性</a:t>
            </a:r>
            <a:r>
              <a:rPr lang="en-US" sz="16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。</a:t>
            </a:r>
            <a:endParaRPr lang="en-US" sz="1620" dirty="0">
              <a:solidFill>
                <a:srgbClr val="16343B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>
              <a:buNone/>
            </a:pPr>
            <a:r>
              <a:rPr lang="en-US" sz="16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
• 连接数据提供方、数据服务方和数据使用方，使数据从分散资源转化为可交易产品。</a:t>
            </a:r>
            <a:endParaRPr lang="en-US" sz="16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5C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234440"/>
            <a:ext cx="100584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BFE4E4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1.4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640080" y="1965960"/>
            <a:ext cx="9875520" cy="5943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1.4 数据交易核心要求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40080" y="2779776"/>
            <a:ext cx="7772400" cy="0"/>
          </a:xfrm>
          <a:prstGeom prst="line">
            <a:avLst/>
          </a:prstGeom>
          <a:noFill/>
          <a:ln w="19050">
            <a:solidFill>
              <a:srgbClr val="BFE4E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3154680"/>
            <a:ext cx="8961120" cy="6858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E8F7F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数据能够交易并不意味着交易能够顺利发生，还必须解决产权、定价、公平、安全与合规等核心问题。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8046720" y="6217920"/>
            <a:ext cx="347472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BFE4E4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第一章 数据交易简介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数据交易核心要求：四类基础问题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22960" y="1371600"/>
            <a:ext cx="2514600" cy="2148840"/>
          </a:xfrm>
          <a:prstGeom prst="roundRect">
            <a:avLst>
              <a:gd name="adj" fmla="val 2979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22960" y="1371600"/>
            <a:ext cx="73152" cy="2148840"/>
          </a:xfrm>
          <a:prstGeom prst="rect">
            <a:avLst/>
          </a:prstGeom>
          <a:solidFill>
            <a:srgbClr val="0F5C63"/>
          </a:solidFill>
          <a:ln w="12700">
            <a:solidFill>
              <a:srgbClr val="0F5C6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24128" y="1536192"/>
            <a:ext cx="218541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产权问题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024128" y="1856232"/>
            <a:ext cx="2185416" cy="155448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谁有权交易数据？如何区分所有权、使用权和收益权？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3520440" y="1371600"/>
            <a:ext cx="2514600" cy="2148840"/>
          </a:xfrm>
          <a:prstGeom prst="roundRect">
            <a:avLst>
              <a:gd name="adj" fmla="val 2979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520440" y="1371600"/>
            <a:ext cx="73152" cy="2148840"/>
          </a:xfrm>
          <a:prstGeom prst="rect">
            <a:avLst/>
          </a:prstGeom>
          <a:solidFill>
            <a:srgbClr val="1B4D89"/>
          </a:solidFill>
          <a:ln w="12700">
            <a:solidFill>
              <a:srgbClr val="1B4D8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721608" y="1536192"/>
            <a:ext cx="218541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B4D89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定价问题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3721608" y="1856232"/>
            <a:ext cx="2185416" cy="155448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数据价格如何形成？如何处理零成本复制和价值不确定性？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6217920" y="1371600"/>
            <a:ext cx="2514600" cy="2148840"/>
          </a:xfrm>
          <a:prstGeom prst="roundRect">
            <a:avLst>
              <a:gd name="adj" fmla="val 2979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0" y="1371600"/>
            <a:ext cx="73152" cy="2148840"/>
          </a:xfrm>
          <a:prstGeom prst="rect">
            <a:avLst/>
          </a:prstGeom>
          <a:solidFill>
            <a:srgbClr val="3C7C5A"/>
          </a:solidFill>
          <a:ln w="12700">
            <a:solidFill>
              <a:srgbClr val="3C7C5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19088" y="1536192"/>
            <a:ext cx="218541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3C7C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公平问题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6419088" y="1856232"/>
            <a:ext cx="2185416" cy="155448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多方贡献如何衡量？收益如何合理分配？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8915400" y="1371600"/>
            <a:ext cx="2514600" cy="2148840"/>
          </a:xfrm>
          <a:prstGeom prst="roundRect">
            <a:avLst>
              <a:gd name="adj" fmla="val 2979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915400" y="1371600"/>
            <a:ext cx="73152" cy="2148840"/>
          </a:xfrm>
          <a:prstGeom prst="rect">
            <a:avLst/>
          </a:prstGeom>
          <a:solidFill>
            <a:srgbClr val="A53D2D"/>
          </a:solidFill>
          <a:ln w="12700">
            <a:solidFill>
              <a:srgbClr val="A53D2D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116568" y="1536192"/>
            <a:ext cx="218541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A53D2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安全问题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9116568" y="1856232"/>
            <a:ext cx="2185416" cy="155448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如何在隐私、安全、合规和可信条件下流通使用数据？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914400" y="4892040"/>
            <a:ext cx="10241280" cy="384048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这些问题也构成本书后续章节的主要线索。</a:t>
            </a:r>
            <a:endParaRPr lang="en-US" sz="2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产权问题：数据交易的基础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68680" y="1325880"/>
            <a:ext cx="10698480" cy="3749040"/>
          </a:xfrm>
          <a:prstGeom prst="rect">
            <a:avLst/>
          </a:prstGeom>
          <a:noFill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166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</a:t>
            </a:r>
            <a:r>
              <a:rPr lang="en-US" sz="1660" dirty="0" err="1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传统商品产权通常明确且唯一，但数据可能涉及生成者、收集者、存储者、加工者等多个主体</a:t>
            </a:r>
            <a:r>
              <a:rPr lang="en-US" sz="166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。</a:t>
            </a:r>
            <a:endParaRPr lang="en-US" sz="1660" dirty="0">
              <a:solidFill>
                <a:srgbClr val="16343B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>
              <a:buNone/>
            </a:pPr>
            <a:r>
              <a:rPr lang="en-US" sz="166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
• </a:t>
            </a:r>
            <a:r>
              <a:rPr lang="en-US" sz="1660" dirty="0" err="1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数据具有可复制性，一份数据可以被多次使用而不会被消耗，因此需要区分所有权与使用权</a:t>
            </a:r>
            <a:r>
              <a:rPr lang="en-US" sz="166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。</a:t>
            </a:r>
            <a:endParaRPr lang="en-US" sz="1660" dirty="0">
              <a:solidFill>
                <a:srgbClr val="16343B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>
              <a:buNone/>
            </a:pPr>
            <a:r>
              <a:rPr lang="en-US" sz="166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
• </a:t>
            </a:r>
            <a:r>
              <a:rPr lang="en-US" sz="1660" dirty="0" err="1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需要明确权属关系和权利边界，设计授权与许可机制</a:t>
            </a:r>
            <a:r>
              <a:rPr lang="en-US" sz="166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。</a:t>
            </a:r>
            <a:endParaRPr lang="en-US" sz="1660" dirty="0">
              <a:solidFill>
                <a:srgbClr val="16343B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>
              <a:buNone/>
            </a:pPr>
            <a:r>
              <a:rPr lang="en-US" sz="166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
• 还需要考虑可追溯性和责任划分，确保数据使用过程中能够界定各方责任。</a:t>
            </a:r>
            <a:endParaRPr lang="en-US" sz="1660" dirty="0"/>
          </a:p>
        </p:txBody>
      </p:sp>
      <p:sp>
        <p:nvSpPr>
          <p:cNvPr id="5" name="Shape 3"/>
          <p:cNvSpPr/>
          <p:nvPr/>
        </p:nvSpPr>
        <p:spPr>
          <a:xfrm>
            <a:off x="1554480" y="5303520"/>
            <a:ext cx="9144000" cy="502920"/>
          </a:xfrm>
          <a:prstGeom prst="roundRect">
            <a:avLst>
              <a:gd name="adj" fmla="val 10909"/>
            </a:avLst>
          </a:prstGeom>
          <a:solidFill>
            <a:srgbClr val="F3F7F8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627632" y="5367528"/>
            <a:ext cx="8997696" cy="3749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产权清晰性直接影响数据交易的可行性与安全性</a:t>
            </a:r>
            <a:endParaRPr lang="en-US" sz="2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定价问题：传统完全竞争框架为何失效？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22960" y="1325880"/>
            <a:ext cx="3383280" cy="2103120"/>
          </a:xfrm>
          <a:prstGeom prst="roundRect">
            <a:avLst>
              <a:gd name="adj" fmla="val 3043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22960" y="1325880"/>
            <a:ext cx="73152" cy="2103120"/>
          </a:xfrm>
          <a:prstGeom prst="rect">
            <a:avLst/>
          </a:prstGeom>
          <a:solidFill>
            <a:srgbClr val="1B4D89"/>
          </a:solidFill>
          <a:ln w="12700">
            <a:solidFill>
              <a:srgbClr val="1B4D89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24128" y="1490472"/>
            <a:ext cx="305409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4D89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需求侧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024128" y="1810512"/>
            <a:ext cx="3054096" cy="150876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数据是非消耗品，消费者对同一份数据通常只有买或不买两种选择；市场需求曲线可近似类似传统市场。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434840" y="1325880"/>
            <a:ext cx="3383280" cy="2103120"/>
          </a:xfrm>
          <a:prstGeom prst="roundRect">
            <a:avLst>
              <a:gd name="adj" fmla="val 3043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434840" y="1325880"/>
            <a:ext cx="73152" cy="2103120"/>
          </a:xfrm>
          <a:prstGeom prst="rect">
            <a:avLst/>
          </a:prstGeom>
          <a:solidFill>
            <a:srgbClr val="0F5C63"/>
          </a:solidFill>
          <a:ln w="12700">
            <a:solidFill>
              <a:srgbClr val="0F5C6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636008" y="1490472"/>
            <a:ext cx="305409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供给侧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636008" y="1810512"/>
            <a:ext cx="3054096" cy="150876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数据由比特构成，复制可以认为几乎不需要成本。数据只有第一单位的固定成本，之后边际成本接近 0。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8046720" y="1325880"/>
            <a:ext cx="3383280" cy="2103120"/>
          </a:xfrm>
          <a:prstGeom prst="roundRect">
            <a:avLst>
              <a:gd name="adj" fmla="val 3043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046720" y="1325880"/>
            <a:ext cx="73152" cy="2103120"/>
          </a:xfrm>
          <a:prstGeom prst="rect">
            <a:avLst/>
          </a:prstGeom>
          <a:solidFill>
            <a:srgbClr val="A53D2D"/>
          </a:solidFill>
          <a:ln w="12700">
            <a:solidFill>
              <a:srgbClr val="A53D2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47888" y="1490472"/>
            <a:ext cx="305409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A53D2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结论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247888" y="1810512"/>
            <a:ext cx="3054096" cy="150876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反需求曲线与反供给曲线不相交，完全竞争市场框架下难以形成均衡价格。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868680" y="4663440"/>
            <a:ext cx="10607040" cy="640080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关键：零成本复制性使数据的生产和定价必须面向需求，后续还涉及垄断、外部性和信息不对称。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定价问题：三类市场失灵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68680" y="1417320"/>
            <a:ext cx="3291840" cy="2514600"/>
          </a:xfrm>
          <a:prstGeom prst="roundRect">
            <a:avLst>
              <a:gd name="adj" fmla="val 2545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1417320"/>
            <a:ext cx="73152" cy="2514600"/>
          </a:xfrm>
          <a:prstGeom prst="rect">
            <a:avLst/>
          </a:prstGeom>
          <a:solidFill>
            <a:srgbClr val="0F5C63"/>
          </a:solidFill>
          <a:ln w="12700">
            <a:solidFill>
              <a:srgbClr val="0F5C6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69848" y="1581912"/>
            <a:ext cx="296265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垄断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069848" y="1901952"/>
            <a:ext cx="2962656" cy="192024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数据来源、时效性和应用场景差异大，某些数据难以被替代；高前期成本与低复制成本可能带来自然垄断倾向。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4480560" y="1417320"/>
            <a:ext cx="3291840" cy="2514600"/>
          </a:xfrm>
          <a:prstGeom prst="roundRect">
            <a:avLst>
              <a:gd name="adj" fmla="val 2545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480560" y="1417320"/>
            <a:ext cx="73152" cy="2514600"/>
          </a:xfrm>
          <a:prstGeom prst="rect">
            <a:avLst/>
          </a:prstGeom>
          <a:solidFill>
            <a:srgbClr val="1B4D89"/>
          </a:solidFill>
          <a:ln w="12700">
            <a:solidFill>
              <a:srgbClr val="1B4D8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681728" y="1581912"/>
            <a:ext cx="296265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4D89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外部性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681728" y="1901952"/>
            <a:ext cx="2962656" cy="192024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买家之间的竞争关系、个人数据相关性等，使一方的数据交易决策影响未参与交易者。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8092440" y="1417320"/>
            <a:ext cx="3291840" cy="2514600"/>
          </a:xfrm>
          <a:prstGeom prst="roundRect">
            <a:avLst>
              <a:gd name="adj" fmla="val 2545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092440" y="1417320"/>
            <a:ext cx="73152" cy="2514600"/>
          </a:xfrm>
          <a:prstGeom prst="rect">
            <a:avLst/>
          </a:prstGeom>
          <a:solidFill>
            <a:srgbClr val="A53D2D"/>
          </a:solidFill>
          <a:ln w="12700">
            <a:solidFill>
              <a:srgbClr val="A53D2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93608" y="1581912"/>
            <a:ext cx="296265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A53D2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信息不对称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293608" y="1901952"/>
            <a:ext cx="2962656" cy="192024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卖家更了解数据质量；买家购买前很难准确判断数据价值；卖家也未必了解买家真实需求和支付意愿。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914400" y="5074920"/>
            <a:ext cx="10241280" cy="384048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48666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这三类问题解释了为什么数据定价需要专门的机制设计与经济模型。</a:t>
            </a:r>
            <a:endParaRPr lang="en-US" sz="1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公平问题：收益应如何分配？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22960" y="1188720"/>
            <a:ext cx="10515600" cy="457200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>
              <a:buNone/>
            </a:pPr>
            <a:r>
              <a:rPr lang="en-US" sz="19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数据价值往往不是由单一主体独立创造，而是多方共同参与的结果。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868680" y="1920240"/>
            <a:ext cx="10698480" cy="3291840"/>
          </a:xfrm>
          <a:prstGeom prst="rect">
            <a:avLst/>
          </a:prstGeom>
          <a:noFill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16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</a:t>
            </a:r>
            <a:r>
              <a:rPr lang="en-US" sz="1620" dirty="0" err="1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原始数据可能来自用户行为，采集依赖平台系统，质量提升依赖清洗、标注和治理</a:t>
            </a:r>
            <a:r>
              <a:rPr lang="en-US" sz="16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。</a:t>
            </a:r>
            <a:endParaRPr lang="en-US" sz="1620" dirty="0">
              <a:solidFill>
                <a:srgbClr val="16343B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>
              <a:buNone/>
            </a:pPr>
            <a:r>
              <a:rPr lang="en-US" sz="16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
• </a:t>
            </a:r>
            <a:r>
              <a:rPr lang="en-US" sz="1620" dirty="0" err="1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模型训练依赖算法与算力，最终价值实现还依赖具体应用场景</a:t>
            </a:r>
            <a:r>
              <a:rPr lang="en-US" sz="16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。</a:t>
            </a:r>
            <a:endParaRPr lang="en-US" sz="1620" dirty="0">
              <a:solidFill>
                <a:srgbClr val="16343B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>
              <a:buNone/>
            </a:pPr>
            <a:r>
              <a:rPr lang="en-US" sz="16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
• </a:t>
            </a:r>
            <a:r>
              <a:rPr lang="en-US" sz="1620" dirty="0" err="1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收益分配不能只看数据量，还应考虑质量、稀缺性、互补性和对最终任务的实际贡献</a:t>
            </a:r>
            <a:r>
              <a:rPr lang="en-US" sz="16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。</a:t>
            </a:r>
            <a:endParaRPr lang="en-US" sz="1620" dirty="0">
              <a:solidFill>
                <a:srgbClr val="16343B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>
              <a:buNone/>
            </a:pPr>
            <a:r>
              <a:rPr lang="en-US" sz="162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
• 公平问题也是激励问题：合理的贡献评估和收益分配可以激励更多主体参与数据生产、治理和流通。</a:t>
            </a:r>
            <a:endParaRPr lang="en-US" sz="1620" dirty="0"/>
          </a:p>
        </p:txBody>
      </p:sp>
      <p:sp>
        <p:nvSpPr>
          <p:cNvPr id="6" name="Text 4"/>
          <p:cNvSpPr/>
          <p:nvPr/>
        </p:nvSpPr>
        <p:spPr>
          <a:xfrm>
            <a:off x="914400" y="5532120"/>
            <a:ext cx="10241280" cy="365760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550" dirty="0">
                <a:solidFill>
                  <a:srgbClr val="48666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典型方法：Shapley 值、Data Shapley、Beta-Shapley、Data-Banzhaf、KNN-Shapley 等贡献评估方法。</a:t>
            </a:r>
            <a:endParaRPr lang="en-US" sz="15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安全问题：可信数据交易的底线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22960" y="1143000"/>
            <a:ext cx="10515600" cy="594360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隐私、安全与合规问题是数据交易中不可忽视的底线要求。许多数据包含个人信息、商业秘密、敏感业务信息或重要数据。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868680" y="2103120"/>
            <a:ext cx="3291840" cy="2011680"/>
          </a:xfrm>
          <a:prstGeom prst="roundRect">
            <a:avLst>
              <a:gd name="adj" fmla="val 3182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68680" y="2103120"/>
            <a:ext cx="73152" cy="2011680"/>
          </a:xfrm>
          <a:prstGeom prst="rect">
            <a:avLst/>
          </a:prstGeom>
          <a:solidFill>
            <a:srgbClr val="A53D2D"/>
          </a:solidFill>
          <a:ln w="12700">
            <a:solidFill>
              <a:srgbClr val="A53D2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69848" y="2267712"/>
            <a:ext cx="296265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A53D2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风险场景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069848" y="2587752"/>
            <a:ext cx="2962656" cy="141732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发布阶段暴露身份和行为轨迹；查询阶段被多次查询和交叉比对推断；使用阶段超范围使用或再转让。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4480560" y="2103120"/>
            <a:ext cx="3291840" cy="2011680"/>
          </a:xfrm>
          <a:prstGeom prst="roundRect">
            <a:avLst>
              <a:gd name="adj" fmla="val 3182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480560" y="2103120"/>
            <a:ext cx="73152" cy="2011680"/>
          </a:xfrm>
          <a:prstGeom prst="rect">
            <a:avLst/>
          </a:prstGeom>
          <a:solidFill>
            <a:srgbClr val="0F5C63"/>
          </a:solidFill>
          <a:ln w="12700">
            <a:solidFill>
              <a:srgbClr val="0F5C6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81728" y="2267712"/>
            <a:ext cx="296265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技术保护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681728" y="2587752"/>
            <a:ext cx="2962656" cy="141732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脱敏、匿名化、泛化、扰动、安全多方计算、联邦学习、可信执行环境、差分隐私等。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8092440" y="2103120"/>
            <a:ext cx="3291840" cy="2011680"/>
          </a:xfrm>
          <a:prstGeom prst="roundRect">
            <a:avLst>
              <a:gd name="adj" fmla="val 3182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092440" y="2103120"/>
            <a:ext cx="73152" cy="2011680"/>
          </a:xfrm>
          <a:prstGeom prst="rect">
            <a:avLst/>
          </a:prstGeom>
          <a:solidFill>
            <a:srgbClr val="1B4D89"/>
          </a:solidFill>
          <a:ln w="12700">
            <a:solidFill>
              <a:srgbClr val="1B4D89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93608" y="2267712"/>
            <a:ext cx="296265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4D89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监管治理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8293608" y="2587752"/>
            <a:ext cx="2962656" cy="141732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访问控制、用途限制、日志审计、数据水印、责任追踪与合规审查。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914400" y="5074920"/>
            <a:ext cx="10241280" cy="457200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没有信任，数据难以流通；没有安全和合规，数据交易难以持续发展。</a:t>
            </a:r>
            <a:endParaRPr lang="en-US" sz="2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本章小结：从概念到后续技术路线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68680" y="1188720"/>
            <a:ext cx="10698480" cy="4800600"/>
          </a:xfrm>
          <a:prstGeom prst="rect">
            <a:avLst/>
          </a:prstGeom>
          <a:noFill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151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</a:t>
            </a:r>
            <a:r>
              <a:rPr lang="en-US" sz="1510" dirty="0" err="1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数据要素与传统生产要素深度融合，具有可复制性、非竞争性、外部性、可组合性、可分割性、异质性和敏感性等特点</a:t>
            </a:r>
            <a:r>
              <a:rPr lang="en-US" sz="151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。</a:t>
            </a:r>
            <a:endParaRPr lang="en-US" sz="1510" dirty="0">
              <a:solidFill>
                <a:srgbClr val="16343B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>
              <a:buNone/>
            </a:pPr>
            <a:r>
              <a:rPr lang="en-US" sz="151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
• </a:t>
            </a:r>
            <a:r>
              <a:rPr lang="en-US" sz="1510" dirty="0" err="1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数据交易的必要性来自数据孤岛、供需错配和价值释放困难；经济学意义可以通过比较优势与专业化分工理解</a:t>
            </a:r>
            <a:r>
              <a:rPr lang="en-US" sz="151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。</a:t>
            </a:r>
            <a:endParaRPr lang="en-US" sz="1510" dirty="0">
              <a:solidFill>
                <a:srgbClr val="16343B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>
              <a:buNone/>
            </a:pPr>
            <a:r>
              <a:rPr lang="en-US" sz="151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
• </a:t>
            </a:r>
            <a:r>
              <a:rPr lang="en-US" sz="1510" dirty="0" err="1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数据交易涉及供给方、需求方、平台与中介、技术服务方、监管治理方等多类主体</a:t>
            </a:r>
            <a:r>
              <a:rPr lang="en-US" sz="151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。</a:t>
            </a:r>
            <a:endParaRPr lang="en-US" sz="1510" dirty="0">
              <a:solidFill>
                <a:srgbClr val="16343B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>
              <a:buNone/>
            </a:pPr>
            <a:r>
              <a:rPr lang="en-US" sz="151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
• </a:t>
            </a:r>
            <a:r>
              <a:rPr lang="en-US" sz="1510" dirty="0" err="1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交易对象包括数据集、统计查询数据和机器学习模型；交易形式包括免费、谈判、买断制、订阅制、按调用次数计费和时间许可</a:t>
            </a:r>
            <a:r>
              <a:rPr lang="en-US" sz="151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。</a:t>
            </a:r>
            <a:endParaRPr lang="en-US" sz="1510">
              <a:solidFill>
                <a:srgbClr val="16343B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>
              <a:buNone/>
            </a:pPr>
            <a:r>
              <a:rPr lang="en-US" sz="151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
• 核心要求包括产权、定价、公平以及隐私、安全与合规，为后续理论和技术章节奠定基础。</a:t>
            </a:r>
            <a:endParaRPr lang="en-US" sz="151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数据可以像石油一样交易吗？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77240" y="1234440"/>
            <a:ext cx="10515600" cy="329184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这个问题看似简单，却很快遇到三类麻烦。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777240" y="1920240"/>
            <a:ext cx="3337560" cy="2011680"/>
          </a:xfrm>
          <a:prstGeom prst="roundRect">
            <a:avLst>
              <a:gd name="adj" fmla="val 3182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77240" y="1920240"/>
            <a:ext cx="73152" cy="2011680"/>
          </a:xfrm>
          <a:prstGeom prst="rect">
            <a:avLst/>
          </a:prstGeom>
          <a:solidFill>
            <a:srgbClr val="0F5C63"/>
          </a:solidFill>
          <a:ln w="12700">
            <a:solidFill>
              <a:srgbClr val="0F5C6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78408" y="2084832"/>
            <a:ext cx="300837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5C63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可复制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978408" y="2404872"/>
            <a:ext cx="3008376" cy="141732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一桶石油卖出后，卖方失去石油；一份数据复制给买方后，卖方仍可保留同样的数据。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434840" y="1920240"/>
            <a:ext cx="3337560" cy="2011680"/>
          </a:xfrm>
          <a:prstGeom prst="roundRect">
            <a:avLst>
              <a:gd name="adj" fmla="val 3182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434840" y="1920240"/>
            <a:ext cx="73152" cy="2011680"/>
          </a:xfrm>
          <a:prstGeom prst="rect">
            <a:avLst/>
          </a:prstGeom>
          <a:solidFill>
            <a:srgbClr val="1B4D89"/>
          </a:solidFill>
          <a:ln w="12700">
            <a:solidFill>
              <a:srgbClr val="1B4D8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36008" y="2084832"/>
            <a:ext cx="300837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4D89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价值依赖场景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636008" y="2404872"/>
            <a:ext cx="3008376" cy="141732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同一份数据对广告公司、医院、金融机构的价值可能完全不同。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8092440" y="1920240"/>
            <a:ext cx="3337560" cy="2011680"/>
          </a:xfrm>
          <a:prstGeom prst="roundRect">
            <a:avLst>
              <a:gd name="adj" fmla="val 3182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092440" y="1920240"/>
            <a:ext cx="73152" cy="2011680"/>
          </a:xfrm>
          <a:prstGeom prst="rect">
            <a:avLst/>
          </a:prstGeom>
          <a:solidFill>
            <a:srgbClr val="A53D2D"/>
          </a:solidFill>
          <a:ln w="12700">
            <a:solidFill>
              <a:srgbClr val="A53D2D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93608" y="2084832"/>
            <a:ext cx="300837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A53D2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敏感与合规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8293608" y="2404872"/>
            <a:ext cx="3008376" cy="141732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数据可能包含个人信息、商业秘密或重要数据，不能简单“一手交钱，一手交数据”。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005840" y="4892040"/>
            <a:ext cx="10058400" cy="411480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2100" b="1" dirty="0" err="1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因此，数据交易是融合技术、经济、法律与治理的新兴交叉系统</a:t>
            </a:r>
            <a:r>
              <a:rPr lang="en-US" sz="21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。</a:t>
            </a:r>
            <a:endParaRPr lang="en-US" sz="2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5C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234440"/>
            <a:ext cx="100584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BFE4E4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1.1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640080" y="1965960"/>
            <a:ext cx="9875520" cy="5943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1.1 生产要素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40080" y="2779776"/>
            <a:ext cx="7772400" cy="0"/>
          </a:xfrm>
          <a:prstGeom prst="line">
            <a:avLst/>
          </a:prstGeom>
          <a:noFill/>
          <a:ln w="19050">
            <a:solidFill>
              <a:srgbClr val="BFE4E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3154680"/>
            <a:ext cx="8961120" cy="6858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E8F7F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从传统四大生产要素讲起，理解数据为什么能成为数字经济时代的新型生产要素。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8046720" y="6217920"/>
            <a:ext cx="347472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BFE4E4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第一章 数据交易简介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9319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什么是生产要素？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9784080" y="475488"/>
            <a:ext cx="187452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48666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1.1 生产要素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502920" y="932688"/>
            <a:ext cx="11155680" cy="0"/>
          </a:xfrm>
          <a:prstGeom prst="line">
            <a:avLst/>
          </a:prstGeom>
          <a:noFill/>
          <a:ln w="15240">
            <a:solidFill>
              <a:srgbClr val="0F5C6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234440"/>
            <a:ext cx="10789920" cy="685800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生产要素是产品和服务生产过程中投入的各类资源。传统经济学认为，生产并非单一资源发挥作用，而是多种要素共同参与、相互配合的过程。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822960" y="2331720"/>
            <a:ext cx="2514600" cy="1508760"/>
          </a:xfrm>
          <a:prstGeom prst="roundRect">
            <a:avLst>
              <a:gd name="adj" fmla="val 4242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22960" y="2331720"/>
            <a:ext cx="73152" cy="1508760"/>
          </a:xfrm>
          <a:prstGeom prst="rect">
            <a:avLst/>
          </a:prstGeom>
          <a:solidFill>
            <a:srgbClr val="3C7C5A"/>
          </a:solidFill>
          <a:ln w="12700">
            <a:solidFill>
              <a:srgbClr val="3C7C5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24128" y="2496312"/>
            <a:ext cx="218541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3C7C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土地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1024128" y="2816352"/>
            <a:ext cx="2185416" cy="91440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自然资源与空间基础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3520440" y="2331720"/>
            <a:ext cx="2514600" cy="1508760"/>
          </a:xfrm>
          <a:prstGeom prst="roundRect">
            <a:avLst>
              <a:gd name="adj" fmla="val 4242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520440" y="2331720"/>
            <a:ext cx="73152" cy="1508760"/>
          </a:xfrm>
          <a:prstGeom prst="rect">
            <a:avLst/>
          </a:prstGeom>
          <a:solidFill>
            <a:srgbClr val="1B4D89"/>
          </a:solidFill>
          <a:ln w="12700">
            <a:solidFill>
              <a:srgbClr val="1B4D8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721608" y="2496312"/>
            <a:ext cx="218541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B4D89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劳动力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3721608" y="2816352"/>
            <a:ext cx="2185416" cy="91440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人的体力与智力活动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6217920" y="2331720"/>
            <a:ext cx="2514600" cy="1508760"/>
          </a:xfrm>
          <a:prstGeom prst="roundRect">
            <a:avLst>
              <a:gd name="adj" fmla="val 4242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217920" y="2331720"/>
            <a:ext cx="73152" cy="1508760"/>
          </a:xfrm>
          <a:prstGeom prst="rect">
            <a:avLst/>
          </a:prstGeom>
          <a:solidFill>
            <a:srgbClr val="D68032"/>
          </a:solidFill>
          <a:ln w="12700">
            <a:solidFill>
              <a:srgbClr val="D6803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19088" y="2496312"/>
            <a:ext cx="218541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D68032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资本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6419088" y="2816352"/>
            <a:ext cx="2185416" cy="91440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设备、资金与技术工具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8915400" y="2331720"/>
            <a:ext cx="2514600" cy="1508760"/>
          </a:xfrm>
          <a:prstGeom prst="roundRect">
            <a:avLst>
              <a:gd name="adj" fmla="val 4242"/>
            </a:avLst>
          </a:prstGeom>
          <a:solidFill>
            <a:srgbClr val="FFFFFF"/>
          </a:solidFill>
          <a:ln w="12700">
            <a:solidFill>
              <a:srgbClr val="D7ECEF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915400" y="2331720"/>
            <a:ext cx="73152" cy="1508760"/>
          </a:xfrm>
          <a:prstGeom prst="rect">
            <a:avLst/>
          </a:prstGeom>
          <a:solidFill>
            <a:srgbClr val="A53D2D"/>
          </a:solidFill>
          <a:ln w="12700">
            <a:solidFill>
              <a:srgbClr val="A53D2D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116568" y="2496312"/>
            <a:ext cx="218541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A53D2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企业家才能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9116568" y="2816352"/>
            <a:ext cx="2185416" cy="91440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343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组织协调并承担风险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914400" y="4663440"/>
            <a:ext cx="10241280" cy="594360"/>
          </a:xfrm>
          <a:prstGeom prst="rect">
            <a:avLst/>
          </a:prstGeom>
          <a:noFill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48666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四类要素相辅相成：土地提供基础，劳动力执行生产，资本提升效率，企业家才能负责组织与创新。</a:t>
            </a:r>
            <a:endParaRPr lang="en-US" sz="1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601968"/>
            <a:ext cx="411480" cy="164592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777A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PICID" val="{6d568974-84f9-4e0b-9eed-d13ee5114e14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Microsoft YaHei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Microsoft YaHe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11483</Words>
  <Application>WPS 演示</Application>
  <PresentationFormat>宽屏</PresentationFormat>
  <Paragraphs>1394</Paragraphs>
  <Slides>68</Slides>
  <Notes>68</Notes>
  <HiddenSlides>0</HiddenSlides>
  <MMClips>0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68</vt:i4>
      </vt:variant>
    </vt:vector>
  </HeadingPairs>
  <TitlesOfParts>
    <vt:vector size="92" baseType="lpstr">
      <vt:lpstr>Arial</vt:lpstr>
      <vt:lpstr>宋体</vt:lpstr>
      <vt:lpstr>Wingdings</vt:lpstr>
      <vt:lpstr>微软雅黑</vt:lpstr>
      <vt:lpstr>汉仪旗黑</vt:lpstr>
      <vt:lpstr>微软雅黑</vt:lpstr>
      <vt:lpstr>微软雅黑</vt:lpstr>
      <vt:lpstr>微软雅黑</vt:lpstr>
      <vt:lpstr>Arial Rounded MT Bold</vt:lpstr>
      <vt:lpstr>Roboto</vt:lpstr>
      <vt:lpstr>思源黑体 CN Regular</vt:lpstr>
      <vt:lpstr>宋体</vt:lpstr>
      <vt:lpstr>Arial Unicode MS</vt:lpstr>
      <vt:lpstr>Calibri</vt:lpstr>
      <vt:lpstr>Helvetica Neue</vt:lpstr>
      <vt:lpstr>汉仪书宋二KW</vt:lpstr>
      <vt:lpstr>等线</vt:lpstr>
      <vt:lpstr>汉仪中等线KW</vt:lpstr>
      <vt:lpstr>Thonburi</vt:lpstr>
      <vt:lpstr>汉仪中黑KW</vt:lpstr>
      <vt:lpstr>Roboto</vt:lpstr>
      <vt:lpstr>思源黑体 CN Regular</vt:lpstr>
      <vt:lpstr>苹方-简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Zhejiang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第一章 数据交易简介</dc:title>
  <dc:creator>OpenAI</dc:creator>
  <dc:subject>数据交易理论与技术 第一章</dc:subject>
  <cp:lastModifiedBy>yhwu-is</cp:lastModifiedBy>
  <cp:revision>3</cp:revision>
  <dcterms:created xsi:type="dcterms:W3CDTF">2026-07-04T12:37:09Z</dcterms:created>
  <dcterms:modified xsi:type="dcterms:W3CDTF">2026-07-04T12:37:09Z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9D1BD63A6377488574FE486A9F9F5A87_43</vt:lpwstr>
  </property>
  <property fmtid="{D5CDD505-2E9C-101B-9397-08002B2CF9AE}" pid="3" name="KSOProductBuildVer">
    <vt:lpwstr>2052-7.2.2.8955</vt:lpwstr>
  </property>
</Properties>
</file>