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docx" ContentType="application/vnd.openxmlformats-officedocument.wordprocessingml.document"/>
  <Default Extension="png" ContentType="image/png"/>
  <Default Extension="tiff" ContentType="image/tiff"/>
  <Default Extension="wdp" ContentType="image/vnd.ms-photo"/>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media/image101.svg" ContentType="image/svg+xml"/>
  <Override PartName="/ppt/media/image103.svg" ContentType="image/svg+xml"/>
  <Override PartName="/ppt/media/image105.svg" ContentType="image/svg+xml"/>
  <Override PartName="/ppt/media/image107.svg" ContentType="image/svg+xml"/>
  <Override PartName="/ppt/media/image109.svg" ContentType="image/svg+xml"/>
  <Override PartName="/ppt/media/image111.svg" ContentType="image/svg+xml"/>
  <Override PartName="/ppt/media/image113.svg" ContentType="image/svg+xml"/>
  <Override PartName="/ppt/media/image115.svg" ContentType="image/svg+xml"/>
  <Override PartName="/ppt/media/image117.svg" ContentType="image/svg+xml"/>
  <Override PartName="/ppt/media/image132.svg" ContentType="image/svg+xml"/>
  <Override PartName="/ppt/media/image134.svg" ContentType="image/svg+xml"/>
  <Override PartName="/ppt/media/image136.svg" ContentType="image/svg+xml"/>
  <Override PartName="/ppt/media/image142.svg" ContentType="image/svg+xml"/>
  <Override PartName="/ppt/media/image145.svg" ContentType="image/svg+xml"/>
  <Override PartName="/ppt/media/image148.svg" ContentType="image/svg+xml"/>
  <Override PartName="/ppt/media/image15.svg" ContentType="image/svg+xml"/>
  <Override PartName="/ppt/media/image151.svg" ContentType="image/svg+xml"/>
  <Override PartName="/ppt/media/image154.svg" ContentType="image/svg+xml"/>
  <Override PartName="/ppt/media/image161.svg" ContentType="image/svg+xml"/>
  <Override PartName="/ppt/media/image163.svg" ContentType="image/svg+xml"/>
  <Override PartName="/ppt/media/image165.svg" ContentType="image/svg+xml"/>
  <Override PartName="/ppt/media/image167.svg" ContentType="image/svg+xml"/>
  <Override PartName="/ppt/media/image37.svg" ContentType="image/svg+xml"/>
  <Override PartName="/ppt/media/image38.svg" ContentType="image/svg+xml"/>
  <Override PartName="/ppt/media/image49.svg" ContentType="image/svg+xml"/>
  <Override PartName="/ppt/media/image52.svg" ContentType="image/svg+xml"/>
  <Override PartName="/ppt/media/image54.svg" ContentType="image/svg+xml"/>
  <Override PartName="/ppt/media/image56.svg" ContentType="image/svg+xml"/>
  <Override PartName="/ppt/media/image58.svg" ContentType="image/svg+xml"/>
  <Override PartName="/ppt/media/image62.svg" ContentType="image/svg+xml"/>
  <Override PartName="/ppt/media/image6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423" r:id="rId5"/>
    <p:sldId id="429" r:id="rId6"/>
    <p:sldId id="430" r:id="rId7"/>
    <p:sldId id="431" r:id="rId8"/>
    <p:sldId id="11772" r:id="rId9"/>
    <p:sldId id="587" r:id="rId10"/>
    <p:sldId id="591" r:id="rId11"/>
    <p:sldId id="588" r:id="rId12"/>
    <p:sldId id="589" r:id="rId13"/>
    <p:sldId id="590" r:id="rId14"/>
    <p:sldId id="11771" r:id="rId15"/>
    <p:sldId id="440" r:id="rId16"/>
    <p:sldId id="11089146" r:id="rId17"/>
    <p:sldId id="11089147" r:id="rId18"/>
    <p:sldId id="11089148" r:id="rId19"/>
    <p:sldId id="316" r:id="rId20"/>
    <p:sldId id="11754" r:id="rId21"/>
    <p:sldId id="11756" r:id="rId22"/>
    <p:sldId id="11757" r:id="rId23"/>
    <p:sldId id="11758" r:id="rId24"/>
    <p:sldId id="11759" r:id="rId25"/>
    <p:sldId id="446" r:id="rId26"/>
    <p:sldId id="447" r:id="rId27"/>
    <p:sldId id="11760" r:id="rId28"/>
    <p:sldId id="11761" r:id="rId29"/>
    <p:sldId id="11762" r:id="rId30"/>
    <p:sldId id="11770" r:id="rId31"/>
    <p:sldId id="435" r:id="rId32"/>
    <p:sldId id="604" r:id="rId33"/>
    <p:sldId id="605" r:id="rId34"/>
    <p:sldId id="606" r:id="rId35"/>
    <p:sldId id="607" r:id="rId36"/>
    <p:sldId id="608" r:id="rId37"/>
    <p:sldId id="610" r:id="rId38"/>
    <p:sldId id="611" r:id="rId39"/>
    <p:sldId id="612" r:id="rId40"/>
    <p:sldId id="613" r:id="rId41"/>
    <p:sldId id="614" r:id="rId42"/>
    <p:sldId id="615" r:id="rId43"/>
    <p:sldId id="619" r:id="rId44"/>
    <p:sldId id="618" r:id="rId45"/>
    <p:sldId id="620" r:id="rId46"/>
    <p:sldId id="11769" r:id="rId47"/>
    <p:sldId id="436" r:id="rId48"/>
    <p:sldId id="445" r:id="rId49"/>
    <p:sldId id="11767" r:id="rId50"/>
    <p:sldId id="11748" r:id="rId51"/>
    <p:sldId id="11089151" r:id="rId52"/>
    <p:sldId id="11749" r:id="rId53"/>
    <p:sldId id="11751" r:id="rId54"/>
    <p:sldId id="11768" r:id="rId55"/>
    <p:sldId id="364" r:id="rId56"/>
    <p:sldId id="365" r:id="rId57"/>
    <p:sldId id="366" r:id="rId58"/>
    <p:sldId id="367" r:id="rId59"/>
    <p:sldId id="437" r:id="rId60"/>
    <p:sldId id="456" r:id="rId61"/>
    <p:sldId id="457" r:id="rId62"/>
    <p:sldId id="458" r:id="rId63"/>
    <p:sldId id="459" r:id="rId64"/>
    <p:sldId id="460" r:id="rId65"/>
    <p:sldId id="461" r:id="rId66"/>
    <p:sldId id="462" r:id="rId67"/>
    <p:sldId id="463" r:id="rId68"/>
    <p:sldId id="464" r:id="rId69"/>
    <p:sldId id="465" r:id="rId70"/>
    <p:sldId id="466" r:id="rId71"/>
    <p:sldId id="467" r:id="rId72"/>
    <p:sldId id="468" r:id="rId73"/>
    <p:sldId id="469" r:id="rId74"/>
    <p:sldId id="470" r:id="rId75"/>
    <p:sldId id="471" r:id="rId76"/>
    <p:sldId id="472" r:id="rId77"/>
    <p:sldId id="477" r:id="rId78"/>
    <p:sldId id="478" r:id="rId79"/>
    <p:sldId id="479" r:id="rId80"/>
    <p:sldId id="481" r:id="rId81"/>
    <p:sldId id="260" r:id="rId82"/>
    <p:sldId id="264" r:id="rId83"/>
    <p:sldId id="11089149" r:id="rId84"/>
    <p:sldId id="267" r:id="rId85"/>
    <p:sldId id="11089150" r:id="rId86"/>
    <p:sldId id="449" r:id="rId87"/>
  </p:sldIdLst>
  <p:sldSz cx="12192000" cy="6858000"/>
  <p:notesSz cx="7102475" cy="938847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50" autoAdjust="0"/>
    <p:restoredTop sz="86154" autoAdjust="0"/>
  </p:normalViewPr>
  <p:slideViewPr>
    <p:cSldViewPr snapToGrid="0">
      <p:cViewPr varScale="1">
        <p:scale>
          <a:sx n="142" d="100"/>
          <a:sy n="142" d="100"/>
        </p:scale>
        <p:origin x="1300" y="76"/>
      </p:cViewPr>
      <p:guideLst/>
    </p:cSldViewPr>
  </p:slideViewPr>
  <p:notesTextViewPr>
    <p:cViewPr>
      <p:scale>
        <a:sx n="140" d="100"/>
        <a:sy n="140" d="100"/>
      </p:scale>
      <p:origin x="0" y="0"/>
    </p:cViewPr>
  </p:notesTextViewPr>
  <p:gridSpacing cx="72008" cy="72008"/>
</p:viewPr>
</file>

<file path=ppt/_rels/presentation.xml.rels><?xml version="1.0" encoding="UTF-8" standalone="yes"?>
<Relationships xmlns="http://schemas.openxmlformats.org/package/2006/relationships"><Relationship Id="rId90" Type="http://schemas.openxmlformats.org/officeDocument/2006/relationships/tableStyles" Target="tableStyles.xml"/><Relationship Id="rId9" Type="http://schemas.openxmlformats.org/officeDocument/2006/relationships/slide" Target="slides/slide6.xml"/><Relationship Id="rId89" Type="http://schemas.openxmlformats.org/officeDocument/2006/relationships/viewProps" Target="viewProps.xml"/><Relationship Id="rId88" Type="http://schemas.openxmlformats.org/officeDocument/2006/relationships/presProps" Target="presProps.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800" b="1" i="0" u="none" strike="noStrike" kern="1200" baseline="0">
                <a:solidFill>
                  <a:schemeClr val="tx1"/>
                </a:solidFill>
                <a:latin typeface="+mn-lt"/>
                <a:ea typeface="+mn-ea"/>
                <a:cs typeface="+mn-cs"/>
              </a:defRPr>
            </a:pPr>
            <a:r>
              <a:rPr lang="en-US" dirty="0"/>
              <a:t>Laplace Distribution – Lap(</a:t>
            </a:r>
            <a:r>
              <a:rPr lang="en-US" sz="1800" b="1" i="0" u="none" strike="noStrike" baseline="0" dirty="0">
                <a:solidFill>
                  <a:srgbClr val="FF0000"/>
                </a:solidFill>
                <a:effectLst/>
              </a:rPr>
              <a:t>S/</a:t>
            </a:r>
            <a:r>
              <a:rPr lang="el-GR" sz="1800" b="1" i="0" u="none" strike="noStrike" baseline="0" dirty="0">
                <a:solidFill>
                  <a:srgbClr val="FF0000"/>
                </a:solidFill>
                <a:effectLst/>
              </a:rPr>
              <a:t>ε</a:t>
            </a:r>
            <a:r>
              <a:rPr lang="en-US" dirty="0"/>
              <a:t>)</a:t>
            </a:r>
            <a:endParaRPr lang="en-US" dirty="0"/>
          </a:p>
        </c:rich>
      </c:tx>
      <c:layout/>
      <c:overlay val="0"/>
    </c:title>
    <c:autoTitleDeleted val="0"/>
    <c:plotArea>
      <c:layout/>
      <c:lineChart>
        <c:grouping val="standard"/>
        <c:varyColors val="0"/>
        <c:ser>
          <c:idx val="0"/>
          <c:order val="0"/>
          <c:tx>
            <c:strRef>
              <c:f>Laplace Distribution</c:f>
              <c:strCache>
                <c:ptCount val="1"/>
                <c:pt idx="0">
                  <c:v>Laplace Distribution</c:v>
                </c:pt>
              </c:strCache>
            </c:strRef>
          </c:tx>
          <c:spPr>
            <a:ln w="19050" cap="rnd" cmpd="sng" algn="ctr">
              <a:solidFill>
                <a:srgbClr val="9BBB59">
                  <a:lumMod val="50000"/>
                </a:srgbClr>
              </a:solidFill>
              <a:prstDash val="solid"/>
              <a:round/>
            </a:ln>
          </c:spPr>
          <c:marker>
            <c:symbol val="none"/>
          </c:marker>
          <c:dLbls>
            <c:delete val="1"/>
          </c:dLbls>
          <c:cat>
            <c:numRef>
              <c:f>Sheet2!$E$4:$E$204</c:f>
              <c:numCache>
                <c:formatCode>General</c:formatCode>
                <c:ptCount val="201"/>
                <c:pt idx="0">
                  <c:v>-10</c:v>
                </c:pt>
                <c:pt idx="1">
                  <c:v>-9.9</c:v>
                </c:pt>
                <c:pt idx="2">
                  <c:v>-9.8</c:v>
                </c:pt>
                <c:pt idx="3">
                  <c:v>-9.7</c:v>
                </c:pt>
                <c:pt idx="4">
                  <c:v>-9.6</c:v>
                </c:pt>
                <c:pt idx="5">
                  <c:v>-9.5</c:v>
                </c:pt>
                <c:pt idx="6">
                  <c:v>-9.4</c:v>
                </c:pt>
                <c:pt idx="7">
                  <c:v>-9.3</c:v>
                </c:pt>
                <c:pt idx="8">
                  <c:v>-9.2</c:v>
                </c:pt>
                <c:pt idx="9">
                  <c:v>-9.1</c:v>
                </c:pt>
                <c:pt idx="10">
                  <c:v>-9</c:v>
                </c:pt>
                <c:pt idx="11">
                  <c:v>-8.9</c:v>
                </c:pt>
                <c:pt idx="12">
                  <c:v>-8.8</c:v>
                </c:pt>
                <c:pt idx="13">
                  <c:v>-8.7</c:v>
                </c:pt>
                <c:pt idx="14">
                  <c:v>-8.6</c:v>
                </c:pt>
                <c:pt idx="15">
                  <c:v>-8.50000000000001</c:v>
                </c:pt>
                <c:pt idx="16">
                  <c:v>-8.40000000000001</c:v>
                </c:pt>
                <c:pt idx="17">
                  <c:v>-8.30000000000001</c:v>
                </c:pt>
                <c:pt idx="18">
                  <c:v>-8.20000000000001</c:v>
                </c:pt>
                <c:pt idx="19">
                  <c:v>-8.10000000000001</c:v>
                </c:pt>
                <c:pt idx="20">
                  <c:v>-8.00000000000001</c:v>
                </c:pt>
                <c:pt idx="21">
                  <c:v>-7.90000000000001</c:v>
                </c:pt>
                <c:pt idx="22">
                  <c:v>-7.80000000000001</c:v>
                </c:pt>
                <c:pt idx="23">
                  <c:v>-7.70000000000001</c:v>
                </c:pt>
                <c:pt idx="24">
                  <c:v>-7.60000000000001</c:v>
                </c:pt>
                <c:pt idx="25">
                  <c:v>-7.50000000000001</c:v>
                </c:pt>
                <c:pt idx="26">
                  <c:v>-7.40000000000001</c:v>
                </c:pt>
                <c:pt idx="27">
                  <c:v>-7.30000000000001</c:v>
                </c:pt>
                <c:pt idx="28">
                  <c:v>-7.20000000000001</c:v>
                </c:pt>
                <c:pt idx="29">
                  <c:v>-7.10000000000001</c:v>
                </c:pt>
                <c:pt idx="30">
                  <c:v>-7.00000000000001</c:v>
                </c:pt>
                <c:pt idx="31">
                  <c:v>-6.90000000000001</c:v>
                </c:pt>
                <c:pt idx="32">
                  <c:v>-6.80000000000001</c:v>
                </c:pt>
                <c:pt idx="33">
                  <c:v>-6.70000000000001</c:v>
                </c:pt>
                <c:pt idx="34">
                  <c:v>-6.60000000000001</c:v>
                </c:pt>
                <c:pt idx="35">
                  <c:v>-6.50000000000001</c:v>
                </c:pt>
                <c:pt idx="36">
                  <c:v>-6.40000000000001</c:v>
                </c:pt>
                <c:pt idx="37">
                  <c:v>-6.30000000000001</c:v>
                </c:pt>
                <c:pt idx="38">
                  <c:v>-6.20000000000001</c:v>
                </c:pt>
                <c:pt idx="39">
                  <c:v>-6.10000000000001</c:v>
                </c:pt>
                <c:pt idx="40">
                  <c:v>-6.00000000000001</c:v>
                </c:pt>
                <c:pt idx="41">
                  <c:v>-5.90000000000001</c:v>
                </c:pt>
                <c:pt idx="42">
                  <c:v>-5.80000000000001</c:v>
                </c:pt>
                <c:pt idx="43">
                  <c:v>-5.70000000000002</c:v>
                </c:pt>
                <c:pt idx="44">
                  <c:v>-5.60000000000002</c:v>
                </c:pt>
                <c:pt idx="45">
                  <c:v>-5.50000000000002</c:v>
                </c:pt>
                <c:pt idx="46">
                  <c:v>-5.40000000000002</c:v>
                </c:pt>
                <c:pt idx="47">
                  <c:v>-5.30000000000002</c:v>
                </c:pt>
                <c:pt idx="48">
                  <c:v>-5.20000000000002</c:v>
                </c:pt>
                <c:pt idx="49">
                  <c:v>-5.10000000000002</c:v>
                </c:pt>
                <c:pt idx="50">
                  <c:v>-5.00000000000002</c:v>
                </c:pt>
                <c:pt idx="51">
                  <c:v>-4.90000000000002</c:v>
                </c:pt>
                <c:pt idx="52">
                  <c:v>-4.80000000000002</c:v>
                </c:pt>
                <c:pt idx="53">
                  <c:v>-4.70000000000002</c:v>
                </c:pt>
                <c:pt idx="54">
                  <c:v>-4.60000000000002</c:v>
                </c:pt>
                <c:pt idx="55">
                  <c:v>-4.50000000000002</c:v>
                </c:pt>
                <c:pt idx="56">
                  <c:v>-4.40000000000002</c:v>
                </c:pt>
                <c:pt idx="57">
                  <c:v>-4.30000000000002</c:v>
                </c:pt>
                <c:pt idx="58">
                  <c:v>-4.20000000000002</c:v>
                </c:pt>
                <c:pt idx="59">
                  <c:v>-4.10000000000002</c:v>
                </c:pt>
                <c:pt idx="60">
                  <c:v>-4.00000000000002</c:v>
                </c:pt>
                <c:pt idx="61">
                  <c:v>-3.90000000000002</c:v>
                </c:pt>
                <c:pt idx="62">
                  <c:v>-3.80000000000002</c:v>
                </c:pt>
                <c:pt idx="63">
                  <c:v>-3.70000000000002</c:v>
                </c:pt>
                <c:pt idx="64">
                  <c:v>-3.60000000000002</c:v>
                </c:pt>
                <c:pt idx="65">
                  <c:v>-3.50000000000002</c:v>
                </c:pt>
                <c:pt idx="66">
                  <c:v>-3.40000000000002</c:v>
                </c:pt>
                <c:pt idx="67">
                  <c:v>-3.30000000000002</c:v>
                </c:pt>
                <c:pt idx="68">
                  <c:v>-3.20000000000002</c:v>
                </c:pt>
                <c:pt idx="69">
                  <c:v>-3.10000000000002</c:v>
                </c:pt>
                <c:pt idx="70">
                  <c:v>-3.00000000000002</c:v>
                </c:pt>
                <c:pt idx="71">
                  <c:v>-2.90000000000003</c:v>
                </c:pt>
                <c:pt idx="72">
                  <c:v>-2.80000000000003</c:v>
                </c:pt>
                <c:pt idx="73">
                  <c:v>-2.70000000000003</c:v>
                </c:pt>
                <c:pt idx="74">
                  <c:v>-2.60000000000003</c:v>
                </c:pt>
                <c:pt idx="75">
                  <c:v>-2.50000000000003</c:v>
                </c:pt>
                <c:pt idx="76">
                  <c:v>-2.40000000000003</c:v>
                </c:pt>
                <c:pt idx="77">
                  <c:v>-2.30000000000003</c:v>
                </c:pt>
                <c:pt idx="78">
                  <c:v>-2.20000000000003</c:v>
                </c:pt>
                <c:pt idx="79">
                  <c:v>-2.10000000000003</c:v>
                </c:pt>
                <c:pt idx="80">
                  <c:v>-2.00000000000003</c:v>
                </c:pt>
                <c:pt idx="81">
                  <c:v>-1.90000000000003</c:v>
                </c:pt>
                <c:pt idx="82">
                  <c:v>-1.80000000000003</c:v>
                </c:pt>
                <c:pt idx="83">
                  <c:v>-1.70000000000003</c:v>
                </c:pt>
                <c:pt idx="84">
                  <c:v>-1.60000000000003</c:v>
                </c:pt>
                <c:pt idx="85">
                  <c:v>-1.50000000000003</c:v>
                </c:pt>
                <c:pt idx="86">
                  <c:v>-1.40000000000003</c:v>
                </c:pt>
                <c:pt idx="87">
                  <c:v>-1.30000000000003</c:v>
                </c:pt>
                <c:pt idx="88">
                  <c:v>-1.20000000000003</c:v>
                </c:pt>
                <c:pt idx="89">
                  <c:v>-1.10000000000003</c:v>
                </c:pt>
                <c:pt idx="90">
                  <c:v>-1.00000000000003</c:v>
                </c:pt>
                <c:pt idx="91">
                  <c:v>-0.900000000000031</c:v>
                </c:pt>
                <c:pt idx="92">
                  <c:v>-0.800000000000029</c:v>
                </c:pt>
                <c:pt idx="93">
                  <c:v>-0.700000000000029</c:v>
                </c:pt>
                <c:pt idx="94">
                  <c:v>-0.60000000000003</c:v>
                </c:pt>
                <c:pt idx="95">
                  <c:v>-0.50000000000003</c:v>
                </c:pt>
                <c:pt idx="96">
                  <c:v>-0.400000000000031</c:v>
                </c:pt>
                <c:pt idx="97">
                  <c:v>-0.300000000000029</c:v>
                </c:pt>
                <c:pt idx="98">
                  <c:v>-0.200000000000029</c:v>
                </c:pt>
                <c:pt idx="99">
                  <c:v>-0.100000000000041</c:v>
                </c:pt>
                <c:pt idx="100">
                  <c:v>0</c:v>
                </c:pt>
                <c:pt idx="101">
                  <c:v>0.1</c:v>
                </c:pt>
                <c:pt idx="102">
                  <c:v>0.2</c:v>
                </c:pt>
                <c:pt idx="103">
                  <c:v>0.300000000000001</c:v>
                </c:pt>
                <c:pt idx="104">
                  <c:v>0.4</c:v>
                </c:pt>
                <c:pt idx="105">
                  <c:v>0.5</c:v>
                </c:pt>
                <c:pt idx="106">
                  <c:v>0.600000000000001</c:v>
                </c:pt>
                <c:pt idx="107">
                  <c:v>0.700000000000001</c:v>
                </c:pt>
                <c:pt idx="108">
                  <c:v>0.800000000000001</c:v>
                </c:pt>
                <c:pt idx="109">
                  <c:v>0.9</c:v>
                </c:pt>
                <c:pt idx="110">
                  <c:v>1</c:v>
                </c:pt>
                <c:pt idx="111">
                  <c:v>1.1</c:v>
                </c:pt>
                <c:pt idx="112">
                  <c:v>1.2</c:v>
                </c:pt>
                <c:pt idx="113">
                  <c:v>1.3</c:v>
                </c:pt>
                <c:pt idx="114">
                  <c:v>1.4</c:v>
                </c:pt>
                <c:pt idx="115">
                  <c:v>1.5</c:v>
                </c:pt>
                <c:pt idx="116">
                  <c:v>1.6</c:v>
                </c:pt>
                <c:pt idx="117">
                  <c:v>1.7</c:v>
                </c:pt>
                <c:pt idx="118">
                  <c:v>1.8</c:v>
                </c:pt>
                <c:pt idx="119">
                  <c:v>1.9</c:v>
                </c:pt>
                <c:pt idx="120">
                  <c:v>2</c:v>
                </c:pt>
                <c:pt idx="121">
                  <c:v>2.1</c:v>
                </c:pt>
                <c:pt idx="122">
                  <c:v>2.2</c:v>
                </c:pt>
                <c:pt idx="123">
                  <c:v>2.3</c:v>
                </c:pt>
                <c:pt idx="124">
                  <c:v>2.4</c:v>
                </c:pt>
                <c:pt idx="125">
                  <c:v>2.5</c:v>
                </c:pt>
                <c:pt idx="126">
                  <c:v>2.6</c:v>
                </c:pt>
                <c:pt idx="127">
                  <c:v>2.7</c:v>
                </c:pt>
                <c:pt idx="128">
                  <c:v>2.8</c:v>
                </c:pt>
                <c:pt idx="129">
                  <c:v>2.9</c:v>
                </c:pt>
                <c:pt idx="130">
                  <c:v>3</c:v>
                </c:pt>
                <c:pt idx="131">
                  <c:v>3.1</c:v>
                </c:pt>
                <c:pt idx="132">
                  <c:v>3.2</c:v>
                </c:pt>
                <c:pt idx="133">
                  <c:v>3.3</c:v>
                </c:pt>
                <c:pt idx="134">
                  <c:v>3.4</c:v>
                </c:pt>
                <c:pt idx="135">
                  <c:v>3.5</c:v>
                </c:pt>
                <c:pt idx="136">
                  <c:v>3.6</c:v>
                </c:pt>
                <c:pt idx="137">
                  <c:v>3.7</c:v>
                </c:pt>
                <c:pt idx="138">
                  <c:v>3.8</c:v>
                </c:pt>
                <c:pt idx="139">
                  <c:v>3.9</c:v>
                </c:pt>
                <c:pt idx="140">
                  <c:v>4</c:v>
                </c:pt>
                <c:pt idx="141">
                  <c:v>4.0999999999999</c:v>
                </c:pt>
                <c:pt idx="142">
                  <c:v>4.1999999999999</c:v>
                </c:pt>
                <c:pt idx="143">
                  <c:v>4.2999999999999</c:v>
                </c:pt>
                <c:pt idx="144">
                  <c:v>4.3999999999999</c:v>
                </c:pt>
                <c:pt idx="145">
                  <c:v>4.4999999999999</c:v>
                </c:pt>
                <c:pt idx="146">
                  <c:v>4.5999999999999</c:v>
                </c:pt>
                <c:pt idx="147">
                  <c:v>4.6999999999999</c:v>
                </c:pt>
                <c:pt idx="148">
                  <c:v>4.7999999999999</c:v>
                </c:pt>
                <c:pt idx="149">
                  <c:v>4.8999999999999</c:v>
                </c:pt>
                <c:pt idx="150">
                  <c:v>4.9999999999999</c:v>
                </c:pt>
                <c:pt idx="151">
                  <c:v>5.0999999999999</c:v>
                </c:pt>
                <c:pt idx="152">
                  <c:v>5.1999999999999</c:v>
                </c:pt>
                <c:pt idx="153">
                  <c:v>5.2999999999999</c:v>
                </c:pt>
                <c:pt idx="154">
                  <c:v>5.3999999999999</c:v>
                </c:pt>
                <c:pt idx="155">
                  <c:v>5.4999999999999</c:v>
                </c:pt>
                <c:pt idx="156">
                  <c:v>5.5999999999999</c:v>
                </c:pt>
                <c:pt idx="157">
                  <c:v>5.6999999999999</c:v>
                </c:pt>
                <c:pt idx="158">
                  <c:v>5.7999999999999</c:v>
                </c:pt>
                <c:pt idx="159">
                  <c:v>5.8999999999999</c:v>
                </c:pt>
                <c:pt idx="160">
                  <c:v>5.9999999999999</c:v>
                </c:pt>
                <c:pt idx="161">
                  <c:v>6.0999999999999</c:v>
                </c:pt>
                <c:pt idx="162">
                  <c:v>6.1999999999999</c:v>
                </c:pt>
                <c:pt idx="163">
                  <c:v>6.2999999999999</c:v>
                </c:pt>
                <c:pt idx="164">
                  <c:v>6.3999999999999</c:v>
                </c:pt>
                <c:pt idx="165">
                  <c:v>6.4999999999999</c:v>
                </c:pt>
                <c:pt idx="166">
                  <c:v>6.5999999999999</c:v>
                </c:pt>
                <c:pt idx="167">
                  <c:v>6.6999999999999</c:v>
                </c:pt>
                <c:pt idx="168">
                  <c:v>6.7999999999999</c:v>
                </c:pt>
                <c:pt idx="169">
                  <c:v>6.8999999999999</c:v>
                </c:pt>
                <c:pt idx="170">
                  <c:v>6.9999999999999</c:v>
                </c:pt>
                <c:pt idx="171">
                  <c:v>7.0999999999999</c:v>
                </c:pt>
                <c:pt idx="172">
                  <c:v>7.1999999999999</c:v>
                </c:pt>
                <c:pt idx="173">
                  <c:v>7.2999999999999</c:v>
                </c:pt>
                <c:pt idx="174">
                  <c:v>7.3999999999999</c:v>
                </c:pt>
                <c:pt idx="175">
                  <c:v>7.4999999999999</c:v>
                </c:pt>
                <c:pt idx="176">
                  <c:v>7.5999999999999</c:v>
                </c:pt>
                <c:pt idx="177">
                  <c:v>7.6999999999999</c:v>
                </c:pt>
                <c:pt idx="178">
                  <c:v>7.7999999999999</c:v>
                </c:pt>
                <c:pt idx="179">
                  <c:v>7.8999999999999</c:v>
                </c:pt>
                <c:pt idx="180">
                  <c:v>7.9999999999999</c:v>
                </c:pt>
                <c:pt idx="181">
                  <c:v>8.09999999999993</c:v>
                </c:pt>
                <c:pt idx="182">
                  <c:v>8.1999999999999</c:v>
                </c:pt>
                <c:pt idx="183">
                  <c:v>8.2999999999999</c:v>
                </c:pt>
                <c:pt idx="184">
                  <c:v>8.39999999999998</c:v>
                </c:pt>
                <c:pt idx="185">
                  <c:v>8.49999999999997</c:v>
                </c:pt>
                <c:pt idx="186">
                  <c:v>8.59999999999993</c:v>
                </c:pt>
                <c:pt idx="187">
                  <c:v>8.6999999999999</c:v>
                </c:pt>
                <c:pt idx="188">
                  <c:v>8.7999999999999</c:v>
                </c:pt>
                <c:pt idx="189">
                  <c:v>8.89999999999998</c:v>
                </c:pt>
                <c:pt idx="190">
                  <c:v>8.99999999999997</c:v>
                </c:pt>
                <c:pt idx="191">
                  <c:v>9.09999999999993</c:v>
                </c:pt>
                <c:pt idx="192">
                  <c:v>9.1999999999999</c:v>
                </c:pt>
                <c:pt idx="193">
                  <c:v>9.2999999999999</c:v>
                </c:pt>
                <c:pt idx="194">
                  <c:v>9.39999999999998</c:v>
                </c:pt>
                <c:pt idx="195">
                  <c:v>9.49999999999997</c:v>
                </c:pt>
                <c:pt idx="196">
                  <c:v>9.59999999999993</c:v>
                </c:pt>
                <c:pt idx="197">
                  <c:v>9.6999999999999</c:v>
                </c:pt>
                <c:pt idx="198">
                  <c:v>9.7999999999999</c:v>
                </c:pt>
                <c:pt idx="199">
                  <c:v>9.89999999999998</c:v>
                </c:pt>
                <c:pt idx="200">
                  <c:v>9.99999999999997</c:v>
                </c:pt>
              </c:numCache>
            </c:numRef>
          </c:cat>
          <c:val>
            <c:numRef>
              <c:f>Sheet2!$F$4:$F$204</c:f>
              <c:numCache>
                <c:formatCode>General</c:formatCode>
                <c:ptCount val="201"/>
                <c:pt idx="0">
                  <c:v>2.26999648812427e-5</c:v>
                </c:pt>
                <c:pt idx="1">
                  <c:v>2.5087341028088e-5</c:v>
                </c:pt>
                <c:pt idx="2">
                  <c:v>2.77257997160886e-5</c:v>
                </c:pt>
                <c:pt idx="3">
                  <c:v>3.06417475266117e-5</c:v>
                </c:pt>
                <c:pt idx="4">
                  <c:v>3.38643682454273e-5</c:v>
                </c:pt>
                <c:pt idx="5">
                  <c:v>3.74259149438507e-5</c:v>
                </c:pt>
                <c:pt idx="6">
                  <c:v>4.13620327783167e-5</c:v>
                </c:pt>
                <c:pt idx="7">
                  <c:v>4.57121157390872e-5</c:v>
                </c:pt>
                <c:pt idx="8">
                  <c:v>5.05197009185475e-5</c:v>
                </c:pt>
                <c:pt idx="9">
                  <c:v>5.58329042450582e-5</c:v>
                </c:pt>
                <c:pt idx="10">
                  <c:v>6.17049020433405e-5</c:v>
                </c:pt>
                <c:pt idx="11">
                  <c:v>6.81944632410066e-5</c:v>
                </c:pt>
                <c:pt idx="12">
                  <c:v>7.53665375477397e-5</c:v>
                </c:pt>
                <c:pt idx="13">
                  <c:v>8.3292905493818e-5</c:v>
                </c:pt>
                <c:pt idx="14">
                  <c:v>9.20528968337907e-5</c:v>
                </c:pt>
                <c:pt idx="15">
                  <c:v>0.000101734184505322</c:v>
                </c:pt>
                <c:pt idx="16">
                  <c:v>0.000112433662089424</c:v>
                </c:pt>
                <c:pt idx="17">
                  <c:v>0.000124258413553976</c:v>
                </c:pt>
                <c:pt idx="18">
                  <c:v>0.000137326784986072</c:v>
                </c:pt>
                <c:pt idx="19">
                  <c:v>0.000151769569039432</c:v>
                </c:pt>
                <c:pt idx="20">
                  <c:v>0.000167731313951256</c:v>
                </c:pt>
                <c:pt idx="21">
                  <c:v>0.000185371770229544</c:v>
                </c:pt>
                <c:pt idx="22">
                  <c:v>0.000204867489489893</c:v>
                </c:pt>
                <c:pt idx="23">
                  <c:v>0.000226413591443399</c:v>
                </c:pt>
                <c:pt idx="24">
                  <c:v>0.000250225716720303</c:v>
                </c:pt>
                <c:pt idx="25">
                  <c:v>0.000276542185073918</c:v>
                </c:pt>
                <c:pt idx="26">
                  <c:v>0.000305626380564784</c:v>
                </c:pt>
                <c:pt idx="27">
                  <c:v>0.000337769387596921</c:v>
                </c:pt>
                <c:pt idx="28">
                  <c:v>0.00037329290418834</c:v>
                </c:pt>
                <c:pt idx="29">
                  <c:v>0.000412552461632946</c:v>
                </c:pt>
                <c:pt idx="30">
                  <c:v>0.000455940982777257</c:v>
                </c:pt>
                <c:pt idx="31">
                  <c:v>0.000503892714524257</c:v>
                </c:pt>
                <c:pt idx="32">
                  <c:v>0.000556887573922399</c:v>
                </c:pt>
                <c:pt idx="33">
                  <c:v>0.000615455951336734</c:v>
                </c:pt>
                <c:pt idx="34">
                  <c:v>0.000680184018773946</c:v>
                </c:pt>
                <c:pt idx="35">
                  <c:v>0.000751719596488779</c:v>
                </c:pt>
                <c:pt idx="36">
                  <c:v>0.000830778636586975</c:v>
                </c:pt>
                <c:pt idx="37">
                  <c:v>0.000918152388514445</c:v>
                </c:pt>
                <c:pt idx="38">
                  <c:v>0.00101471531814786</c:v>
                </c:pt>
                <c:pt idx="39">
                  <c:v>0.00112143385974289</c:v>
                </c:pt>
                <c:pt idx="40">
                  <c:v>0.00123937608833317</c:v>
                </c:pt>
                <c:pt idx="41">
                  <c:v>0.00136972240938417</c:v>
                </c:pt>
                <c:pt idx="42">
                  <c:v>0.0015137773726879</c:v>
                </c:pt>
                <c:pt idx="43">
                  <c:v>0.00167298272873562</c:v>
                </c:pt>
                <c:pt idx="44">
                  <c:v>0.00184893185824143</c:v>
                </c:pt>
                <c:pt idx="45">
                  <c:v>0.00204338571923202</c:v>
                </c:pt>
                <c:pt idx="46">
                  <c:v>0.00225829047130629</c:v>
                </c:pt>
                <c:pt idx="47">
                  <c:v>0.00249579695345506</c:v>
                </c:pt>
                <c:pt idx="48">
                  <c:v>0.00275828221038036</c:v>
                </c:pt>
                <c:pt idx="49">
                  <c:v>0.0030483732827578</c:v>
                </c:pt>
                <c:pt idx="50">
                  <c:v>0.00336897349954267</c:v>
                </c:pt>
                <c:pt idx="51">
                  <c:v>0.00372329153546214</c:v>
                </c:pt>
                <c:pt idx="52">
                  <c:v>0.00411487352450993</c:v>
                </c:pt>
                <c:pt idx="53">
                  <c:v>0.00454763855084782</c:v>
                </c:pt>
                <c:pt idx="54">
                  <c:v>0.00502591787231668</c:v>
                </c:pt>
                <c:pt idx="55">
                  <c:v>0.00555449826912104</c:v>
                </c:pt>
                <c:pt idx="56">
                  <c:v>0.00613866995153418</c:v>
                </c:pt>
                <c:pt idx="57">
                  <c:v>0.00678427950610037</c:v>
                </c:pt>
                <c:pt idx="58">
                  <c:v>0.00749778841023875</c:v>
                </c:pt>
                <c:pt idx="59">
                  <c:v>0.00828633770088046</c:v>
                </c:pt>
                <c:pt idx="60">
                  <c:v>0.00915781944436697</c:v>
                </c:pt>
                <c:pt idx="61">
                  <c:v>0.0101209557229021</c:v>
                </c:pt>
                <c:pt idx="62">
                  <c:v>0.0111853859280826</c:v>
                </c:pt>
                <c:pt idx="63">
                  <c:v>0.0123617632351695</c:v>
                </c:pt>
                <c:pt idx="64">
                  <c:v>0.0136618612236461</c:v>
                </c:pt>
                <c:pt idx="65">
                  <c:v>0.015098691711159</c:v>
                </c:pt>
                <c:pt idx="66">
                  <c:v>0.0166866349801628</c:v>
                </c:pt>
                <c:pt idx="67">
                  <c:v>0.0184415837006198</c:v>
                </c:pt>
                <c:pt idx="68">
                  <c:v>0.0203811019891827</c:v>
                </c:pt>
                <c:pt idx="69">
                  <c:v>0.0225246011967784</c:v>
                </c:pt>
                <c:pt idx="70">
                  <c:v>0.0248935341839315</c:v>
                </c:pt>
                <c:pt idx="71">
                  <c:v>0.027511610028203</c:v>
                </c:pt>
                <c:pt idx="72">
                  <c:v>0.0304050313126081</c:v>
                </c:pt>
                <c:pt idx="73">
                  <c:v>0.033602756369874</c:v>
                </c:pt>
                <c:pt idx="74">
                  <c:v>0.0371367891071658</c:v>
                </c:pt>
                <c:pt idx="75">
                  <c:v>0.0410424993119485</c:v>
                </c:pt>
                <c:pt idx="76">
                  <c:v>0.0453589766447049</c:v>
                </c:pt>
                <c:pt idx="77">
                  <c:v>0.0501294218614005</c:v>
                </c:pt>
                <c:pt idx="78">
                  <c:v>0.0554015791811653</c:v>
                </c:pt>
                <c:pt idx="79">
                  <c:v>0.0612282141264891</c:v>
                </c:pt>
                <c:pt idx="80">
                  <c:v>0.0676676416183045</c:v>
                </c:pt>
                <c:pt idx="81">
                  <c:v>0.0747843096113155</c:v>
                </c:pt>
                <c:pt idx="82">
                  <c:v>0.0826494441107908</c:v>
                </c:pt>
                <c:pt idx="83">
                  <c:v>0.0913417620263646</c:v>
                </c:pt>
                <c:pt idx="84">
                  <c:v>0.100948258997324</c:v>
                </c:pt>
                <c:pt idx="85">
                  <c:v>0.111565080074212</c:v>
                </c:pt>
                <c:pt idx="86">
                  <c:v>0.1232984819708</c:v>
                </c:pt>
                <c:pt idx="87">
                  <c:v>0.136265896517004</c:v>
                </c:pt>
                <c:pt idx="88">
                  <c:v>0.150597105956098</c:v>
                </c:pt>
                <c:pt idx="89">
                  <c:v>0.166435541849036</c:v>
                </c:pt>
                <c:pt idx="90">
                  <c:v>0.183939720585717</c:v>
                </c:pt>
                <c:pt idx="91">
                  <c:v>0.203284829870294</c:v>
                </c:pt>
                <c:pt idx="92">
                  <c:v>0.224664482058605</c:v>
                </c:pt>
                <c:pt idx="93">
                  <c:v>0.248292651895699</c:v>
                </c:pt>
                <c:pt idx="94">
                  <c:v>0.274405818047005</c:v>
                </c:pt>
                <c:pt idx="95">
                  <c:v>0.303265329856308</c:v>
                </c:pt>
                <c:pt idx="96">
                  <c:v>0.335160023017813</c:v>
                </c:pt>
                <c:pt idx="97">
                  <c:v>0.370409110340852</c:v>
                </c:pt>
                <c:pt idx="98">
                  <c:v>0.409365376538979</c:v>
                </c:pt>
                <c:pt idx="99">
                  <c:v>0.452418709017964</c:v>
                </c:pt>
                <c:pt idx="100">
                  <c:v>0.5</c:v>
                </c:pt>
                <c:pt idx="101">
                  <c:v>0.452418709017983</c:v>
                </c:pt>
                <c:pt idx="102">
                  <c:v>0.409365376538991</c:v>
                </c:pt>
                <c:pt idx="103">
                  <c:v>0.370409110340862</c:v>
                </c:pt>
                <c:pt idx="104">
                  <c:v>0.335160023017823</c:v>
                </c:pt>
                <c:pt idx="105">
                  <c:v>0.303265329856317</c:v>
                </c:pt>
                <c:pt idx="106">
                  <c:v>0.274405818047013</c:v>
                </c:pt>
                <c:pt idx="107">
                  <c:v>0.248292651895706</c:v>
                </c:pt>
                <c:pt idx="108">
                  <c:v>0.224664482058611</c:v>
                </c:pt>
                <c:pt idx="109">
                  <c:v>0.2032848298703</c:v>
                </c:pt>
                <c:pt idx="110">
                  <c:v>0.183939720585723</c:v>
                </c:pt>
                <c:pt idx="111">
                  <c:v>0.166435541849041</c:v>
                </c:pt>
                <c:pt idx="112">
                  <c:v>0.150597105956102</c:v>
                </c:pt>
                <c:pt idx="113">
                  <c:v>0.136265896517008</c:v>
                </c:pt>
                <c:pt idx="114">
                  <c:v>0.123298481970804</c:v>
                </c:pt>
                <c:pt idx="115">
                  <c:v>0.111565080074216</c:v>
                </c:pt>
                <c:pt idx="116">
                  <c:v>0.100948258997327</c:v>
                </c:pt>
                <c:pt idx="117">
                  <c:v>0.0913417620263673</c:v>
                </c:pt>
                <c:pt idx="118">
                  <c:v>0.0826494441107932</c:v>
                </c:pt>
                <c:pt idx="119">
                  <c:v>0.0747843096113175</c:v>
                </c:pt>
                <c:pt idx="120">
                  <c:v>0.0676676416183069</c:v>
                </c:pt>
                <c:pt idx="121">
                  <c:v>0.061228214126491</c:v>
                </c:pt>
                <c:pt idx="122">
                  <c:v>0.0554015791811669</c:v>
                </c:pt>
                <c:pt idx="123">
                  <c:v>0.050129421861402</c:v>
                </c:pt>
                <c:pt idx="124">
                  <c:v>0.0453589766447067</c:v>
                </c:pt>
                <c:pt idx="125">
                  <c:v>0.0410424993119495</c:v>
                </c:pt>
                <c:pt idx="126">
                  <c:v>0.0371367891071669</c:v>
                </c:pt>
                <c:pt idx="127">
                  <c:v>0.0336027563698749</c:v>
                </c:pt>
                <c:pt idx="128">
                  <c:v>0.0304050313126092</c:v>
                </c:pt>
                <c:pt idx="129">
                  <c:v>0.027511610028204</c:v>
                </c:pt>
                <c:pt idx="130">
                  <c:v>0.024893534183932</c:v>
                </c:pt>
                <c:pt idx="131">
                  <c:v>0.0225246011967788</c:v>
                </c:pt>
                <c:pt idx="132">
                  <c:v>0.0203811019891833</c:v>
                </c:pt>
                <c:pt idx="133">
                  <c:v>0.0184415837006201</c:v>
                </c:pt>
                <c:pt idx="134">
                  <c:v>0.0166866349801631</c:v>
                </c:pt>
                <c:pt idx="135">
                  <c:v>0.0150986917111593</c:v>
                </c:pt>
                <c:pt idx="136">
                  <c:v>0.0136618612236464</c:v>
                </c:pt>
                <c:pt idx="137">
                  <c:v>0.0123617632351698</c:v>
                </c:pt>
                <c:pt idx="138">
                  <c:v>0.0111853859280829</c:v>
                </c:pt>
                <c:pt idx="139">
                  <c:v>0.0101209557229023</c:v>
                </c:pt>
                <c:pt idx="140">
                  <c:v>0.0091578194443671</c:v>
                </c:pt>
                <c:pt idx="141">
                  <c:v>0.00828633770088145</c:v>
                </c:pt>
                <c:pt idx="142">
                  <c:v>0.00749778841023966</c:v>
                </c:pt>
                <c:pt idx="143">
                  <c:v>0.00678427950610119</c:v>
                </c:pt>
                <c:pt idx="144">
                  <c:v>0.00613866995153491</c:v>
                </c:pt>
                <c:pt idx="145">
                  <c:v>0.00555449826912171</c:v>
                </c:pt>
                <c:pt idx="146">
                  <c:v>0.00502591787231726</c:v>
                </c:pt>
                <c:pt idx="147">
                  <c:v>0.00454763855084838</c:v>
                </c:pt>
                <c:pt idx="148">
                  <c:v>0.00411487352451042</c:v>
                </c:pt>
                <c:pt idx="149">
                  <c:v>0.00372329153546259</c:v>
                </c:pt>
                <c:pt idx="150">
                  <c:v>0.00336897349954307</c:v>
                </c:pt>
                <c:pt idx="151">
                  <c:v>0.00304837328275815</c:v>
                </c:pt>
                <c:pt idx="152">
                  <c:v>0.00275828221038068</c:v>
                </c:pt>
                <c:pt idx="153">
                  <c:v>0.00249579695345536</c:v>
                </c:pt>
                <c:pt idx="154">
                  <c:v>0.00225829047130658</c:v>
                </c:pt>
                <c:pt idx="155">
                  <c:v>0.00204338571923226</c:v>
                </c:pt>
                <c:pt idx="156">
                  <c:v>0.00184893185824166</c:v>
                </c:pt>
                <c:pt idx="157">
                  <c:v>0.00167298272873583</c:v>
                </c:pt>
                <c:pt idx="158">
                  <c:v>0.00151377737268806</c:v>
                </c:pt>
                <c:pt idx="159">
                  <c:v>0.00136972240938433</c:v>
                </c:pt>
                <c:pt idx="160">
                  <c:v>0.0012393760883333</c:v>
                </c:pt>
                <c:pt idx="161">
                  <c:v>0.00112143385974302</c:v>
                </c:pt>
                <c:pt idx="162">
                  <c:v>0.00101471531814797</c:v>
                </c:pt>
                <c:pt idx="163">
                  <c:v>0.000918152388514547</c:v>
                </c:pt>
                <c:pt idx="164">
                  <c:v>0.000830778636587057</c:v>
                </c:pt>
                <c:pt idx="165">
                  <c:v>0.000751719596488865</c:v>
                </c:pt>
                <c:pt idx="166">
                  <c:v>0.000680184018774023</c:v>
                </c:pt>
                <c:pt idx="167">
                  <c:v>0.000615455951336804</c:v>
                </c:pt>
                <c:pt idx="168">
                  <c:v>0.00055688757392246</c:v>
                </c:pt>
                <c:pt idx="169">
                  <c:v>0.000503892714524313</c:v>
                </c:pt>
                <c:pt idx="170">
                  <c:v>0.000455940982777307</c:v>
                </c:pt>
                <c:pt idx="171">
                  <c:v>0.000412552461632992</c:v>
                </c:pt>
                <c:pt idx="172">
                  <c:v>0.00037329290418838</c:v>
                </c:pt>
                <c:pt idx="173">
                  <c:v>0.000337769387596958</c:v>
                </c:pt>
                <c:pt idx="174">
                  <c:v>0.000305626380564817</c:v>
                </c:pt>
                <c:pt idx="175">
                  <c:v>0.000276542185073949</c:v>
                </c:pt>
                <c:pt idx="176">
                  <c:v>0.000250225716720332</c:v>
                </c:pt>
                <c:pt idx="177">
                  <c:v>0.000226413591443423</c:v>
                </c:pt>
                <c:pt idx="178">
                  <c:v>0.000204867489489915</c:v>
                </c:pt>
                <c:pt idx="179">
                  <c:v>0.000185371770229564</c:v>
                </c:pt>
                <c:pt idx="180">
                  <c:v>0.000167731313951275</c:v>
                </c:pt>
                <c:pt idx="181">
                  <c:v>0.000151769569039448</c:v>
                </c:pt>
                <c:pt idx="182">
                  <c:v>0.000137326784986087</c:v>
                </c:pt>
                <c:pt idx="183">
                  <c:v>0.000124258413553989</c:v>
                </c:pt>
                <c:pt idx="184">
                  <c:v>0.000112433662089436</c:v>
                </c:pt>
                <c:pt idx="185">
                  <c:v>0.000101734184505332</c:v>
                </c:pt>
                <c:pt idx="186">
                  <c:v>9.20528968337998e-5</c:v>
                </c:pt>
                <c:pt idx="187">
                  <c:v>8.32929054938262e-5</c:v>
                </c:pt>
                <c:pt idx="188">
                  <c:v>7.53665375477473e-5</c:v>
                </c:pt>
                <c:pt idx="189">
                  <c:v>6.81944632410133e-5</c:v>
                </c:pt>
                <c:pt idx="190">
                  <c:v>6.17049020433468e-5</c:v>
                </c:pt>
                <c:pt idx="191">
                  <c:v>5.58329042450639e-5</c:v>
                </c:pt>
                <c:pt idx="192">
                  <c:v>5.05197009185523e-5</c:v>
                </c:pt>
                <c:pt idx="193">
                  <c:v>4.5712115739092e-5</c:v>
                </c:pt>
                <c:pt idx="194">
                  <c:v>4.13620327783208e-5</c:v>
                </c:pt>
                <c:pt idx="195">
                  <c:v>3.74259149438545e-5</c:v>
                </c:pt>
                <c:pt idx="196">
                  <c:v>3.38643682454305e-5</c:v>
                </c:pt>
                <c:pt idx="197">
                  <c:v>3.06417475266148e-5</c:v>
                </c:pt>
                <c:pt idx="198">
                  <c:v>2.77257997160915e-5</c:v>
                </c:pt>
                <c:pt idx="199">
                  <c:v>2.50873410280906e-5</c:v>
                </c:pt>
                <c:pt idx="200">
                  <c:v>2.26999648812451e-5</c:v>
                </c:pt>
              </c:numCache>
            </c:numRef>
          </c:val>
          <c:smooth val="0"/>
        </c:ser>
        <c:dLbls>
          <c:showLegendKey val="0"/>
          <c:showVal val="0"/>
          <c:showCatName val="0"/>
          <c:showSerName val="0"/>
          <c:showPercent val="0"/>
          <c:showBubbleSize val="0"/>
        </c:dLbls>
        <c:marker val="0"/>
        <c:smooth val="0"/>
        <c:axId val="370128448"/>
        <c:axId val="370124136"/>
      </c:lineChart>
      <c:catAx>
        <c:axId val="370128448"/>
        <c:scaling>
          <c:orientation val="minMax"/>
        </c:scaling>
        <c:delete val="0"/>
        <c:axPos val="b"/>
        <c:numFmt formatCode="General" sourceLinked="1"/>
        <c:majorTickMark val="out"/>
        <c:minorTickMark val="none"/>
        <c:tickLblPos val="nextTo"/>
        <c:txPr>
          <a:bodyPr rot="-60000000" spcFirstLastPara="0" vertOverflow="ellipsis" vert="horz" wrap="square" anchor="ctr" anchorCtr="1"/>
          <a:lstStyle/>
          <a:p>
            <a:pPr>
              <a:defRPr lang="zh-CN" sz="1400" b="1" i="0" u="none" strike="noStrike" kern="1200" baseline="0">
                <a:solidFill>
                  <a:schemeClr val="tx1"/>
                </a:solidFill>
                <a:latin typeface="+mn-lt"/>
                <a:ea typeface="+mn-ea"/>
                <a:cs typeface="+mn-cs"/>
              </a:defRPr>
            </a:pPr>
          </a:p>
        </c:txPr>
        <c:crossAx val="370124136"/>
        <c:crosses val="autoZero"/>
        <c:auto val="1"/>
        <c:lblAlgn val="ctr"/>
        <c:lblOffset val="100"/>
        <c:tickLblSkip val="20"/>
        <c:tickMarkSkip val="5"/>
        <c:noMultiLvlLbl val="0"/>
      </c:catAx>
      <c:valAx>
        <c:axId val="370124136"/>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zh-CN" sz="1400" b="1" i="0" u="none" strike="noStrike" kern="1200" baseline="0">
                <a:solidFill>
                  <a:schemeClr val="tx1"/>
                </a:solidFill>
                <a:latin typeface="+mn-lt"/>
                <a:ea typeface="+mn-ea"/>
                <a:cs typeface="+mn-cs"/>
              </a:defRPr>
            </a:pPr>
          </a:p>
        </c:txPr>
        <c:crossAx val="370128448"/>
        <c:crosses val="autoZero"/>
        <c:crossBetween val="between"/>
      </c:valAx>
    </c:plotArea>
    <c:plotVisOnly val="1"/>
    <c:dispBlanksAs val="gap"/>
    <c:showDLblsOverMax val="0"/>
    <c:extLst>
      <c:ext uri="{0b15fc19-7d7d-44ad-8c2d-2c3a37ce22c3}">
        <chartProps xmlns="https://web.wps.cn/et/2018/main" chartId="{30edac35-995a-4871-b2c8-4bdeecdb4f92}"/>
      </c:ext>
    </c:extLst>
  </c:chart>
  <c:txPr>
    <a:bodyPr/>
    <a:lstStyle/>
    <a:p>
      <a:pPr>
        <a:defRPr lang="zh-CN"/>
      </a:pPr>
    </a:p>
  </c:tx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image" Target="../media/image7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kumimoji="1" lang="zh-CN" altLang="en-US"/>
          </a:p>
        </p:txBody>
      </p:sp>
      <p:sp>
        <p:nvSpPr>
          <p:cNvPr id="3" name="日期占位符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C0DA4CC-858D-DC4D-A866-5644DBA168E7}"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zh-CN" altLang="en-US"/>
          </a:p>
        </p:txBody>
      </p:sp>
      <p:sp>
        <p:nvSpPr>
          <p:cNvPr id="5" name="备注占位符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BA097A01-13AA-294E-89F5-3B1C3E6ECC62}"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20000"/>
              </a:lnSpc>
              <a:spcBef>
                <a:spcPts val="620"/>
              </a:spcBef>
            </a:pPr>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97A01-13AA-294E-89F5-3B1C3E6ECC62}" type="slidenum">
              <a:rPr kumimoji="1" lang="zh-CN" altLang="en-US" smtClean="0"/>
            </a:fld>
            <a:endParaRPr kumimoji="1"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42340">
              <a:defRPr/>
            </a:pPr>
            <a:endParaRPr lang="zh-CN" altLang="en-US"/>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endParaRPr kumimoji="1"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endParaRPr kumimoji="1" lang="zh-CN" altLang="en-US"/>
          </a:p>
        </p:txBody>
      </p:sp>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封面">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a:srcRect/>
          <a:stretch>
            <a:fillRect/>
          </a:stretch>
        </p:blipFill>
        <p:spPr bwMode="auto">
          <a:xfrm>
            <a:off x="5688426"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pic>
        <p:nvPicPr>
          <p:cNvPr id="8" name="图片 7"/>
          <p:cNvPicPr>
            <a:picLocks noChangeAspect="1"/>
          </p:cNvPicPr>
          <p:nvPr userDrawn="1"/>
        </p:nvPicPr>
        <p:blipFill>
          <a:blip r:embed="rId3" cstate="screen"/>
          <a:stretch>
            <a:fillRect/>
          </a:stretch>
        </p:blipFill>
        <p:spPr>
          <a:xfrm>
            <a:off x="607283" y="666880"/>
            <a:ext cx="3703460" cy="1121404"/>
          </a:xfrm>
          <a:prstGeom prst="rect">
            <a:avLst/>
          </a:prstGeom>
        </p:spPr>
      </p:pic>
      <p:sp>
        <p:nvSpPr>
          <p:cNvPr id="11" name="灯片编号占位符 17"/>
          <p:cNvSpPr>
            <a:spLocks noGrp="1"/>
          </p:cNvSpPr>
          <p:nvPr>
            <p:ph type="sldNum" sz="quarter" idx="12"/>
          </p:nvPr>
        </p:nvSpPr>
        <p:spPr>
          <a:xfrm>
            <a:off x="9442174" y="6346800"/>
            <a:ext cx="2057400" cy="365125"/>
          </a:xfrm>
          <a:prstGeom prst="rect">
            <a:avLst/>
          </a:prstGeom>
        </p:spPr>
        <p:txBody>
          <a:bodyPr/>
          <a:lstStyle/>
          <a:p>
            <a:fld id="{30F1A57F-7590-DA4B-A3C4-2D26B37BD10B}" type="slidenum">
              <a:rPr kumimoji="1" lang="zh-CN" altLang="en-US" smtClean="0"/>
            </a:fld>
            <a:endParaRPr kumimoji="1"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正文">
    <p:spTree>
      <p:nvGrpSpPr>
        <p:cNvPr id="1" name=""/>
        <p:cNvGrpSpPr/>
        <p:nvPr/>
      </p:nvGrpSpPr>
      <p:grpSpPr>
        <a:xfrm>
          <a:off x="0" y="0"/>
          <a:ext cx="0" cy="0"/>
          <a:chOff x="0" y="0"/>
          <a:chExt cx="0" cy="0"/>
        </a:xfrm>
      </p:grpSpPr>
      <p:sp>
        <p:nvSpPr>
          <p:cNvPr id="7" name="Footer Placeholder 4"/>
          <p:cNvSpPr>
            <a:spLocks noGrp="1"/>
          </p:cNvSpPr>
          <p:nvPr userDrawn="1"/>
        </p:nvSpPr>
        <p:spPr>
          <a:xfrm>
            <a:off x="3021455" y="6942052"/>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sz="1800"/>
          </a:p>
        </p:txBody>
      </p:sp>
      <p:cxnSp>
        <p:nvCxnSpPr>
          <p:cNvPr id="8" name="Straight Connector 7"/>
          <p:cNvCxnSpPr/>
          <p:nvPr userDrawn="1"/>
        </p:nvCxnSpPr>
        <p:spPr>
          <a:xfrm>
            <a:off x="801511" y="975276"/>
            <a:ext cx="10698063" cy="0"/>
          </a:xfrm>
          <a:prstGeom prst="line">
            <a:avLst/>
          </a:prstGeom>
          <a:ln w="28575" cmpd="sng">
            <a:solidFill>
              <a:srgbClr val="003E8A"/>
            </a:solidFill>
          </a:ln>
        </p:spPr>
        <p:style>
          <a:lnRef idx="1">
            <a:schemeClr val="accent5"/>
          </a:lnRef>
          <a:fillRef idx="0">
            <a:schemeClr val="accent5"/>
          </a:fillRef>
          <a:effectRef idx="0">
            <a:schemeClr val="accent5"/>
          </a:effectRef>
          <a:fontRef idx="minor">
            <a:schemeClr val="tx1"/>
          </a:fontRef>
        </p:style>
      </p:cxnSp>
      <p:pic>
        <p:nvPicPr>
          <p:cNvPr id="9" name="图片 8"/>
          <p:cNvPicPr>
            <a:picLocks noChangeAspect="1"/>
          </p:cNvPicPr>
          <p:nvPr userDrawn="1"/>
        </p:nvPicPr>
        <p:blipFill>
          <a:blip r:embed="rId2" cstate="screen"/>
          <a:stretch>
            <a:fillRect/>
          </a:stretch>
        </p:blipFill>
        <p:spPr>
          <a:xfrm>
            <a:off x="9075562" y="150431"/>
            <a:ext cx="2424012" cy="735152"/>
          </a:xfrm>
          <a:prstGeom prst="rect">
            <a:avLst/>
          </a:prstGeom>
        </p:spPr>
      </p:pic>
      <p:pic>
        <p:nvPicPr>
          <p:cNvPr id="10" name="图片 9"/>
          <p:cNvPicPr>
            <a:picLocks noChangeAspect="1"/>
          </p:cNvPicPr>
          <p:nvPr userDrawn="1"/>
        </p:nvPicPr>
        <p:blipFill>
          <a:blip r:embed="rId3" cstate="screen"/>
          <a:stretch>
            <a:fillRect/>
          </a:stretch>
        </p:blipFill>
        <p:spPr>
          <a:xfrm>
            <a:off x="465225" y="6318949"/>
            <a:ext cx="991045" cy="360811"/>
          </a:xfrm>
          <a:prstGeom prst="rect">
            <a:avLst/>
          </a:prstGeom>
        </p:spPr>
      </p:pic>
      <p:sp>
        <p:nvSpPr>
          <p:cNvPr id="11" name="矩形 10"/>
          <p:cNvSpPr/>
          <p:nvPr userDrawn="1"/>
        </p:nvSpPr>
        <p:spPr>
          <a:xfrm>
            <a:off x="476510" y="205353"/>
            <a:ext cx="216000" cy="781215"/>
          </a:xfrm>
          <a:prstGeom prst="rect">
            <a:avLst/>
          </a:prstGeom>
          <a:solidFill>
            <a:srgbClr val="00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zh-CN" altLang="en-US" sz="1800"/>
          </a:p>
        </p:txBody>
      </p:sp>
      <p:sp>
        <p:nvSpPr>
          <p:cNvPr id="12" name="页脚占位符 16"/>
          <p:cNvSpPr>
            <a:spLocks noGrp="1"/>
          </p:cNvSpPr>
          <p:nvPr>
            <p:ph type="ftr" sz="quarter" idx="10"/>
          </p:nvPr>
        </p:nvSpPr>
        <p:spPr>
          <a:xfrm>
            <a:off x="4094881" y="6319174"/>
            <a:ext cx="3086100" cy="365125"/>
          </a:xfrm>
        </p:spPr>
        <p:txBody>
          <a:bodyPr/>
          <a:lstStyle/>
          <a:p>
            <a:endParaRPr kumimoji="1" lang="zh-CN" altLang="en-US"/>
          </a:p>
        </p:txBody>
      </p:sp>
      <p:sp>
        <p:nvSpPr>
          <p:cNvPr id="13" name="灯片编号占位符 17"/>
          <p:cNvSpPr>
            <a:spLocks noGrp="1"/>
          </p:cNvSpPr>
          <p:nvPr>
            <p:ph type="sldNum" sz="quarter" idx="11"/>
          </p:nvPr>
        </p:nvSpPr>
        <p:spPr>
          <a:xfrm>
            <a:off x="9442174" y="6346800"/>
            <a:ext cx="2057400" cy="365125"/>
          </a:xfrm>
          <a:prstGeom prst="rect">
            <a:avLst/>
          </a:prstGeom>
        </p:spPr>
        <p:txBody>
          <a:bodyPr/>
          <a:lstStyle/>
          <a:p>
            <a:fld id="{30F1A57F-7590-DA4B-A3C4-2D26B37BD10B}" type="slidenum">
              <a:rPr kumimoji="1" lang="zh-CN" altLang="en-US" smtClean="0"/>
            </a:fld>
            <a:endParaRPr kumimoji="1"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endParaRPr kumimoji="1" lang="zh-CN" altLang="en-US"/>
          </a:p>
        </p:txBody>
      </p:sp>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日期占位符 4"/>
          <p:cNvSpPr>
            <a:spLocks noGrp="1"/>
          </p:cNvSpPr>
          <p:nvPr>
            <p:ph type="dt" sz="half" idx="10"/>
          </p:nvPr>
        </p:nvSpPr>
        <p:spPr/>
        <p:txBody>
          <a:bodyPr/>
          <a:lstStyle/>
          <a:p>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日期占位符 6"/>
          <p:cNvSpPr>
            <a:spLocks noGrp="1"/>
          </p:cNvSpPr>
          <p:nvPr>
            <p:ph type="dt" sz="half" idx="10"/>
          </p:nvPr>
        </p:nvSpPr>
        <p:spPr/>
        <p:txBody>
          <a:bodyPr/>
          <a:lstStyle/>
          <a:p>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灯片编号占位符 8"/>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日期占位符 2"/>
          <p:cNvSpPr>
            <a:spLocks noGrp="1"/>
          </p:cNvSpPr>
          <p:nvPr>
            <p:ph type="dt" sz="half" idx="10"/>
          </p:nvPr>
        </p:nvSpPr>
        <p:spPr/>
        <p:txBody>
          <a:bodyPr/>
          <a:lstStyle/>
          <a:p>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灯片编号占位符 3"/>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5DB5FD4D-1CE0-EF4B-A52D-AB893458A836}"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5FD4D-1CE0-EF4B-A52D-AB893458A836}"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3.xml"/><Relationship Id="rId2" Type="http://schemas.openxmlformats.org/officeDocument/2006/relationships/image" Target="../media/image26.png"/><Relationship Id="rId1" Type="http://schemas.openxmlformats.org/officeDocument/2006/relationships/image" Target="../media/image25.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3.xml"/><Relationship Id="rId2" Type="http://schemas.openxmlformats.org/officeDocument/2006/relationships/image" Target="../media/image28.png"/><Relationship Id="rId1"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3.xml"/><Relationship Id="rId2" Type="http://schemas.openxmlformats.org/officeDocument/2006/relationships/image" Target="../media/image30.png"/><Relationship Id="rId1"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image" Target="../media/image31.pn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13.xml"/><Relationship Id="rId4" Type="http://schemas.microsoft.com/office/2007/relationships/hdphoto" Target="../media/image35.wdp"/><Relationship Id="rId3" Type="http://schemas.openxmlformats.org/officeDocument/2006/relationships/image" Target="../media/image34.png"/><Relationship Id="rId2" Type="http://schemas.microsoft.com/office/2007/relationships/hdphoto" Target="../media/image33.wdp"/><Relationship Id="rId1"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38.svg"/><Relationship Id="rId4" Type="http://schemas.openxmlformats.org/officeDocument/2006/relationships/image" Target="../media/image14.png"/><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3.xml"/><Relationship Id="rId2" Type="http://schemas.openxmlformats.org/officeDocument/2006/relationships/image" Target="../media/image40.png"/><Relationship Id="rId1" Type="http://schemas.openxmlformats.org/officeDocument/2006/relationships/image" Target="../media/image39.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3.xml"/><Relationship Id="rId2" Type="http://schemas.openxmlformats.org/officeDocument/2006/relationships/image" Target="../media/image41.png"/><Relationship Id="rId1" Type="http://schemas.openxmlformats.org/officeDocument/2006/relationships/image" Target="../media/image39.pn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3.xml"/><Relationship Id="rId2" Type="http://schemas.openxmlformats.org/officeDocument/2006/relationships/image" Target="../media/image43.png"/><Relationship Id="rId1" Type="http://schemas.openxmlformats.org/officeDocument/2006/relationships/image" Target="../media/image42.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3.xml"/><Relationship Id="rId2" Type="http://schemas.openxmlformats.org/officeDocument/2006/relationships/image" Target="../media/image44.png"/><Relationship Id="rId1" Type="http://schemas.openxmlformats.org/officeDocument/2006/relationships/image" Target="../media/image39.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3.xml"/><Relationship Id="rId2" Type="http://schemas.openxmlformats.org/officeDocument/2006/relationships/image" Target="../media/image46.png"/><Relationship Id="rId1" Type="http://schemas.openxmlformats.org/officeDocument/2006/relationships/image" Target="../media/image45.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3.xml"/><Relationship Id="rId2" Type="http://schemas.openxmlformats.org/officeDocument/2006/relationships/image" Target="../media/image47.png"/><Relationship Id="rId1" Type="http://schemas.openxmlformats.org/officeDocument/2006/relationships/image" Target="../media/image3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9" Type="http://schemas.openxmlformats.org/officeDocument/2006/relationships/image" Target="../media/image56.svg"/><Relationship Id="rId8" Type="http://schemas.openxmlformats.org/officeDocument/2006/relationships/image" Target="../media/image55.png"/><Relationship Id="rId7" Type="http://schemas.openxmlformats.org/officeDocument/2006/relationships/image" Target="../media/image54.svg"/><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svg"/><Relationship Id="rId18" Type="http://schemas.openxmlformats.org/officeDocument/2006/relationships/slideLayout" Target="../slideLayouts/slideLayout13.xml"/><Relationship Id="rId17" Type="http://schemas.openxmlformats.org/officeDocument/2006/relationships/image" Target="../media/image64.svg"/><Relationship Id="rId16" Type="http://schemas.openxmlformats.org/officeDocument/2006/relationships/image" Target="../media/image63.png"/><Relationship Id="rId15" Type="http://schemas.openxmlformats.org/officeDocument/2006/relationships/image" Target="../media/image62.svg"/><Relationship Id="rId14" Type="http://schemas.openxmlformats.org/officeDocument/2006/relationships/image" Target="../media/image61.png"/><Relationship Id="rId13" Type="http://schemas.openxmlformats.org/officeDocument/2006/relationships/image" Target="../media/image60.png"/><Relationship Id="rId12" Type="http://schemas.openxmlformats.org/officeDocument/2006/relationships/image" Target="../media/image59.png"/><Relationship Id="rId11" Type="http://schemas.openxmlformats.org/officeDocument/2006/relationships/image" Target="../media/image58.svg"/><Relationship Id="rId10" Type="http://schemas.openxmlformats.org/officeDocument/2006/relationships/image" Target="../media/image57.png"/><Relationship Id="rId1"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1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s>
</file>

<file path=ppt/slides/_rels/slide3.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5" Type="http://schemas.openxmlformats.org/officeDocument/2006/relationships/notesSlide" Target="../notesSlides/notesSlide3.xml"/><Relationship Id="rId14" Type="http://schemas.openxmlformats.org/officeDocument/2006/relationships/slideLayout" Target="../slideLayouts/slideLayout13.xml"/><Relationship Id="rId13" Type="http://schemas.openxmlformats.org/officeDocument/2006/relationships/image" Target="../media/image11.png"/><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3.xml"/><Relationship Id="rId4" Type="http://schemas.openxmlformats.org/officeDocument/2006/relationships/image" Target="../media/image68.png"/><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65.png"/></Relationships>
</file>

<file path=ppt/slides/_rels/slide31.xml.rels><?xml version="1.0" encoding="UTF-8" standalone="yes"?>
<Relationships xmlns="http://schemas.openxmlformats.org/package/2006/relationships"><Relationship Id="rId8" Type="http://schemas.openxmlformats.org/officeDocument/2006/relationships/notesSlide" Target="../notesSlides/notesSlide24.xml"/><Relationship Id="rId7" Type="http://schemas.openxmlformats.org/officeDocument/2006/relationships/slideLayout" Target="../slideLayouts/slideLayout13.xml"/><Relationship Id="rId6" Type="http://schemas.openxmlformats.org/officeDocument/2006/relationships/image" Target="../media/image70.png"/><Relationship Id="rId5" Type="http://schemas.openxmlformats.org/officeDocument/2006/relationships/image" Target="../media/image68.png"/><Relationship Id="rId4" Type="http://schemas.openxmlformats.org/officeDocument/2006/relationships/image" Target="../media/image67.png"/><Relationship Id="rId3" Type="http://schemas.openxmlformats.org/officeDocument/2006/relationships/image" Target="../media/image69.png"/><Relationship Id="rId2" Type="http://schemas.openxmlformats.org/officeDocument/2006/relationships/image" Target="../media/image66.png"/><Relationship Id="rId1"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image" Target="../media/image7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image" Target="../media/image7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13.xml"/><Relationship Id="rId2" Type="http://schemas.openxmlformats.org/officeDocument/2006/relationships/image" Target="../media/image75.wmf"/><Relationship Id="rId1" Type="http://schemas.openxmlformats.org/officeDocument/2006/relationships/chart" Target="../charts/chart1.xml"/></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13.xml"/><Relationship Id="rId2" Type="http://schemas.openxmlformats.org/officeDocument/2006/relationships/image" Target="../media/image77.png"/><Relationship Id="rId1" Type="http://schemas.openxmlformats.org/officeDocument/2006/relationships/image" Target="../media/image76.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40.xml.rels><?xml version="1.0" encoding="UTF-8" standalone="yes"?>
<Relationships xmlns="http://schemas.openxmlformats.org/package/2006/relationships"><Relationship Id="rId9" Type="http://schemas.openxmlformats.org/officeDocument/2006/relationships/notesSlide" Target="../notesSlides/notesSlide33.xml"/><Relationship Id="rId8" Type="http://schemas.openxmlformats.org/officeDocument/2006/relationships/vmlDrawing" Target="../drawings/vmlDrawing1.vml"/><Relationship Id="rId7" Type="http://schemas.openxmlformats.org/officeDocument/2006/relationships/slideLayout" Target="../slideLayouts/slideLayout13.xml"/><Relationship Id="rId6" Type="http://schemas.openxmlformats.org/officeDocument/2006/relationships/image" Target="../media/image80.png"/><Relationship Id="rId5" Type="http://schemas.openxmlformats.org/officeDocument/2006/relationships/package" Target="../embeddings/Document3.docx"/><Relationship Id="rId4" Type="http://schemas.openxmlformats.org/officeDocument/2006/relationships/image" Target="../media/image79.png"/><Relationship Id="rId3" Type="http://schemas.openxmlformats.org/officeDocument/2006/relationships/package" Target="../embeddings/Document2.docx"/><Relationship Id="rId2" Type="http://schemas.openxmlformats.org/officeDocument/2006/relationships/image" Target="../media/image78.png"/><Relationship Id="rId1" Type="http://schemas.openxmlformats.org/officeDocument/2006/relationships/package" Target="../embeddings/Document1.docx"/></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image" Target="../media/image66.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13.xml"/><Relationship Id="rId2" Type="http://schemas.openxmlformats.org/officeDocument/2006/relationships/image" Target="../media/image82.png"/><Relationship Id="rId1" Type="http://schemas.openxmlformats.org/officeDocument/2006/relationships/image" Target="../media/image8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9" Type="http://schemas.openxmlformats.org/officeDocument/2006/relationships/image" Target="../media/image91.png"/><Relationship Id="rId8" Type="http://schemas.openxmlformats.org/officeDocument/2006/relationships/image" Target="../media/image90.png"/><Relationship Id="rId7" Type="http://schemas.openxmlformats.org/officeDocument/2006/relationships/image" Target="../media/image89.png"/><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3" Type="http://schemas.openxmlformats.org/officeDocument/2006/relationships/image" Target="../media/image85.png"/><Relationship Id="rId2" Type="http://schemas.openxmlformats.org/officeDocument/2006/relationships/image" Target="../media/image84.png"/><Relationship Id="rId12" Type="http://schemas.openxmlformats.org/officeDocument/2006/relationships/notesSlide" Target="../notesSlides/notesSlide37.xml"/><Relationship Id="rId11" Type="http://schemas.openxmlformats.org/officeDocument/2006/relationships/slideLayout" Target="../slideLayouts/slideLayout13.xml"/><Relationship Id="rId10" Type="http://schemas.openxmlformats.org/officeDocument/2006/relationships/image" Target="../media/image92.png"/><Relationship Id="rId1" Type="http://schemas.openxmlformats.org/officeDocument/2006/relationships/image" Target="../media/image83.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5" Type="http://schemas.openxmlformats.org/officeDocument/2006/relationships/notesSlide" Target="../notesSlides/notesSlide39.xml"/><Relationship Id="rId4" Type="http://schemas.openxmlformats.org/officeDocument/2006/relationships/slideLayout" Target="../slideLayouts/slideLayout13.xml"/><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image" Target="../media/image93.png"/></Relationships>
</file>

<file path=ppt/slides/_rels/slide49.xml.rels><?xml version="1.0" encoding="UTF-8" standalone="yes"?>
<Relationships xmlns="http://schemas.openxmlformats.org/package/2006/relationships"><Relationship Id="rId5" Type="http://schemas.openxmlformats.org/officeDocument/2006/relationships/notesSlide" Target="../notesSlides/notesSlide40.xml"/><Relationship Id="rId4" Type="http://schemas.openxmlformats.org/officeDocument/2006/relationships/slideLayout" Target="../slideLayouts/slideLayout13.xml"/><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image" Target="../media/image93.png"/></Relationships>
</file>

<file path=ppt/slides/_rels/slide5.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6" Type="http://schemas.openxmlformats.org/officeDocument/2006/relationships/notesSlide" Target="../notesSlides/notesSlide5.xml"/><Relationship Id="rId15" Type="http://schemas.openxmlformats.org/officeDocument/2006/relationships/slideLayout" Target="../slideLayouts/slideLayout13.xml"/><Relationship Id="rId14" Type="http://schemas.openxmlformats.org/officeDocument/2006/relationships/image" Target="../media/image19.png"/><Relationship Id="rId13" Type="http://schemas.openxmlformats.org/officeDocument/2006/relationships/image" Target="../media/image18.png"/><Relationship Id="rId12" Type="http://schemas.openxmlformats.org/officeDocument/2006/relationships/image" Target="../media/image17.png"/><Relationship Id="rId11" Type="http://schemas.openxmlformats.org/officeDocument/2006/relationships/image" Target="../media/image16.png"/><Relationship Id="rId10" Type="http://schemas.openxmlformats.org/officeDocument/2006/relationships/image" Target="../media/image15.svg"/><Relationship Id="rId1" Type="http://schemas.openxmlformats.org/officeDocument/2006/relationships/tags" Target="../tags/tag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6" Type="http://schemas.openxmlformats.org/officeDocument/2006/relationships/notesSlide" Target="../notesSlides/notesSlide42.xml"/><Relationship Id="rId5" Type="http://schemas.openxmlformats.org/officeDocument/2006/relationships/slideLayout" Target="../slideLayouts/slideLayout13.xml"/><Relationship Id="rId4" Type="http://schemas.microsoft.com/office/2007/relationships/hdphoto" Target="../media/image35.wdp"/><Relationship Id="rId3" Type="http://schemas.openxmlformats.org/officeDocument/2006/relationships/image" Target="../media/image34.png"/><Relationship Id="rId2" Type="http://schemas.microsoft.com/office/2007/relationships/hdphoto" Target="../media/image33.wdp"/><Relationship Id="rId1" Type="http://schemas.openxmlformats.org/officeDocument/2006/relationships/image" Target="../media/image3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image" Target="../media/image96.png"/></Relationships>
</file>

<file path=ppt/slides/_rels/slide54.xml.rels><?xml version="1.0" encoding="UTF-8" standalone="yes"?>
<Relationships xmlns="http://schemas.openxmlformats.org/package/2006/relationships"><Relationship Id="rId5" Type="http://schemas.openxmlformats.org/officeDocument/2006/relationships/notesSlide" Target="../notesSlides/notesSlide44.xml"/><Relationship Id="rId4" Type="http://schemas.openxmlformats.org/officeDocument/2006/relationships/slideLayout" Target="../slideLayouts/slideLayout13.xml"/><Relationship Id="rId3" Type="http://schemas.openxmlformats.org/officeDocument/2006/relationships/image" Target="../media/image99.png"/><Relationship Id="rId2" Type="http://schemas.microsoft.com/office/2007/relationships/hdphoto" Target="../media/image98.wdp"/><Relationship Id="rId1" Type="http://schemas.openxmlformats.org/officeDocument/2006/relationships/image" Target="../media/image97.png"/></Relationships>
</file>

<file path=ppt/slides/_rels/slide55.xml.rels><?xml version="1.0" encoding="UTF-8" standalone="yes"?>
<Relationships xmlns="http://schemas.openxmlformats.org/package/2006/relationships"><Relationship Id="rId9" Type="http://schemas.openxmlformats.org/officeDocument/2006/relationships/image" Target="../media/image108.png"/><Relationship Id="rId8" Type="http://schemas.openxmlformats.org/officeDocument/2006/relationships/image" Target="../media/image107.svg"/><Relationship Id="rId7" Type="http://schemas.openxmlformats.org/officeDocument/2006/relationships/image" Target="../media/image106.png"/><Relationship Id="rId6" Type="http://schemas.openxmlformats.org/officeDocument/2006/relationships/image" Target="../media/image105.svg"/><Relationship Id="rId5" Type="http://schemas.openxmlformats.org/officeDocument/2006/relationships/image" Target="../media/image104.png"/><Relationship Id="rId4" Type="http://schemas.openxmlformats.org/officeDocument/2006/relationships/image" Target="../media/image103.svg"/><Relationship Id="rId3" Type="http://schemas.openxmlformats.org/officeDocument/2006/relationships/image" Target="../media/image102.png"/><Relationship Id="rId20" Type="http://schemas.openxmlformats.org/officeDocument/2006/relationships/notesSlide" Target="../notesSlides/notesSlide45.xml"/><Relationship Id="rId2" Type="http://schemas.openxmlformats.org/officeDocument/2006/relationships/image" Target="../media/image101.svg"/><Relationship Id="rId19" Type="http://schemas.openxmlformats.org/officeDocument/2006/relationships/slideLayout" Target="../slideLayouts/slideLayout13.xml"/><Relationship Id="rId18" Type="http://schemas.openxmlformats.org/officeDocument/2006/relationships/image" Target="../media/image117.svg"/><Relationship Id="rId17" Type="http://schemas.openxmlformats.org/officeDocument/2006/relationships/image" Target="../media/image116.png"/><Relationship Id="rId16" Type="http://schemas.openxmlformats.org/officeDocument/2006/relationships/image" Target="../media/image115.svg"/><Relationship Id="rId15" Type="http://schemas.openxmlformats.org/officeDocument/2006/relationships/image" Target="../media/image114.png"/><Relationship Id="rId14" Type="http://schemas.openxmlformats.org/officeDocument/2006/relationships/image" Target="../media/image113.svg"/><Relationship Id="rId13" Type="http://schemas.openxmlformats.org/officeDocument/2006/relationships/image" Target="../media/image112.png"/><Relationship Id="rId12" Type="http://schemas.openxmlformats.org/officeDocument/2006/relationships/image" Target="../media/image111.svg"/><Relationship Id="rId11" Type="http://schemas.openxmlformats.org/officeDocument/2006/relationships/image" Target="../media/image110.png"/><Relationship Id="rId10" Type="http://schemas.openxmlformats.org/officeDocument/2006/relationships/image" Target="../media/image109.svg"/><Relationship Id="rId1" Type="http://schemas.openxmlformats.org/officeDocument/2006/relationships/image" Target="../media/image100.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1" Type="http://schemas.openxmlformats.org/officeDocument/2006/relationships/notesSlide" Target="../notesSlides/notesSlide47.xml"/><Relationship Id="rId20" Type="http://schemas.openxmlformats.org/officeDocument/2006/relationships/slideLayout" Target="../slideLayouts/slideLayout13.xml"/><Relationship Id="rId2" Type="http://schemas.openxmlformats.org/officeDocument/2006/relationships/tags" Target="../tags/tag24.xml"/><Relationship Id="rId19" Type="http://schemas.openxmlformats.org/officeDocument/2006/relationships/image" Target="../media/image123.png"/><Relationship Id="rId18" Type="http://schemas.openxmlformats.org/officeDocument/2006/relationships/image" Target="../media/image122.png"/><Relationship Id="rId17" Type="http://schemas.openxmlformats.org/officeDocument/2006/relationships/image" Target="../media/image121.png"/><Relationship Id="rId16" Type="http://schemas.openxmlformats.org/officeDocument/2006/relationships/image" Target="../media/image120.png"/><Relationship Id="rId15" Type="http://schemas.openxmlformats.org/officeDocument/2006/relationships/image" Target="../media/image119.png"/><Relationship Id="rId14" Type="http://schemas.openxmlformats.org/officeDocument/2006/relationships/image" Target="../media/image118.png"/><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tags" Target="../tags/tag2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image" Target="../media/image12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image" Target="../media/image125.jpeg"/></Relationships>
</file>

<file path=ppt/slides/_rels/slide61.xml.rels><?xml version="1.0" encoding="UTF-8" standalone="yes"?>
<Relationships xmlns="http://schemas.openxmlformats.org/package/2006/relationships"><Relationship Id="rId7" Type="http://schemas.openxmlformats.org/officeDocument/2006/relationships/notesSlide" Target="../notesSlides/notesSlide50.xml"/><Relationship Id="rId6" Type="http://schemas.openxmlformats.org/officeDocument/2006/relationships/slideLayout" Target="../slideLayouts/slideLayout13.xml"/><Relationship Id="rId5" Type="http://schemas.openxmlformats.org/officeDocument/2006/relationships/image" Target="../media/image130.png"/><Relationship Id="rId4" Type="http://schemas.openxmlformats.org/officeDocument/2006/relationships/image" Target="../media/image129.png"/><Relationship Id="rId3" Type="http://schemas.openxmlformats.org/officeDocument/2006/relationships/image" Target="../media/image128.jpeg"/><Relationship Id="rId2" Type="http://schemas.openxmlformats.org/officeDocument/2006/relationships/image" Target="../media/image127.png"/><Relationship Id="rId1" Type="http://schemas.openxmlformats.org/officeDocument/2006/relationships/image" Target="../media/image12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136.svg"/><Relationship Id="rId7" Type="http://schemas.openxmlformats.org/officeDocument/2006/relationships/image" Target="../media/image135.png"/><Relationship Id="rId6" Type="http://schemas.openxmlformats.org/officeDocument/2006/relationships/image" Target="../media/image134.svg"/><Relationship Id="rId5" Type="http://schemas.openxmlformats.org/officeDocument/2006/relationships/image" Target="../media/image133.png"/><Relationship Id="rId4" Type="http://schemas.openxmlformats.org/officeDocument/2006/relationships/image" Target="../media/image105.svg"/><Relationship Id="rId3" Type="http://schemas.openxmlformats.org/officeDocument/2006/relationships/image" Target="../media/image104.png"/><Relationship Id="rId2" Type="http://schemas.openxmlformats.org/officeDocument/2006/relationships/image" Target="../media/image132.svg"/><Relationship Id="rId10" Type="http://schemas.openxmlformats.org/officeDocument/2006/relationships/notesSlide" Target="../notesSlides/notesSlide51.xml"/><Relationship Id="rId1" Type="http://schemas.openxmlformats.org/officeDocument/2006/relationships/image" Target="../media/image131.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image" Target="../media/image137.png"/></Relationships>
</file>

<file path=ppt/slides/_rels/slide66.xml.rels><?xml version="1.0" encoding="UTF-8" standalone="yes"?>
<Relationships xmlns="http://schemas.openxmlformats.org/package/2006/relationships"><Relationship Id="rId9" Type="http://schemas.openxmlformats.org/officeDocument/2006/relationships/image" Target="../media/image138.png"/><Relationship Id="rId8" Type="http://schemas.openxmlformats.org/officeDocument/2006/relationships/image" Target="../media/image136.svg"/><Relationship Id="rId7" Type="http://schemas.openxmlformats.org/officeDocument/2006/relationships/image" Target="../media/image135.png"/><Relationship Id="rId6" Type="http://schemas.openxmlformats.org/officeDocument/2006/relationships/image" Target="../media/image134.svg"/><Relationship Id="rId5" Type="http://schemas.openxmlformats.org/officeDocument/2006/relationships/image" Target="../media/image133.png"/><Relationship Id="rId4" Type="http://schemas.openxmlformats.org/officeDocument/2006/relationships/image" Target="../media/image105.svg"/><Relationship Id="rId3" Type="http://schemas.openxmlformats.org/officeDocument/2006/relationships/image" Target="../media/image104.png"/><Relationship Id="rId2" Type="http://schemas.openxmlformats.org/officeDocument/2006/relationships/image" Target="../media/image132.svg"/><Relationship Id="rId11" Type="http://schemas.openxmlformats.org/officeDocument/2006/relationships/notesSlide" Target="../notesSlides/notesSlide54.xml"/><Relationship Id="rId10" Type="http://schemas.openxmlformats.org/officeDocument/2006/relationships/slideLayout" Target="../slideLayouts/slideLayout13.xml"/><Relationship Id="rId1" Type="http://schemas.openxmlformats.org/officeDocument/2006/relationships/image" Target="../media/image131.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image" Target="../media/image139.png"/></Relationships>
</file>

<file path=ppt/slides/_rels/slide69.xml.rels><?xml version="1.0" encoding="UTF-8" standalone="yes"?>
<Relationships xmlns="http://schemas.openxmlformats.org/package/2006/relationships"><Relationship Id="rId8" Type="http://schemas.openxmlformats.org/officeDocument/2006/relationships/notesSlide" Target="../notesSlides/notesSlide57.xml"/><Relationship Id="rId7" Type="http://schemas.openxmlformats.org/officeDocument/2006/relationships/slideLayout" Target="../slideLayouts/slideLayout13.xml"/><Relationship Id="rId6" Type="http://schemas.openxmlformats.org/officeDocument/2006/relationships/image" Target="../media/image142.svg"/><Relationship Id="rId5" Type="http://schemas.openxmlformats.org/officeDocument/2006/relationships/image" Target="../media/image141.png"/><Relationship Id="rId4" Type="http://schemas.openxmlformats.org/officeDocument/2006/relationships/image" Target="../media/image140.png"/><Relationship Id="rId3" Type="http://schemas.openxmlformats.org/officeDocument/2006/relationships/image" Target="../media/image99.png"/><Relationship Id="rId2" Type="http://schemas.microsoft.com/office/2007/relationships/hdphoto" Target="../media/image98.wdp"/><Relationship Id="rId1" Type="http://schemas.openxmlformats.org/officeDocument/2006/relationships/image" Target="../media/image97.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3.xml"/><Relationship Id="rId2" Type="http://schemas.openxmlformats.org/officeDocument/2006/relationships/image" Target="../media/image21.png"/><Relationship Id="rId1" Type="http://schemas.openxmlformats.org/officeDocument/2006/relationships/image" Target="../media/image20.png"/></Relationships>
</file>

<file path=ppt/slides/_rels/slide70.xml.rels><?xml version="1.0" encoding="UTF-8" standalone="yes"?>
<Relationships xmlns="http://schemas.openxmlformats.org/package/2006/relationships"><Relationship Id="rId8" Type="http://schemas.openxmlformats.org/officeDocument/2006/relationships/notesSlide" Target="../notesSlides/notesSlide58.xml"/><Relationship Id="rId7" Type="http://schemas.openxmlformats.org/officeDocument/2006/relationships/slideLayout" Target="../slideLayouts/slideLayout13.xml"/><Relationship Id="rId6" Type="http://schemas.openxmlformats.org/officeDocument/2006/relationships/image" Target="../media/image145.svg"/><Relationship Id="rId5" Type="http://schemas.openxmlformats.org/officeDocument/2006/relationships/image" Target="../media/image144.png"/><Relationship Id="rId4" Type="http://schemas.openxmlformats.org/officeDocument/2006/relationships/image" Target="../media/image143.png"/><Relationship Id="rId3" Type="http://schemas.openxmlformats.org/officeDocument/2006/relationships/image" Target="../media/image99.png"/><Relationship Id="rId2" Type="http://schemas.microsoft.com/office/2007/relationships/hdphoto" Target="../media/image98.wdp"/><Relationship Id="rId1" Type="http://schemas.openxmlformats.org/officeDocument/2006/relationships/image" Target="../media/image97.png"/></Relationships>
</file>

<file path=ppt/slides/_rels/slide71.xml.rels><?xml version="1.0" encoding="UTF-8" standalone="yes"?>
<Relationships xmlns="http://schemas.openxmlformats.org/package/2006/relationships"><Relationship Id="rId8" Type="http://schemas.openxmlformats.org/officeDocument/2006/relationships/notesSlide" Target="../notesSlides/notesSlide59.xml"/><Relationship Id="rId7" Type="http://schemas.openxmlformats.org/officeDocument/2006/relationships/slideLayout" Target="../slideLayouts/slideLayout13.xml"/><Relationship Id="rId6" Type="http://schemas.openxmlformats.org/officeDocument/2006/relationships/image" Target="../media/image148.svg"/><Relationship Id="rId5" Type="http://schemas.openxmlformats.org/officeDocument/2006/relationships/image" Target="../media/image147.png"/><Relationship Id="rId4" Type="http://schemas.openxmlformats.org/officeDocument/2006/relationships/image" Target="../media/image146.png"/><Relationship Id="rId3" Type="http://schemas.openxmlformats.org/officeDocument/2006/relationships/image" Target="../media/image99.png"/><Relationship Id="rId2" Type="http://schemas.microsoft.com/office/2007/relationships/hdphoto" Target="../media/image98.wdp"/><Relationship Id="rId1" Type="http://schemas.openxmlformats.org/officeDocument/2006/relationships/image" Target="../media/image97.png"/></Relationships>
</file>

<file path=ppt/slides/_rels/slide72.xml.rels><?xml version="1.0" encoding="UTF-8" standalone="yes"?>
<Relationships xmlns="http://schemas.openxmlformats.org/package/2006/relationships"><Relationship Id="rId8" Type="http://schemas.openxmlformats.org/officeDocument/2006/relationships/notesSlide" Target="../notesSlides/notesSlide60.xml"/><Relationship Id="rId7" Type="http://schemas.openxmlformats.org/officeDocument/2006/relationships/slideLayout" Target="../slideLayouts/slideLayout13.xml"/><Relationship Id="rId6" Type="http://schemas.openxmlformats.org/officeDocument/2006/relationships/image" Target="../media/image151.svg"/><Relationship Id="rId5" Type="http://schemas.openxmlformats.org/officeDocument/2006/relationships/image" Target="../media/image150.png"/><Relationship Id="rId4" Type="http://schemas.openxmlformats.org/officeDocument/2006/relationships/image" Target="../media/image149.png"/><Relationship Id="rId3" Type="http://schemas.openxmlformats.org/officeDocument/2006/relationships/image" Target="../media/image99.png"/><Relationship Id="rId2" Type="http://schemas.microsoft.com/office/2007/relationships/hdphoto" Target="../media/image98.wdp"/><Relationship Id="rId1" Type="http://schemas.openxmlformats.org/officeDocument/2006/relationships/image" Target="../media/image97.png"/></Relationships>
</file>

<file path=ppt/slides/_rels/slide73.xml.rels><?xml version="1.0" encoding="UTF-8" standalone="yes"?>
<Relationships xmlns="http://schemas.openxmlformats.org/package/2006/relationships"><Relationship Id="rId8" Type="http://schemas.openxmlformats.org/officeDocument/2006/relationships/notesSlide" Target="../notesSlides/notesSlide61.xml"/><Relationship Id="rId7" Type="http://schemas.openxmlformats.org/officeDocument/2006/relationships/slideLayout" Target="../slideLayouts/slideLayout13.xml"/><Relationship Id="rId6" Type="http://schemas.openxmlformats.org/officeDocument/2006/relationships/image" Target="../media/image154.svg"/><Relationship Id="rId5" Type="http://schemas.openxmlformats.org/officeDocument/2006/relationships/image" Target="../media/image153.png"/><Relationship Id="rId4" Type="http://schemas.openxmlformats.org/officeDocument/2006/relationships/image" Target="../media/image152.png"/><Relationship Id="rId3" Type="http://schemas.openxmlformats.org/officeDocument/2006/relationships/image" Target="../media/image99.png"/><Relationship Id="rId2" Type="http://schemas.microsoft.com/office/2007/relationships/hdphoto" Target="../media/image98.wdp"/><Relationship Id="rId1" Type="http://schemas.openxmlformats.org/officeDocument/2006/relationships/image" Target="../media/image97.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image" Target="../media/image155.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image" Target="../media/image156.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image" Target="../media/image157.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image" Target="../media/image158.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image" Target="../media/image159.png"/></Relationships>
</file>

<file path=ppt/slides/_rels/slide79.xml.rels><?xml version="1.0" encoding="UTF-8" standalone="yes"?>
<Relationships xmlns="http://schemas.openxmlformats.org/package/2006/relationships"><Relationship Id="rId9" Type="http://schemas.openxmlformats.org/officeDocument/2006/relationships/tags" Target="../tags/tag40.xml"/><Relationship Id="rId8" Type="http://schemas.openxmlformats.org/officeDocument/2006/relationships/image" Target="../media/image163.svg"/><Relationship Id="rId7" Type="http://schemas.openxmlformats.org/officeDocument/2006/relationships/image" Target="../media/image162.png"/><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image" Target="../media/image161.svg"/><Relationship Id="rId25" Type="http://schemas.openxmlformats.org/officeDocument/2006/relationships/notesSlide" Target="../notesSlides/notesSlide67.xml"/><Relationship Id="rId24" Type="http://schemas.openxmlformats.org/officeDocument/2006/relationships/slideLayout" Target="../slideLayouts/slideLayout13.xml"/><Relationship Id="rId23" Type="http://schemas.openxmlformats.org/officeDocument/2006/relationships/tags" Target="../tags/tag50.xml"/><Relationship Id="rId22" Type="http://schemas.openxmlformats.org/officeDocument/2006/relationships/tags" Target="../tags/tag49.xml"/><Relationship Id="rId21" Type="http://schemas.openxmlformats.org/officeDocument/2006/relationships/tags" Target="../tags/tag48.xml"/><Relationship Id="rId20" Type="http://schemas.openxmlformats.org/officeDocument/2006/relationships/image" Target="../media/image167.svg"/><Relationship Id="rId2" Type="http://schemas.openxmlformats.org/officeDocument/2006/relationships/image" Target="../media/image160.png"/><Relationship Id="rId19" Type="http://schemas.openxmlformats.org/officeDocument/2006/relationships/image" Target="../media/image166.png"/><Relationship Id="rId18" Type="http://schemas.openxmlformats.org/officeDocument/2006/relationships/tags" Target="../tags/tag47.xml"/><Relationship Id="rId17" Type="http://schemas.openxmlformats.org/officeDocument/2006/relationships/tags" Target="../tags/tag46.xml"/><Relationship Id="rId16" Type="http://schemas.openxmlformats.org/officeDocument/2006/relationships/tags" Target="../tags/tag45.xml"/><Relationship Id="rId15" Type="http://schemas.openxmlformats.org/officeDocument/2006/relationships/tags" Target="../tags/tag44.xml"/><Relationship Id="rId14" Type="http://schemas.openxmlformats.org/officeDocument/2006/relationships/tags" Target="../tags/tag43.xml"/><Relationship Id="rId13" Type="http://schemas.openxmlformats.org/officeDocument/2006/relationships/image" Target="../media/image165.svg"/><Relationship Id="rId12" Type="http://schemas.openxmlformats.org/officeDocument/2006/relationships/image" Target="../media/image164.png"/><Relationship Id="rId11" Type="http://schemas.openxmlformats.org/officeDocument/2006/relationships/tags" Target="../tags/tag42.xml"/><Relationship Id="rId10" Type="http://schemas.openxmlformats.org/officeDocument/2006/relationships/tags" Target="../tags/tag41.xml"/><Relationship Id="rId1" Type="http://schemas.openxmlformats.org/officeDocument/2006/relationships/tags" Target="../tags/tag3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image" Target="../media/image22.png"/></Relationships>
</file>

<file path=ppt/slides/_rels/slide80.xml.rels><?xml version="1.0" encoding="UTF-8" standalone="yes"?>
<Relationships xmlns="http://schemas.openxmlformats.org/package/2006/relationships"><Relationship Id="rId5" Type="http://schemas.openxmlformats.org/officeDocument/2006/relationships/notesSlide" Target="../notesSlides/notesSlide68.xml"/><Relationship Id="rId4" Type="http://schemas.openxmlformats.org/officeDocument/2006/relationships/slideLayout" Target="../slideLayouts/slideLayout13.xml"/><Relationship Id="rId3" Type="http://schemas.openxmlformats.org/officeDocument/2006/relationships/image" Target="../media/image168.png"/><Relationship Id="rId2" Type="http://schemas.openxmlformats.org/officeDocument/2006/relationships/tags" Target="../tags/tag52.xml"/><Relationship Id="rId1" Type="http://schemas.openxmlformats.org/officeDocument/2006/relationships/tags" Target="../tags/tag51.xml"/></Relationships>
</file>

<file path=ppt/slides/_rels/slide81.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13.xml"/><Relationship Id="rId2" Type="http://schemas.openxmlformats.org/officeDocument/2006/relationships/image" Target="../media/image169.png"/><Relationship Id="rId1" Type="http://schemas.openxmlformats.org/officeDocument/2006/relationships/tags" Target="../tags/tag53.xml"/></Relationships>
</file>

<file path=ppt/slides/_rels/slide82.xml.rels><?xml version="1.0" encoding="UTF-8" standalone="yes"?>
<Relationships xmlns="http://schemas.openxmlformats.org/package/2006/relationships"><Relationship Id="rId4" Type="http://schemas.openxmlformats.org/officeDocument/2006/relationships/notesSlide" Target="../notesSlides/notesSlide70.xml"/><Relationship Id="rId3" Type="http://schemas.openxmlformats.org/officeDocument/2006/relationships/slideLayout" Target="../slideLayouts/slideLayout13.xml"/><Relationship Id="rId2" Type="http://schemas.openxmlformats.org/officeDocument/2006/relationships/image" Target="../media/image170.png"/><Relationship Id="rId1" Type="http://schemas.openxmlformats.org/officeDocument/2006/relationships/tags" Target="../tags/tag54.xml"/></Relationships>
</file>

<file path=ppt/slides/_rels/slide83.xml.rels><?xml version="1.0" encoding="UTF-8" standalone="yes"?>
<Relationships xmlns="http://schemas.openxmlformats.org/package/2006/relationships"><Relationship Id="rId6" Type="http://schemas.openxmlformats.org/officeDocument/2006/relationships/notesSlide" Target="../notesSlides/notesSlide71.xml"/><Relationship Id="rId5" Type="http://schemas.openxmlformats.org/officeDocument/2006/relationships/slideLayout" Target="../slideLayouts/slideLayout13.xml"/><Relationship Id="rId4" Type="http://schemas.openxmlformats.org/officeDocument/2006/relationships/image" Target="../media/image172.png"/><Relationship Id="rId3" Type="http://schemas.openxmlformats.org/officeDocument/2006/relationships/image" Target="../media/image171.png"/><Relationship Id="rId2" Type="http://schemas.openxmlformats.org/officeDocument/2006/relationships/tags" Target="../tags/tag56.xml"/><Relationship Id="rId1" Type="http://schemas.openxmlformats.org/officeDocument/2006/relationships/tags" Target="../tags/tag5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3.xml"/><Relationship Id="rId2" Type="http://schemas.openxmlformats.org/officeDocument/2006/relationships/image" Target="../media/image24.png"/><Relationship Id="rId1"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4530436"/>
            <a:ext cx="7827818" cy="886691"/>
          </a:xfrm>
          <a:prstGeom prst="rect">
            <a:avLst/>
          </a:prstGeom>
          <a:gradFill>
            <a:gsLst>
              <a:gs pos="0">
                <a:srgbClr val="00468E">
                  <a:alpha val="72000"/>
                </a:srgbClr>
              </a:gs>
              <a:gs pos="100000">
                <a:srgbClr val="002A7E">
                  <a:alpha val="97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prstClr val="white"/>
              </a:solidFill>
              <a:latin typeface="Roboto Regular"/>
              <a:ea typeface="思源黑体 CN Regular"/>
            </a:endParaRPr>
          </a:p>
        </p:txBody>
      </p:sp>
      <p:sp>
        <p:nvSpPr>
          <p:cNvPr id="6" name="内容占位符 1"/>
          <p:cNvSpPr txBox="1"/>
          <p:nvPr/>
        </p:nvSpPr>
        <p:spPr>
          <a:xfrm>
            <a:off x="1381846" y="2407601"/>
            <a:ext cx="10422227" cy="869599"/>
          </a:xfrm>
          <a:prstGeom prst="rect">
            <a:avLst/>
          </a:prstGeom>
        </p:spPr>
        <p:txBody>
          <a:bodyPr vert="horz" lIns="91440" tIns="45720" rIns="91440" bIns="45720" rtlCol="0" anchor="ct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500"/>
              </a:lnSpc>
            </a:pPr>
            <a:r>
              <a:rPr kumimoji="1" lang="zh-CN" altLang="en-US" sz="4800" b="1" dirty="0">
                <a:solidFill>
                  <a:schemeClr val="tx1">
                    <a:lumMod val="85000"/>
                    <a:lumOff val="15000"/>
                  </a:schemeClr>
                </a:solidFill>
                <a:latin typeface="微软雅黑" panose="020B0503020204020204" pitchFamily="34" charset="-122"/>
                <a:ea typeface="微软雅黑" panose="020B0503020204020204" pitchFamily="34" charset="-122"/>
              </a:rPr>
              <a:t>数据合规与安全</a:t>
            </a:r>
            <a:endParaRPr kumimoji="1" lang="zh-CN" altLang="en-US" sz="4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073854" y="4739481"/>
            <a:ext cx="7587545" cy="4796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3360"/>
              </a:lnSpc>
            </a:pPr>
            <a:r>
              <a:rPr lang="zh-CN" altLang="en-US" sz="2800" b="1" kern="2000" spc="127" dirty="0">
                <a:solidFill>
                  <a:schemeClr val="bg1"/>
                </a:solidFill>
                <a:latin typeface="Songti SC Black" panose="02010800040101010101" pitchFamily="2" charset="-122"/>
                <a:ea typeface="Songti SC Black" panose="02010800040101010101" pitchFamily="2" charset="-122"/>
              </a:rPr>
              <a:t>刘金飞        计算机学院网安中心</a:t>
            </a:r>
            <a:endParaRPr lang="en-US" altLang="zh-CN" sz="2800" b="1" kern="2000" spc="127" dirty="0">
              <a:solidFill>
                <a:schemeClr val="bg1"/>
              </a:solidFill>
              <a:latin typeface="Songti SC Black" panose="02010800040101010101" pitchFamily="2" charset="-122"/>
              <a:ea typeface="Songti SC Black" panose="02010800040101010101" pitchFamily="2" charset="-122"/>
            </a:endParaRPr>
          </a:p>
        </p:txBody>
      </p:sp>
      <p:sp>
        <p:nvSpPr>
          <p:cNvPr id="8" name="矩形 7"/>
          <p:cNvSpPr/>
          <p:nvPr/>
        </p:nvSpPr>
        <p:spPr>
          <a:xfrm>
            <a:off x="1073853" y="2407601"/>
            <a:ext cx="134163" cy="796995"/>
          </a:xfrm>
          <a:prstGeom prst="rect">
            <a:avLst/>
          </a:prstGeom>
          <a:solidFill>
            <a:srgbClr val="00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zh-CN" altLang="en-US"/>
          </a:p>
        </p:txBody>
      </p:sp>
      <p:sp>
        <p:nvSpPr>
          <p:cNvPr id="4" name="Slide Number Placeholder 3"/>
          <p:cNvSpPr>
            <a:spLocks noGrp="1"/>
          </p:cNvSpPr>
          <p:nvPr>
            <p:ph type="sldNum" sz="quarter" idx="12"/>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552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百万富翁问题</a:t>
            </a:r>
            <a:endParaRPr lang="zh-CN" altLang="en-US" sz="2400" b="1" dirty="0">
              <a:latin typeface="微软雅黑" panose="020B0503020204020204" pitchFamily="34" charset="-122"/>
              <a:ea typeface="微软雅黑" panose="020B0503020204020204" pitchFamily="34" charset="-122"/>
            </a:endParaRPr>
          </a:p>
        </p:txBody>
      </p:sp>
      <p:sp>
        <p:nvSpPr>
          <p:cNvPr id="14" name="文本框 13"/>
          <p:cNvSpPr txBox="1"/>
          <p:nvPr/>
        </p:nvSpPr>
        <p:spPr>
          <a:xfrm>
            <a:off x="1780090" y="3080352"/>
            <a:ext cx="8631820" cy="1200329"/>
          </a:xfrm>
          <a:prstGeom prst="rect">
            <a:avLst/>
          </a:prstGeom>
          <a:noFill/>
        </p:spPr>
        <p:txBody>
          <a:bodyPr wrap="square">
            <a:spAutoFit/>
          </a:bodyPr>
          <a:lstStyle/>
          <a:p>
            <a:r>
              <a:rPr lang="zh-CN" altLang="en-US" dirty="0">
                <a:solidFill>
                  <a:srgbClr val="4D4D4D"/>
                </a:solidFill>
                <a:latin typeface="微软雅黑" panose="020B0503020204020204" pitchFamily="34" charset="-122"/>
                <a:ea typeface="微软雅黑" panose="020B0503020204020204" pitchFamily="34" charset="-122"/>
              </a:rPr>
              <a:t>请第二个百万富翁来，让他选择自己财产数额对应的箱子（在第一个百万富翁不参与的情况下）。随后，第二个百万富翁把剩余所有箱子销毁。</a:t>
            </a:r>
            <a:endParaRPr lang="zh-CN" altLang="en-US" dirty="0">
              <a:solidFill>
                <a:srgbClr val="4D4D4D"/>
              </a:solidFill>
              <a:latin typeface="微软雅黑" panose="020B0503020204020204" pitchFamily="34" charset="-122"/>
              <a:ea typeface="微软雅黑" panose="020B0503020204020204" pitchFamily="34" charset="-122"/>
            </a:endParaRPr>
          </a:p>
          <a:p>
            <a:br>
              <a:rPr lang="zh-CN" altLang="en-US" dirty="0">
                <a:solidFill>
                  <a:srgbClr val="4D4D4D"/>
                </a:solidFill>
                <a:latin typeface="微软雅黑" panose="020B0503020204020204" pitchFamily="34" charset="-122"/>
                <a:ea typeface="微软雅黑" panose="020B0503020204020204" pitchFamily="34" charset="-122"/>
              </a:rPr>
            </a:b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321207" y="926945"/>
            <a:ext cx="7086600" cy="2057400"/>
          </a:xfrm>
          <a:prstGeom prst="rect">
            <a:avLst/>
          </a:prstGeom>
        </p:spPr>
      </p:pic>
      <p:pic>
        <p:nvPicPr>
          <p:cNvPr id="3" name="图片 2"/>
          <p:cNvPicPr>
            <a:picLocks noChangeAspect="1"/>
          </p:cNvPicPr>
          <p:nvPr/>
        </p:nvPicPr>
        <p:blipFill>
          <a:blip r:embed="rId2"/>
          <a:stretch>
            <a:fillRect/>
          </a:stretch>
        </p:blipFill>
        <p:spPr>
          <a:xfrm>
            <a:off x="2789955" y="3680905"/>
            <a:ext cx="5245100" cy="1828800"/>
          </a:xfrm>
          <a:prstGeom prst="rect">
            <a:avLst/>
          </a:prstGeom>
        </p:spPr>
      </p:pic>
      <p:sp>
        <p:nvSpPr>
          <p:cNvPr id="6" name="文本框 5"/>
          <p:cNvSpPr txBox="1"/>
          <p:nvPr/>
        </p:nvSpPr>
        <p:spPr>
          <a:xfrm>
            <a:off x="2000161" y="5325039"/>
            <a:ext cx="8914767" cy="369332"/>
          </a:xfrm>
          <a:prstGeom prst="rect">
            <a:avLst/>
          </a:prstGeom>
          <a:noFill/>
        </p:spPr>
        <p:txBody>
          <a:bodyPr wrap="square">
            <a:spAutoFit/>
          </a:bodyPr>
          <a:lstStyle/>
          <a:p>
            <a:r>
              <a:rPr lang="zh-CN" altLang="en-US" b="0" i="0" dirty="0">
                <a:solidFill>
                  <a:srgbClr val="4D4D4D"/>
                </a:solidFill>
                <a:effectLst/>
                <a:latin typeface="微软雅黑" panose="020B0503020204020204" pitchFamily="34" charset="-122"/>
                <a:ea typeface="微软雅黑" panose="020B0503020204020204" pitchFamily="34" charset="-122"/>
              </a:rPr>
              <a:t>最后，两个百万富翁一起打开最后剩下的那个箱子，则可以得出谁更富有。</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552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百万富翁问题</a:t>
            </a:r>
            <a:endParaRPr lang="zh-CN" altLang="en-US" sz="2400" b="1"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209335" y="1065483"/>
            <a:ext cx="5886665" cy="4836122"/>
          </a:xfrm>
          <a:prstGeom prst="rect">
            <a:avLst/>
          </a:prstGeom>
        </p:spPr>
      </p:pic>
      <p:sp>
        <p:nvSpPr>
          <p:cNvPr id="2" name="文本框 1"/>
          <p:cNvSpPr txBox="1"/>
          <p:nvPr/>
        </p:nvSpPr>
        <p:spPr>
          <a:xfrm>
            <a:off x="6096000" y="1120676"/>
            <a:ext cx="5465736" cy="5028556"/>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kumimoji="1" lang="en-US" altLang="zh-CN" dirty="0"/>
              <a:t>B</a:t>
            </a:r>
            <a:r>
              <a:rPr kumimoji="1" lang="zh-CN" altLang="en-US" dirty="0"/>
              <a:t>无私钥，有公钥。选择一个大数</a:t>
            </a:r>
            <a:r>
              <a:rPr kumimoji="1" lang="en-US" altLang="zh-CN" dirty="0"/>
              <a:t>x</a:t>
            </a:r>
            <a:r>
              <a:rPr kumimoji="1" lang="zh-CN" altLang="en-US" dirty="0"/>
              <a:t>，加密</a:t>
            </a:r>
            <a:r>
              <a:rPr kumimoji="1" lang="en-US" altLang="zh-CN" dirty="0"/>
              <a:t>E(x)=k</a:t>
            </a:r>
            <a:endParaRPr kumimoji="1" lang="en-US" altLang="zh-CN" dirty="0"/>
          </a:p>
          <a:p>
            <a:pPr marL="342900" indent="-342900">
              <a:lnSpc>
                <a:spcPct val="150000"/>
              </a:lnSpc>
              <a:buFont typeface="+mj-lt"/>
              <a:buAutoNum type="arabicPeriod"/>
            </a:pPr>
            <a:r>
              <a:rPr kumimoji="1" lang="en-US" altLang="zh-CN" dirty="0"/>
              <a:t>B</a:t>
            </a:r>
            <a:r>
              <a:rPr kumimoji="1" lang="zh-CN" altLang="en-US" dirty="0"/>
              <a:t>计算</a:t>
            </a:r>
            <a:r>
              <a:rPr kumimoji="1" lang="en-US" altLang="zh-CN" dirty="0"/>
              <a:t>k-j+1</a:t>
            </a:r>
            <a:r>
              <a:rPr kumimoji="1" lang="zh-CN" altLang="en-US" dirty="0"/>
              <a:t>，并告诉</a:t>
            </a:r>
            <a:r>
              <a:rPr kumimoji="1" lang="en-US" altLang="zh-CN" dirty="0"/>
              <a:t>A</a:t>
            </a:r>
            <a:endParaRPr kumimoji="1" lang="en-US" altLang="zh-CN" dirty="0"/>
          </a:p>
          <a:p>
            <a:pPr marL="342900" indent="-342900">
              <a:lnSpc>
                <a:spcPct val="150000"/>
              </a:lnSpc>
              <a:buFont typeface="+mj-lt"/>
              <a:buAutoNum type="arabicPeriod"/>
            </a:pPr>
            <a:r>
              <a:rPr kumimoji="1" lang="en-US" altLang="zh-CN" dirty="0"/>
              <a:t>A</a:t>
            </a:r>
            <a:r>
              <a:rPr kumimoji="1" lang="zh-CN" altLang="en-US" dirty="0"/>
              <a:t>有公钥有私钥，计算</a:t>
            </a:r>
            <a:r>
              <a:rPr kumimoji="1" lang="en-US" altLang="zh-CN" dirty="0"/>
              <a:t>:</a:t>
            </a:r>
            <a:endParaRPr kumimoji="1" lang="en-US" altLang="zh-CN" dirty="0"/>
          </a:p>
          <a:p>
            <a:pPr>
              <a:lnSpc>
                <a:spcPct val="150000"/>
              </a:lnSpc>
            </a:pPr>
            <a:r>
              <a:rPr kumimoji="1" lang="en-US" altLang="zh-CN" dirty="0"/>
              <a:t>k-j+1, k-j+2, k-j+3, …, </a:t>
            </a:r>
            <a:r>
              <a:rPr kumimoji="1" lang="en-US" altLang="zh-CN" dirty="0" err="1">
                <a:solidFill>
                  <a:srgbClr val="C00000"/>
                </a:solidFill>
              </a:rPr>
              <a:t>k-j+j</a:t>
            </a:r>
            <a:r>
              <a:rPr kumimoji="1" lang="en-US" altLang="zh-CN" dirty="0"/>
              <a:t>, …, k-j+10</a:t>
            </a:r>
            <a:r>
              <a:rPr kumimoji="1" lang="zh-CN" altLang="en-US" dirty="0"/>
              <a:t>，并分别解密</a:t>
            </a:r>
            <a:r>
              <a:rPr kumimoji="1" lang="en-US" altLang="zh-CN" dirty="0"/>
              <a:t>:</a:t>
            </a:r>
            <a:endParaRPr kumimoji="1" lang="en-US" altLang="zh-CN" dirty="0"/>
          </a:p>
          <a:p>
            <a:pPr>
              <a:lnSpc>
                <a:spcPct val="150000"/>
              </a:lnSpc>
            </a:pPr>
            <a:r>
              <a:rPr kumimoji="1" lang="en-US" altLang="zh-CN" dirty="0"/>
              <a:t>y1, y2, y3, …, </a:t>
            </a:r>
            <a:r>
              <a:rPr kumimoji="1" lang="en-US" altLang="zh-CN" dirty="0" err="1">
                <a:solidFill>
                  <a:srgbClr val="C00000"/>
                </a:solidFill>
              </a:rPr>
              <a:t>yj</a:t>
            </a:r>
            <a:r>
              <a:rPr kumimoji="1" lang="en-US" altLang="zh-CN" dirty="0"/>
              <a:t>, …, y10</a:t>
            </a:r>
            <a:endParaRPr kumimoji="1" lang="en-US" altLang="zh-CN" dirty="0"/>
          </a:p>
          <a:p>
            <a:pPr>
              <a:lnSpc>
                <a:spcPct val="150000"/>
              </a:lnSpc>
            </a:pPr>
            <a:r>
              <a:rPr kumimoji="1" lang="en-US" altLang="zh-CN" dirty="0"/>
              <a:t>4.</a:t>
            </a:r>
            <a:r>
              <a:rPr kumimoji="1" lang="zh-CN" altLang="en-US" dirty="0"/>
              <a:t>   </a:t>
            </a:r>
            <a:r>
              <a:rPr kumimoji="1" lang="en-US" altLang="zh-CN" dirty="0"/>
              <a:t>A</a:t>
            </a:r>
            <a:r>
              <a:rPr kumimoji="1" lang="zh-CN" altLang="en-US" dirty="0"/>
              <a:t>选择质数</a:t>
            </a:r>
            <a:r>
              <a:rPr kumimoji="1" lang="en-US" altLang="zh-CN" dirty="0"/>
              <a:t>p</a:t>
            </a:r>
            <a:r>
              <a:rPr kumimoji="1" lang="zh-CN" altLang="en-US" dirty="0"/>
              <a:t>，对</a:t>
            </a:r>
            <a:r>
              <a:rPr kumimoji="1" lang="en-US" altLang="zh-CN" dirty="0"/>
              <a:t>y</a:t>
            </a:r>
            <a:r>
              <a:rPr kumimoji="1" lang="zh-CN" altLang="en-US" dirty="0"/>
              <a:t>取模，得到：</a:t>
            </a:r>
            <a:endParaRPr kumimoji="1" lang="en-US" altLang="zh-CN" dirty="0"/>
          </a:p>
          <a:p>
            <a:pPr>
              <a:lnSpc>
                <a:spcPct val="150000"/>
              </a:lnSpc>
            </a:pPr>
            <a:r>
              <a:rPr kumimoji="1" lang="en-US" altLang="zh-CN" dirty="0"/>
              <a:t>z1, z2, z3, z4, …, </a:t>
            </a:r>
            <a:r>
              <a:rPr kumimoji="1" lang="en-US" altLang="zh-CN" dirty="0" err="1">
                <a:solidFill>
                  <a:srgbClr val="C00000"/>
                </a:solidFill>
              </a:rPr>
              <a:t>zj</a:t>
            </a:r>
            <a:r>
              <a:rPr kumimoji="1" lang="en-US" altLang="zh-CN" dirty="0"/>
              <a:t>, …, z10</a:t>
            </a:r>
            <a:endParaRPr kumimoji="1" lang="en-US" altLang="zh-CN" dirty="0"/>
          </a:p>
          <a:p>
            <a:pPr marL="342900" indent="-342900">
              <a:lnSpc>
                <a:spcPct val="150000"/>
              </a:lnSpc>
              <a:buAutoNum type="arabicPeriod" startAt="5"/>
            </a:pPr>
            <a:r>
              <a:rPr kumimoji="1" lang="en-US" altLang="zh-CN" dirty="0"/>
              <a:t>A</a:t>
            </a:r>
            <a:r>
              <a:rPr kumimoji="1" lang="zh-CN" altLang="en-US" dirty="0"/>
              <a:t>把</a:t>
            </a:r>
            <a:r>
              <a:rPr kumimoji="1" lang="en-US" altLang="zh-CN" dirty="0"/>
              <a:t>zi</a:t>
            </a:r>
            <a:r>
              <a:rPr kumimoji="1" lang="zh-CN" altLang="en-US" dirty="0"/>
              <a:t>后的都</a:t>
            </a:r>
            <a:r>
              <a:rPr kumimoji="1" lang="en-US" altLang="zh-CN" dirty="0"/>
              <a:t>+1</a:t>
            </a:r>
            <a:r>
              <a:rPr kumimoji="1" lang="zh-CN" altLang="en-US" dirty="0"/>
              <a:t>，并把</a:t>
            </a:r>
            <a:r>
              <a:rPr kumimoji="1" lang="en-US" altLang="zh-CN" dirty="0"/>
              <a:t>p</a:t>
            </a:r>
            <a:r>
              <a:rPr kumimoji="1" lang="zh-CN" altLang="en-US" dirty="0"/>
              <a:t>和</a:t>
            </a:r>
            <a:r>
              <a:rPr kumimoji="1" lang="en-US" altLang="zh-CN" dirty="0"/>
              <a:t>10</a:t>
            </a:r>
            <a:r>
              <a:rPr kumimoji="1" lang="zh-CN" altLang="en-US" dirty="0"/>
              <a:t>个数都发送给</a:t>
            </a:r>
            <a:r>
              <a:rPr kumimoji="1" lang="en-US" altLang="zh-CN" dirty="0"/>
              <a:t>B</a:t>
            </a:r>
            <a:endParaRPr kumimoji="1" lang="en-US" altLang="zh-CN" dirty="0"/>
          </a:p>
          <a:p>
            <a:pPr marL="342900" indent="-342900">
              <a:lnSpc>
                <a:spcPct val="150000"/>
              </a:lnSpc>
              <a:buAutoNum type="arabicPeriod" startAt="5"/>
            </a:pPr>
            <a:r>
              <a:rPr kumimoji="1" lang="en-US" altLang="zh-CN" dirty="0"/>
              <a:t>B</a:t>
            </a:r>
            <a:r>
              <a:rPr kumimoji="1" lang="zh-CN" altLang="en-US" dirty="0"/>
              <a:t>拿出第</a:t>
            </a:r>
            <a:r>
              <a:rPr kumimoji="1" lang="en-US" altLang="zh-CN" dirty="0"/>
              <a:t>j</a:t>
            </a:r>
            <a:r>
              <a:rPr kumimoji="1" lang="zh-CN" altLang="en-US" dirty="0"/>
              <a:t>个，有可能是</a:t>
            </a:r>
            <a:r>
              <a:rPr kumimoji="1" lang="en-US" altLang="zh-CN" dirty="0" err="1"/>
              <a:t>zj</a:t>
            </a:r>
            <a:r>
              <a:rPr kumimoji="1" lang="zh-CN" altLang="en-US" dirty="0"/>
              <a:t>，也有可能是</a:t>
            </a:r>
            <a:r>
              <a:rPr kumimoji="1" lang="en-US" altLang="zh-CN" dirty="0"/>
              <a:t>zj+1</a:t>
            </a:r>
            <a:r>
              <a:rPr kumimoji="1" lang="zh-CN" altLang="en-US" dirty="0"/>
              <a:t>，计算</a:t>
            </a:r>
            <a:r>
              <a:rPr kumimoji="1" lang="en-US" altLang="zh-CN" dirty="0"/>
              <a:t>x</a:t>
            </a:r>
            <a:r>
              <a:rPr kumimoji="1" lang="zh-CN" altLang="en-US" dirty="0"/>
              <a:t> </a:t>
            </a:r>
            <a:r>
              <a:rPr kumimoji="1" lang="en-US" altLang="zh-CN" dirty="0"/>
              <a:t>mod</a:t>
            </a:r>
            <a:r>
              <a:rPr kumimoji="1" lang="zh-CN" altLang="en-US" dirty="0"/>
              <a:t> </a:t>
            </a:r>
            <a:r>
              <a:rPr kumimoji="1" lang="en-US" altLang="zh-CN" dirty="0"/>
              <a:t>p</a:t>
            </a:r>
            <a:r>
              <a:rPr kumimoji="1" lang="zh-CN" altLang="en-US" dirty="0"/>
              <a:t>，如果与拿出的相等，说明</a:t>
            </a:r>
            <a:r>
              <a:rPr kumimoji="1" lang="en-US" altLang="zh-CN" dirty="0"/>
              <a:t>j&lt;=</a:t>
            </a:r>
            <a:r>
              <a:rPr kumimoji="1" lang="en-US" altLang="zh-CN" dirty="0" err="1"/>
              <a:t>i</a:t>
            </a:r>
            <a:r>
              <a:rPr kumimoji="1" lang="zh-CN" altLang="en-US" dirty="0"/>
              <a:t>，否则</a:t>
            </a:r>
            <a:r>
              <a:rPr kumimoji="1" lang="en-US" altLang="zh-CN" dirty="0"/>
              <a:t>j&gt;</a:t>
            </a:r>
            <a:r>
              <a:rPr kumimoji="1" lang="en-US" altLang="zh-CN" dirty="0" err="1"/>
              <a:t>i</a:t>
            </a:r>
            <a:r>
              <a:rPr kumimoji="1" lang="zh-CN" altLang="en-US" dirty="0"/>
              <a:t>。</a:t>
            </a:r>
            <a:endParaRPr kumimoji="1" lang="en-US" altLang="zh-CN" dirty="0"/>
          </a:p>
          <a:p>
            <a:pPr>
              <a:lnSpc>
                <a:spcPct val="150000"/>
              </a:lnSpc>
            </a:pPr>
            <a:endParaRPr kumimoji="1" lang="en-US" altLang="zh-CN" dirty="0"/>
          </a:p>
          <a:p>
            <a:pPr marL="342900" indent="-342900">
              <a:lnSpc>
                <a:spcPct val="150000"/>
              </a:lnSpc>
              <a:buFont typeface="+mj-lt"/>
              <a:buAutoNum type="arabicPeriod"/>
            </a:pPr>
            <a:endParaRPr kumimoji="1" lang="zh-CN" altLang="en-US" dirty="0"/>
          </a:p>
        </p:txBody>
      </p:sp>
      <p:sp>
        <p:nvSpPr>
          <p:cNvPr id="3" name="文本框 2"/>
          <p:cNvSpPr txBox="1"/>
          <p:nvPr/>
        </p:nvSpPr>
        <p:spPr>
          <a:xfrm>
            <a:off x="8425912" y="2941265"/>
            <a:ext cx="2238113" cy="369332"/>
          </a:xfrm>
          <a:prstGeom prst="rect">
            <a:avLst/>
          </a:prstGeom>
          <a:noFill/>
        </p:spPr>
        <p:txBody>
          <a:bodyPr wrap="none" rtlCol="0">
            <a:spAutoFit/>
          </a:bodyPr>
          <a:lstStyle/>
          <a:p>
            <a:r>
              <a:rPr kumimoji="1" lang="en-US" altLang="zh-CN" b="1" dirty="0" err="1">
                <a:solidFill>
                  <a:srgbClr val="C00000"/>
                </a:solidFill>
              </a:rPr>
              <a:t>yj</a:t>
            </a:r>
            <a:r>
              <a:rPr kumimoji="1" lang="en-US" altLang="zh-CN" b="1" dirty="0">
                <a:solidFill>
                  <a:srgbClr val="C00000"/>
                </a:solidFill>
              </a:rPr>
              <a:t>=D(</a:t>
            </a:r>
            <a:r>
              <a:rPr kumimoji="1" lang="en-US" altLang="zh-CN" b="1" dirty="0" err="1">
                <a:solidFill>
                  <a:srgbClr val="C00000"/>
                </a:solidFill>
              </a:rPr>
              <a:t>k-j+j</a:t>
            </a:r>
            <a:r>
              <a:rPr kumimoji="1" lang="en-US" altLang="zh-CN" b="1" dirty="0">
                <a:solidFill>
                  <a:srgbClr val="C00000"/>
                </a:solidFill>
              </a:rPr>
              <a:t>)=D(k)=x</a:t>
            </a:r>
            <a:endParaRPr kumimoji="1" lang="zh-CN" altLang="en-US" b="1" dirty="0">
              <a:solidFill>
                <a:srgbClr val="C00000"/>
              </a:solidFill>
            </a:endParaRPr>
          </a:p>
        </p:txBody>
      </p:sp>
      <p:sp>
        <p:nvSpPr>
          <p:cNvPr id="5" name="文本框 4"/>
          <p:cNvSpPr txBox="1"/>
          <p:nvPr/>
        </p:nvSpPr>
        <p:spPr>
          <a:xfrm>
            <a:off x="8720379" y="3779651"/>
            <a:ext cx="1378904" cy="369332"/>
          </a:xfrm>
          <a:prstGeom prst="rect">
            <a:avLst/>
          </a:prstGeom>
          <a:noFill/>
        </p:spPr>
        <p:txBody>
          <a:bodyPr wrap="none" rtlCol="0">
            <a:spAutoFit/>
          </a:bodyPr>
          <a:lstStyle/>
          <a:p>
            <a:r>
              <a:rPr kumimoji="1" lang="en-US" altLang="zh-CN" b="1" dirty="0" err="1">
                <a:solidFill>
                  <a:srgbClr val="C00000"/>
                </a:solidFill>
              </a:rPr>
              <a:t>zj</a:t>
            </a:r>
            <a:r>
              <a:rPr kumimoji="1" lang="en-US" altLang="zh-CN" b="1" dirty="0">
                <a:solidFill>
                  <a:srgbClr val="C00000"/>
                </a:solidFill>
              </a:rPr>
              <a:t>=x</a:t>
            </a:r>
            <a:r>
              <a:rPr kumimoji="1" lang="zh-CN" altLang="en-US" b="1" dirty="0">
                <a:solidFill>
                  <a:srgbClr val="C00000"/>
                </a:solidFill>
              </a:rPr>
              <a:t> </a:t>
            </a:r>
            <a:r>
              <a:rPr kumimoji="1" lang="en-US" altLang="zh-CN" b="1" dirty="0">
                <a:solidFill>
                  <a:srgbClr val="C00000"/>
                </a:solidFill>
              </a:rPr>
              <a:t>mod</a:t>
            </a:r>
            <a:r>
              <a:rPr kumimoji="1" lang="zh-CN" altLang="en-US" b="1" dirty="0">
                <a:solidFill>
                  <a:srgbClr val="C00000"/>
                </a:solidFill>
              </a:rPr>
              <a:t> </a:t>
            </a:r>
            <a:r>
              <a:rPr kumimoji="1" lang="en-US" altLang="zh-CN" b="1" dirty="0">
                <a:solidFill>
                  <a:srgbClr val="C00000"/>
                </a:solidFill>
              </a:rPr>
              <a:t>p</a:t>
            </a:r>
            <a:endParaRPr kumimoji="1" lang="zh-CN" altLang="en-US" b="1" dirty="0">
              <a:solidFill>
                <a:srgbClr val="C00000"/>
              </a:solidFill>
            </a:endParaRPr>
          </a:p>
        </p:txBody>
      </p:sp>
      <p:sp>
        <p:nvSpPr>
          <p:cNvPr id="7" name="文本框 6"/>
          <p:cNvSpPr txBox="1"/>
          <p:nvPr/>
        </p:nvSpPr>
        <p:spPr>
          <a:xfrm>
            <a:off x="1866255" y="5906489"/>
            <a:ext cx="10325745" cy="923330"/>
          </a:xfrm>
          <a:prstGeom prst="rect">
            <a:avLst/>
          </a:prstGeom>
          <a:noFill/>
        </p:spPr>
        <p:txBody>
          <a:bodyPr wrap="square">
            <a:spAutoFit/>
          </a:bodyPr>
          <a:lstStyle/>
          <a:p>
            <a:pPr algn="l"/>
            <a:r>
              <a:rPr lang="zh-CN" altLang="en-US" b="0" i="0" dirty="0">
                <a:solidFill>
                  <a:srgbClr val="C00000"/>
                </a:solidFill>
                <a:effectLst/>
                <a:latin typeface="微软雅黑" panose="020B0503020204020204" pitchFamily="34" charset="-122"/>
                <a:ea typeface="微软雅黑" panose="020B0503020204020204" pitchFamily="34" charset="-122"/>
              </a:rPr>
              <a:t>第一步，经过特定的操作，让</a:t>
            </a:r>
            <a:r>
              <a:rPr lang="en-GB" altLang="zh-CN" b="0" i="0" dirty="0">
                <a:solidFill>
                  <a:srgbClr val="C00000"/>
                </a:solidFill>
                <a:effectLst/>
                <a:latin typeface="微软雅黑" panose="020B0503020204020204" pitchFamily="34" charset="-122"/>
                <a:ea typeface="微软雅黑" panose="020B0503020204020204" pitchFamily="34" charset="-122"/>
              </a:rPr>
              <a:t>A</a:t>
            </a:r>
            <a:r>
              <a:rPr lang="zh-CN" altLang="en-US" b="0" i="0" dirty="0">
                <a:solidFill>
                  <a:srgbClr val="C00000"/>
                </a:solidFill>
                <a:effectLst/>
                <a:latin typeface="微软雅黑" panose="020B0503020204020204" pitchFamily="34" charset="-122"/>
                <a:ea typeface="微软雅黑" panose="020B0503020204020204" pitchFamily="34" charset="-122"/>
              </a:rPr>
              <a:t>构造出 </a:t>
            </a:r>
            <a:r>
              <a:rPr lang="en-GB" altLang="zh-CN" b="0" i="0" dirty="0">
                <a:solidFill>
                  <a:srgbClr val="C00000"/>
                </a:solidFill>
                <a:effectLst/>
                <a:latin typeface="微软雅黑" panose="020B0503020204020204" pitchFamily="34" charset="-122"/>
                <a:ea typeface="微软雅黑" panose="020B0503020204020204" pitchFamily="34" charset="-122"/>
              </a:rPr>
              <a:t>n </a:t>
            </a:r>
            <a:r>
              <a:rPr lang="zh-CN" altLang="en-US" b="0" i="0" dirty="0">
                <a:solidFill>
                  <a:srgbClr val="C00000"/>
                </a:solidFill>
                <a:effectLst/>
                <a:latin typeface="微软雅黑" panose="020B0503020204020204" pitchFamily="34" charset="-122"/>
                <a:ea typeface="微软雅黑" panose="020B0503020204020204" pitchFamily="34" charset="-122"/>
              </a:rPr>
              <a:t>把锁，</a:t>
            </a:r>
            <a:r>
              <a:rPr lang="en-GB" altLang="zh-CN" b="0" i="0" dirty="0">
                <a:solidFill>
                  <a:srgbClr val="C00000"/>
                </a:solidFill>
                <a:effectLst/>
                <a:latin typeface="微软雅黑" panose="020B0503020204020204" pitchFamily="34" charset="-122"/>
                <a:ea typeface="微软雅黑" panose="020B0503020204020204" pitchFamily="34" charset="-122"/>
              </a:rPr>
              <a:t>B</a:t>
            </a:r>
            <a:r>
              <a:rPr lang="zh-CN" altLang="en-US" b="0" i="0" dirty="0">
                <a:solidFill>
                  <a:srgbClr val="C00000"/>
                </a:solidFill>
                <a:effectLst/>
                <a:latin typeface="微软雅黑" panose="020B0503020204020204" pitchFamily="34" charset="-122"/>
                <a:ea typeface="微软雅黑" panose="020B0503020204020204" pitchFamily="34" charset="-122"/>
              </a:rPr>
              <a:t>有且仅有第 </a:t>
            </a:r>
            <a:r>
              <a:rPr lang="en-GB" altLang="zh-CN" b="0" i="0" dirty="0">
                <a:solidFill>
                  <a:srgbClr val="C00000"/>
                </a:solidFill>
                <a:effectLst/>
                <a:latin typeface="微软雅黑" panose="020B0503020204020204" pitchFamily="34" charset="-122"/>
                <a:ea typeface="微软雅黑" panose="020B0503020204020204" pitchFamily="34" charset="-122"/>
              </a:rPr>
              <a:t>j </a:t>
            </a:r>
            <a:r>
              <a:rPr lang="zh-CN" altLang="en-US" b="0" i="0" dirty="0">
                <a:solidFill>
                  <a:srgbClr val="C00000"/>
                </a:solidFill>
                <a:effectLst/>
                <a:latin typeface="微软雅黑" panose="020B0503020204020204" pitchFamily="34" charset="-122"/>
                <a:ea typeface="微软雅黑" panose="020B0503020204020204" pitchFamily="34" charset="-122"/>
              </a:rPr>
              <a:t>把锁的钥匙，但是</a:t>
            </a:r>
            <a:r>
              <a:rPr lang="en-GB" altLang="zh-CN" b="0" i="0" dirty="0">
                <a:solidFill>
                  <a:srgbClr val="C00000"/>
                </a:solidFill>
                <a:effectLst/>
                <a:latin typeface="微软雅黑" panose="020B0503020204020204" pitchFamily="34" charset="-122"/>
                <a:ea typeface="微软雅黑" panose="020B0503020204020204" pitchFamily="34" charset="-122"/>
              </a:rPr>
              <a:t>A</a:t>
            </a:r>
            <a:r>
              <a:rPr lang="zh-CN" altLang="en-US" b="0" i="0" dirty="0">
                <a:solidFill>
                  <a:srgbClr val="C00000"/>
                </a:solidFill>
                <a:effectLst/>
                <a:latin typeface="微软雅黑" panose="020B0503020204020204" pitchFamily="34" charset="-122"/>
                <a:ea typeface="微软雅黑" panose="020B0503020204020204" pitchFamily="34" charset="-122"/>
              </a:rPr>
              <a:t>不知道 </a:t>
            </a:r>
            <a:r>
              <a:rPr lang="en-GB" altLang="zh-CN" b="0" i="0" dirty="0">
                <a:solidFill>
                  <a:srgbClr val="C00000"/>
                </a:solidFill>
                <a:effectLst/>
                <a:latin typeface="微软雅黑" panose="020B0503020204020204" pitchFamily="34" charset="-122"/>
                <a:ea typeface="微软雅黑" panose="020B0503020204020204" pitchFamily="34" charset="-122"/>
              </a:rPr>
              <a:t>j </a:t>
            </a:r>
            <a:r>
              <a:rPr lang="zh-CN" altLang="en-US" b="0" i="0" dirty="0">
                <a:solidFill>
                  <a:srgbClr val="C00000"/>
                </a:solidFill>
                <a:effectLst/>
                <a:latin typeface="微软雅黑" panose="020B0503020204020204" pitchFamily="34" charset="-122"/>
                <a:ea typeface="微软雅黑" panose="020B0503020204020204" pitchFamily="34" charset="-122"/>
              </a:rPr>
              <a:t>是多少；</a:t>
            </a:r>
            <a:endParaRPr lang="zh-CN" altLang="en-US" b="0" i="0" dirty="0">
              <a:solidFill>
                <a:srgbClr val="C00000"/>
              </a:solidFill>
              <a:effectLst/>
              <a:latin typeface="微软雅黑" panose="020B0503020204020204" pitchFamily="34" charset="-122"/>
              <a:ea typeface="微软雅黑" panose="020B0503020204020204" pitchFamily="34" charset="-122"/>
            </a:endParaRPr>
          </a:p>
          <a:p>
            <a:pPr algn="l"/>
            <a:r>
              <a:rPr lang="zh-CN" altLang="en-US" b="0" i="0" dirty="0">
                <a:solidFill>
                  <a:srgbClr val="C00000"/>
                </a:solidFill>
                <a:effectLst/>
                <a:latin typeface="微软雅黑" panose="020B0503020204020204" pitchFamily="34" charset="-122"/>
                <a:ea typeface="微软雅黑" panose="020B0503020204020204" pitchFamily="34" charset="-122"/>
              </a:rPr>
              <a:t>第二步，</a:t>
            </a:r>
            <a:r>
              <a:rPr lang="en-GB" altLang="zh-CN" b="0" i="0" dirty="0">
                <a:solidFill>
                  <a:srgbClr val="C00000"/>
                </a:solidFill>
                <a:effectLst/>
                <a:latin typeface="微软雅黑" panose="020B0503020204020204" pitchFamily="34" charset="-122"/>
                <a:ea typeface="微软雅黑" panose="020B0503020204020204" pitchFamily="34" charset="-122"/>
              </a:rPr>
              <a:t>A</a:t>
            </a:r>
            <a:r>
              <a:rPr lang="zh-CN" altLang="en-US" b="0" i="0" dirty="0">
                <a:solidFill>
                  <a:srgbClr val="C00000"/>
                </a:solidFill>
                <a:effectLst/>
                <a:latin typeface="微软雅黑" panose="020B0503020204020204" pitchFamily="34" charset="-122"/>
                <a:ea typeface="微软雅黑" panose="020B0503020204020204" pitchFamily="34" charset="-122"/>
              </a:rPr>
              <a:t>给</a:t>
            </a:r>
            <a:r>
              <a:rPr lang="en-GB" altLang="zh-CN" b="0" i="0" dirty="0">
                <a:solidFill>
                  <a:srgbClr val="C00000"/>
                </a:solidFill>
                <a:effectLst/>
                <a:latin typeface="微软雅黑" panose="020B0503020204020204" pitchFamily="34" charset="-122"/>
                <a:ea typeface="微软雅黑" panose="020B0503020204020204" pitchFamily="34" charset="-122"/>
              </a:rPr>
              <a:t>B n </a:t>
            </a:r>
            <a:r>
              <a:rPr lang="zh-CN" altLang="en-US" b="0" i="0" dirty="0">
                <a:solidFill>
                  <a:srgbClr val="C00000"/>
                </a:solidFill>
                <a:effectLst/>
                <a:latin typeface="微软雅黑" panose="020B0503020204020204" pitchFamily="34" charset="-122"/>
                <a:ea typeface="微软雅黑" panose="020B0503020204020204" pitchFamily="34" charset="-122"/>
              </a:rPr>
              <a:t>把锁锁着的标志位，其中前 </a:t>
            </a:r>
            <a:r>
              <a:rPr lang="en-GB" altLang="zh-CN" b="0" i="0" dirty="0" err="1">
                <a:solidFill>
                  <a:srgbClr val="C00000"/>
                </a:solidFill>
                <a:effectLst/>
                <a:latin typeface="微软雅黑" panose="020B0503020204020204" pitchFamily="34" charset="-122"/>
                <a:ea typeface="微软雅黑" panose="020B0503020204020204" pitchFamily="34" charset="-122"/>
              </a:rPr>
              <a:t>i</a:t>
            </a:r>
            <a:r>
              <a:rPr lang="en-GB" altLang="zh-CN" b="0" i="0" dirty="0">
                <a:solidFill>
                  <a:srgbClr val="C00000"/>
                </a:solidFill>
                <a:effectLst/>
                <a:latin typeface="微软雅黑" panose="020B0503020204020204" pitchFamily="34" charset="-122"/>
                <a:ea typeface="微软雅黑" panose="020B0503020204020204" pitchFamily="34" charset="-122"/>
              </a:rPr>
              <a:t> </a:t>
            </a:r>
            <a:r>
              <a:rPr lang="zh-CN" altLang="en-US" b="0" i="0" dirty="0">
                <a:solidFill>
                  <a:srgbClr val="C00000"/>
                </a:solidFill>
                <a:effectLst/>
                <a:latin typeface="微软雅黑" panose="020B0503020204020204" pitchFamily="34" charset="-122"/>
                <a:ea typeface="微软雅黑" panose="020B0503020204020204" pitchFamily="34" charset="-122"/>
              </a:rPr>
              <a:t>个标志位置</a:t>
            </a:r>
            <a:r>
              <a:rPr lang="en-US" altLang="zh-CN" b="0" i="0" dirty="0">
                <a:solidFill>
                  <a:srgbClr val="C00000"/>
                </a:solidFill>
                <a:effectLst/>
                <a:latin typeface="微软雅黑" panose="020B0503020204020204" pitchFamily="34" charset="-122"/>
                <a:ea typeface="微软雅黑" panose="020B0503020204020204" pitchFamily="34" charset="-122"/>
              </a:rPr>
              <a:t>0</a:t>
            </a:r>
            <a:r>
              <a:rPr lang="zh-CN" altLang="en-US" b="0" i="0" dirty="0">
                <a:solidFill>
                  <a:srgbClr val="C00000"/>
                </a:solidFill>
                <a:effectLst/>
                <a:latin typeface="微软雅黑" panose="020B0503020204020204" pitchFamily="34" charset="-122"/>
                <a:ea typeface="微软雅黑" panose="020B0503020204020204" pitchFamily="34" charset="-122"/>
              </a:rPr>
              <a:t>，后 </a:t>
            </a:r>
            <a:r>
              <a:rPr lang="en-GB" altLang="zh-CN" b="0" i="0" dirty="0">
                <a:solidFill>
                  <a:srgbClr val="C00000"/>
                </a:solidFill>
                <a:effectLst/>
                <a:latin typeface="微软雅黑" panose="020B0503020204020204" pitchFamily="34" charset="-122"/>
                <a:ea typeface="微软雅黑" panose="020B0503020204020204" pitchFamily="34" charset="-122"/>
              </a:rPr>
              <a:t>n-</a:t>
            </a:r>
            <a:r>
              <a:rPr lang="en-GB" altLang="zh-CN" b="0" i="0" dirty="0" err="1">
                <a:solidFill>
                  <a:srgbClr val="C00000"/>
                </a:solidFill>
                <a:effectLst/>
                <a:latin typeface="微软雅黑" panose="020B0503020204020204" pitchFamily="34" charset="-122"/>
                <a:ea typeface="微软雅黑" panose="020B0503020204020204" pitchFamily="34" charset="-122"/>
              </a:rPr>
              <a:t>i</a:t>
            </a:r>
            <a:r>
              <a:rPr lang="en-GB" altLang="zh-CN" b="0" i="0" dirty="0">
                <a:solidFill>
                  <a:srgbClr val="C00000"/>
                </a:solidFill>
                <a:effectLst/>
                <a:latin typeface="微软雅黑" panose="020B0503020204020204" pitchFamily="34" charset="-122"/>
                <a:ea typeface="微软雅黑" panose="020B0503020204020204" pitchFamily="34" charset="-122"/>
              </a:rPr>
              <a:t> </a:t>
            </a:r>
            <a:r>
              <a:rPr lang="zh-CN" altLang="en-US" b="0" i="0" dirty="0">
                <a:solidFill>
                  <a:srgbClr val="C00000"/>
                </a:solidFill>
                <a:effectLst/>
                <a:latin typeface="微软雅黑" panose="020B0503020204020204" pitchFamily="34" charset="-122"/>
                <a:ea typeface="微软雅黑" panose="020B0503020204020204" pitchFamily="34" charset="-122"/>
              </a:rPr>
              <a:t>个置</a:t>
            </a:r>
            <a:r>
              <a:rPr lang="en-US" altLang="zh-CN" b="0" i="0" dirty="0">
                <a:solidFill>
                  <a:srgbClr val="C00000"/>
                </a:solidFill>
                <a:effectLst/>
                <a:latin typeface="微软雅黑" panose="020B0503020204020204" pitchFamily="34" charset="-122"/>
                <a:ea typeface="微软雅黑" panose="020B0503020204020204" pitchFamily="34" charset="-122"/>
              </a:rPr>
              <a:t>1</a:t>
            </a:r>
            <a:r>
              <a:rPr lang="zh-CN" altLang="en-US" b="0" i="0" dirty="0">
                <a:solidFill>
                  <a:srgbClr val="C00000"/>
                </a:solidFill>
                <a:effectLst/>
                <a:latin typeface="微软雅黑" panose="020B0503020204020204" pitchFamily="34" charset="-122"/>
                <a:ea typeface="微软雅黑" panose="020B0503020204020204" pitchFamily="34" charset="-122"/>
              </a:rPr>
              <a:t>；</a:t>
            </a:r>
            <a:endParaRPr lang="zh-CN" altLang="en-US" b="0" i="0" dirty="0">
              <a:solidFill>
                <a:srgbClr val="C00000"/>
              </a:solidFill>
              <a:effectLst/>
              <a:latin typeface="微软雅黑" panose="020B0503020204020204" pitchFamily="34" charset="-122"/>
              <a:ea typeface="微软雅黑" panose="020B0503020204020204" pitchFamily="34" charset="-122"/>
            </a:endParaRPr>
          </a:p>
          <a:p>
            <a:pPr algn="l"/>
            <a:r>
              <a:rPr lang="zh-CN" altLang="en-US" b="0" i="0" dirty="0">
                <a:solidFill>
                  <a:srgbClr val="C00000"/>
                </a:solidFill>
                <a:effectLst/>
                <a:latin typeface="微软雅黑" panose="020B0503020204020204" pitchFamily="34" charset="-122"/>
                <a:ea typeface="微软雅黑" panose="020B0503020204020204" pitchFamily="34" charset="-122"/>
              </a:rPr>
              <a:t>第三步，</a:t>
            </a:r>
            <a:r>
              <a:rPr lang="en-GB" altLang="zh-CN" b="0" i="0" dirty="0">
                <a:solidFill>
                  <a:srgbClr val="C00000"/>
                </a:solidFill>
                <a:effectLst/>
                <a:latin typeface="微软雅黑" panose="020B0503020204020204" pitchFamily="34" charset="-122"/>
                <a:ea typeface="微软雅黑" panose="020B0503020204020204" pitchFamily="34" charset="-122"/>
              </a:rPr>
              <a:t>B</a:t>
            </a:r>
            <a:r>
              <a:rPr lang="zh-CN" altLang="en-US" b="0" i="0" dirty="0">
                <a:solidFill>
                  <a:srgbClr val="C00000"/>
                </a:solidFill>
                <a:effectLst/>
                <a:latin typeface="微软雅黑" panose="020B0503020204020204" pitchFamily="34" charset="-122"/>
                <a:ea typeface="微软雅黑" panose="020B0503020204020204" pitchFamily="34" charset="-122"/>
              </a:rPr>
              <a:t>检查第 </a:t>
            </a:r>
            <a:r>
              <a:rPr lang="en-GB" altLang="zh-CN" b="0" i="0" dirty="0">
                <a:solidFill>
                  <a:srgbClr val="C00000"/>
                </a:solidFill>
                <a:effectLst/>
                <a:latin typeface="微软雅黑" panose="020B0503020204020204" pitchFamily="34" charset="-122"/>
                <a:ea typeface="微软雅黑" panose="020B0503020204020204" pitchFamily="34" charset="-122"/>
              </a:rPr>
              <a:t>j </a:t>
            </a:r>
            <a:r>
              <a:rPr lang="zh-CN" altLang="en-US" b="0" i="0" dirty="0">
                <a:solidFill>
                  <a:srgbClr val="C00000"/>
                </a:solidFill>
                <a:effectLst/>
                <a:latin typeface="微软雅黑" panose="020B0503020204020204" pitchFamily="34" charset="-122"/>
                <a:ea typeface="微软雅黑" panose="020B0503020204020204" pitchFamily="34" charset="-122"/>
              </a:rPr>
              <a:t>把锁锁着的标志位是否为</a:t>
            </a:r>
            <a:r>
              <a:rPr lang="en-US" altLang="zh-CN" b="0" i="0" dirty="0">
                <a:solidFill>
                  <a:srgbClr val="C00000"/>
                </a:solidFill>
                <a:effectLst/>
                <a:latin typeface="微软雅黑" panose="020B0503020204020204" pitchFamily="34" charset="-122"/>
                <a:ea typeface="微软雅黑" panose="020B0503020204020204" pitchFamily="34" charset="-122"/>
              </a:rPr>
              <a:t>0</a:t>
            </a:r>
            <a:r>
              <a:rPr lang="zh-CN" altLang="en-US" b="0" i="0" dirty="0">
                <a:solidFill>
                  <a:srgbClr val="C00000"/>
                </a:solidFill>
                <a:effectLst/>
                <a:latin typeface="微软雅黑" panose="020B0503020204020204" pitchFamily="34" charset="-122"/>
                <a:ea typeface="微软雅黑" panose="020B0503020204020204" pitchFamily="34" charset="-122"/>
              </a:rPr>
              <a:t>。如果为</a:t>
            </a:r>
            <a:r>
              <a:rPr lang="en-US" altLang="zh-CN" b="0" i="0" dirty="0">
                <a:solidFill>
                  <a:srgbClr val="C00000"/>
                </a:solidFill>
                <a:effectLst/>
                <a:latin typeface="微软雅黑" panose="020B0503020204020204" pitchFamily="34" charset="-122"/>
                <a:ea typeface="微软雅黑" panose="020B0503020204020204" pitchFamily="34" charset="-122"/>
              </a:rPr>
              <a:t>0</a:t>
            </a:r>
            <a:r>
              <a:rPr lang="zh-CN" altLang="en-US" b="0" i="0" dirty="0">
                <a:solidFill>
                  <a:srgbClr val="C00000"/>
                </a:solidFill>
                <a:effectLst/>
                <a:latin typeface="微软雅黑" panose="020B0503020204020204" pitchFamily="34" charset="-122"/>
                <a:ea typeface="微软雅黑" panose="020B0503020204020204" pitchFamily="34" charset="-122"/>
              </a:rPr>
              <a:t>则 </a:t>
            </a:r>
            <a:r>
              <a:rPr lang="en-GB" altLang="zh-CN" b="0" i="0" dirty="0" err="1">
                <a:solidFill>
                  <a:srgbClr val="C00000"/>
                </a:solidFill>
                <a:effectLst/>
                <a:latin typeface="微软雅黑" panose="020B0503020204020204" pitchFamily="34" charset="-122"/>
                <a:ea typeface="微软雅黑" panose="020B0503020204020204" pitchFamily="34" charset="-122"/>
              </a:rPr>
              <a:t>i</a:t>
            </a:r>
            <a:r>
              <a:rPr lang="en-GB" altLang="zh-CN" b="0" i="0" dirty="0">
                <a:solidFill>
                  <a:srgbClr val="C00000"/>
                </a:solidFill>
                <a:effectLst/>
                <a:latin typeface="微软雅黑" panose="020B0503020204020204" pitchFamily="34" charset="-122"/>
                <a:ea typeface="微软雅黑" panose="020B0503020204020204" pitchFamily="34" charset="-122"/>
              </a:rPr>
              <a:t> &gt;= j</a:t>
            </a:r>
            <a:r>
              <a:rPr lang="zh-CN" altLang="en-GB" b="0" i="0" dirty="0">
                <a:solidFill>
                  <a:srgbClr val="C00000"/>
                </a:solidFill>
                <a:effectLst/>
                <a:latin typeface="微软雅黑" panose="020B0503020204020204" pitchFamily="34" charset="-122"/>
                <a:ea typeface="微软雅黑" panose="020B0503020204020204" pitchFamily="34" charset="-122"/>
              </a:rPr>
              <a:t>，</a:t>
            </a:r>
            <a:r>
              <a:rPr lang="zh-CN" altLang="en-US" b="0" i="0" dirty="0">
                <a:solidFill>
                  <a:srgbClr val="C00000"/>
                </a:solidFill>
                <a:effectLst/>
                <a:latin typeface="微软雅黑" panose="020B0503020204020204" pitchFamily="34" charset="-122"/>
                <a:ea typeface="微软雅黑" panose="020B0503020204020204" pitchFamily="34" charset="-122"/>
              </a:rPr>
              <a:t>否则 </a:t>
            </a:r>
            <a:r>
              <a:rPr lang="en-GB" altLang="zh-CN" b="0" i="0" dirty="0" err="1">
                <a:solidFill>
                  <a:srgbClr val="C00000"/>
                </a:solidFill>
                <a:effectLst/>
                <a:latin typeface="微软雅黑" panose="020B0503020204020204" pitchFamily="34" charset="-122"/>
                <a:ea typeface="微软雅黑" panose="020B0503020204020204" pitchFamily="34" charset="-122"/>
              </a:rPr>
              <a:t>i</a:t>
            </a:r>
            <a:r>
              <a:rPr lang="en-GB" altLang="zh-CN" b="0" i="0" dirty="0">
                <a:solidFill>
                  <a:srgbClr val="C00000"/>
                </a:solidFill>
                <a:effectLst/>
                <a:latin typeface="微软雅黑" panose="020B0503020204020204" pitchFamily="34" charset="-122"/>
                <a:ea typeface="微软雅黑" panose="020B0503020204020204" pitchFamily="34" charset="-122"/>
              </a:rPr>
              <a:t> &lt; j</a:t>
            </a:r>
            <a:r>
              <a:rPr lang="zh-CN" altLang="en-GB" b="0" i="0" dirty="0">
                <a:solidFill>
                  <a:srgbClr val="C00000"/>
                </a:solidFill>
                <a:effectLst/>
                <a:latin typeface="微软雅黑" panose="020B0503020204020204" pitchFamily="34" charset="-122"/>
                <a:ea typeface="微软雅黑" panose="020B0503020204020204" pitchFamily="34" charset="-122"/>
              </a:rPr>
              <a:t>。</a:t>
            </a:r>
            <a:endParaRPr lang="zh-CN" altLang="en-GB" b="0" i="0" dirty="0">
              <a:solidFill>
                <a:srgbClr val="C00000"/>
              </a:solidFill>
              <a:effectLst/>
              <a:latin typeface="微软雅黑" panose="020B0503020204020204" pitchFamily="34" charset="-122"/>
              <a:ea typeface="微软雅黑" panose="020B0503020204020204" pitchFamily="34" charset="-122"/>
            </a:endParaRPr>
          </a:p>
        </p:txBody>
      </p:sp>
      <p:pic>
        <p:nvPicPr>
          <p:cNvPr id="8" name="Picture 7"/>
          <p:cNvPicPr>
            <a:picLocks noChangeAspect="1"/>
          </p:cNvPicPr>
          <p:nvPr/>
        </p:nvPicPr>
        <p:blipFill>
          <a:blip r:embed="rId2"/>
          <a:stretch>
            <a:fillRect/>
          </a:stretch>
        </p:blipFill>
        <p:spPr>
          <a:xfrm>
            <a:off x="524571" y="2843285"/>
            <a:ext cx="11142857" cy="1171429"/>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内容占位符 2"/>
          <p:cNvSpPr txBox="1"/>
          <p:nvPr/>
        </p:nvSpPr>
        <p:spPr>
          <a:xfrm>
            <a:off x="854242" y="1600200"/>
            <a:ext cx="10972800" cy="45259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50000"/>
              </a:lnSpc>
            </a:pPr>
            <a:r>
              <a:rPr kumimoji="1" lang="zh-CN" altLang="en-US" b="1" dirty="0">
                <a:latin typeface="华文宋体" panose="02010600040101010101" charset="-122"/>
                <a:ea typeface="华文宋体" panose="02010600040101010101" charset="-122"/>
              </a:rPr>
              <a:t>安全多方计算</a:t>
            </a:r>
            <a:endParaRPr kumimoji="1" lang="zh-CN" altLang="en-GB" b="1" dirty="0">
              <a:latin typeface="华文宋体" panose="02010600040101010101" charset="-122"/>
              <a:ea typeface="华文宋体" panose="02010600040101010101" charset="-122"/>
            </a:endParaRPr>
          </a:p>
          <a:p>
            <a:pPr fontAlgn="auto">
              <a:lnSpc>
                <a:spcPct val="150000"/>
              </a:lnSpc>
            </a:pPr>
            <a:r>
              <a:rPr kumimoji="1" lang="zh-CN" altLang="en-US" b="1" dirty="0">
                <a:solidFill>
                  <a:srgbClr val="C00000"/>
                </a:solidFill>
                <a:latin typeface="华文宋体" panose="02010600040101010101" charset="-122"/>
                <a:ea typeface="华文宋体" panose="02010600040101010101" charset="-122"/>
              </a:rPr>
              <a:t>联邦学习</a:t>
            </a:r>
            <a:endParaRPr kumimoji="1" lang="zh-CN" altLang="en-US" b="1" dirty="0">
              <a:solidFill>
                <a:srgbClr val="C00000"/>
              </a:solidFill>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数据脱敏</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差分隐私</a:t>
            </a:r>
            <a:endParaRPr kumimoji="1" lang="en-US" altLang="zh-CN" b="1" dirty="0">
              <a:latin typeface="华文宋体" panose="02010600040101010101" charset="-122"/>
              <a:ea typeface="华文宋体" panose="02010600040101010101" charset="-122"/>
            </a:endParaRPr>
          </a:p>
          <a:p>
            <a:pPr fontAlgn="auto">
              <a:lnSpc>
                <a:spcPct val="150000"/>
              </a:lnSpc>
            </a:pPr>
            <a:r>
              <a:rPr lang="zh-CN" altLang="en-US" b="1" dirty="0">
                <a:latin typeface="华文宋体" panose="02010600040101010101" charset="-122"/>
                <a:ea typeface="华文宋体" panose="02010600040101010101" charset="-122"/>
              </a:rPr>
              <a:t>全同态加密</a:t>
            </a:r>
            <a:endParaRPr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零知识证明</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数据合规</a:t>
            </a:r>
            <a:endParaRPr kumimoji="1" lang="en-US" altLang="zh-CN" b="1" dirty="0">
              <a:latin typeface="华文宋体" panose="02010600040101010101" charset="-122"/>
              <a:ea typeface="华文宋体" panose="02010600040101010101" charset="-122"/>
            </a:endParaRPr>
          </a:p>
          <a:p>
            <a:pPr>
              <a:lnSpc>
                <a:spcPct val="150000"/>
              </a:lnSpc>
            </a:pPr>
            <a:endParaRPr kumimoji="1" lang="zh-CN" altLang="en-US" b="1" dirty="0">
              <a:latin typeface="华文宋体" panose="02010600040101010101" charset="-122"/>
              <a:ea typeface="华文宋体" panose="02010600040101010101" charset="-122"/>
            </a:endParaRP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523220"/>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联邦学习</a:t>
            </a:r>
            <a:endParaRPr lang="zh-CN" altLang="en-GB" sz="2800" b="1" dirty="0">
              <a:latin typeface="微软雅黑" panose="020B0503020204020204" pitchFamily="34" charset="-122"/>
              <a:ea typeface="微软雅黑" panose="020B0503020204020204" pitchFamily="34" charset="-122"/>
            </a:endParaRPr>
          </a:p>
        </p:txBody>
      </p:sp>
      <p:sp>
        <p:nvSpPr>
          <p:cNvPr id="2" name="矩形: 圆角 22"/>
          <p:cNvSpPr/>
          <p:nvPr/>
        </p:nvSpPr>
        <p:spPr>
          <a:xfrm>
            <a:off x="1198179" y="1204486"/>
            <a:ext cx="9749396" cy="870256"/>
          </a:xfrm>
          <a:prstGeom prst="roundRect">
            <a:avLst>
              <a:gd name="adj" fmla="val 10145"/>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5" name="文本框 4"/>
          <p:cNvSpPr txBox="1"/>
          <p:nvPr/>
        </p:nvSpPr>
        <p:spPr>
          <a:xfrm>
            <a:off x="1295924" y="1301157"/>
            <a:ext cx="9393095" cy="646331"/>
          </a:xfrm>
          <a:prstGeom prst="rect">
            <a:avLst/>
          </a:prstGeom>
          <a:noFill/>
        </p:spPr>
        <p:txBody>
          <a:bodyPr wrap="square">
            <a:spAutoFit/>
          </a:bodyPr>
          <a:lstStyle/>
          <a:p>
            <a:pPr marR="0" lvl="0" algn="l" defTabSz="914400" rtl="0" eaLnBrk="1" fontAlgn="auto" latinLnBrk="0" hangingPunct="1">
              <a:lnSpc>
                <a:spcPct val="100000"/>
              </a:lnSpc>
              <a:spcBef>
                <a:spcPts val="1200"/>
              </a:spcBef>
              <a:spcAft>
                <a:spcPts val="0"/>
              </a:spcAft>
              <a:buClrTx/>
              <a:buSzTx/>
              <a:defRPr/>
            </a:pPr>
            <a:r>
              <a:rPr kumimoji="0" lang="zh-CN" altLang="en-US" sz="1800" b="1" i="0" u="none" strike="noStrike" kern="1200" cap="none" spc="0" normalizeH="0" baseline="0" noProof="0" dirty="0">
                <a:ln>
                  <a:noFill/>
                </a:ln>
                <a:solidFill>
                  <a:srgbClr val="002A7E"/>
                </a:solidFill>
                <a:effectLst/>
                <a:uLnTx/>
                <a:uFillTx/>
                <a:latin typeface="微软雅黑" panose="020B0503020204020204" pitchFamily="34" charset="-122"/>
                <a:ea typeface="微软雅黑" panose="020B0503020204020204" pitchFamily="34" charset="-122"/>
                <a:cs typeface="+mn-cs"/>
              </a:rPr>
              <a:t>联邦学习：在分布式设备或系统上训练模型，参与方仅传输模型参数，在</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不共享数据</a:t>
            </a:r>
            <a:r>
              <a:rPr kumimoji="0" lang="zh-CN" altLang="en-US" sz="1800" b="1" i="0" u="none" strike="noStrike" kern="1200" cap="none" spc="0" normalizeH="0" baseline="0" noProof="0" dirty="0">
                <a:ln>
                  <a:noFill/>
                </a:ln>
                <a:solidFill>
                  <a:srgbClr val="002A7E"/>
                </a:solidFill>
                <a:effectLst/>
                <a:uLnTx/>
                <a:uFillTx/>
                <a:latin typeface="微软雅黑" panose="020B0503020204020204" pitchFamily="34" charset="-122"/>
                <a:ea typeface="微软雅黑" panose="020B0503020204020204" pitchFamily="34" charset="-122"/>
                <a:cs typeface="+mn-cs"/>
              </a:rPr>
              <a:t>的基础上联合建模。</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原始数据不出域</a:t>
            </a:r>
            <a:r>
              <a:rPr lang="zh-CN" altLang="en-US" b="1" dirty="0">
                <a:solidFill>
                  <a:srgbClr val="C00000"/>
                </a:solidFill>
                <a:latin typeface="微软雅黑" panose="020B0503020204020204" pitchFamily="34" charset="-122"/>
                <a:ea typeface="微软雅黑" panose="020B0503020204020204" pitchFamily="34" charset="-122"/>
              </a:rPr>
              <a:t>、</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通信量低、计算负载均衡</a:t>
            </a:r>
            <a:r>
              <a:rPr kumimoji="0" lang="zh-CN" altLang="en-US" sz="1800" b="1" i="0" u="none" strike="noStrike" kern="1200" cap="none" spc="0" normalizeH="0" baseline="0" noProof="0" dirty="0">
                <a:ln>
                  <a:noFill/>
                </a:ln>
                <a:solidFill>
                  <a:srgbClr val="002A7E"/>
                </a:solidFill>
                <a:effectLst/>
                <a:uLnTx/>
                <a:uFillTx/>
                <a:latin typeface="微软雅黑" panose="020B0503020204020204" pitchFamily="34" charset="-122"/>
                <a:ea typeface="微软雅黑" panose="020B0503020204020204" pitchFamily="34" charset="-122"/>
                <a:cs typeface="+mn-cs"/>
              </a:rPr>
              <a:t>，但是上传参数存在隐私泄露风险。</a:t>
            </a:r>
            <a:endParaRPr kumimoji="0" lang="zh-CN" altLang="en-US" sz="1800" b="1" i="0" u="none" strike="noStrike" kern="1200" cap="none" spc="0" normalizeH="0" baseline="0" noProof="0" dirty="0">
              <a:ln>
                <a:noFill/>
              </a:ln>
              <a:solidFill>
                <a:srgbClr val="002A7E"/>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nvSpPr>
        <p:spPr>
          <a:xfrm>
            <a:off x="1177158" y="5415124"/>
            <a:ext cx="9837684" cy="830997"/>
          </a:xfrm>
          <a:prstGeom prst="rect">
            <a:avLst/>
          </a:prstGeom>
          <a:noFill/>
        </p:spPr>
        <p:txBody>
          <a:bodyPr wrap="square">
            <a:spAutoFit/>
          </a:bodyPr>
          <a:lstStyle/>
          <a:p>
            <a:r>
              <a:rPr lang="zh-CN" altLang="en-US" sz="1600" dirty="0">
                <a:latin typeface="微软雅黑" panose="020B0503020204020204" pitchFamily="34" charset="-122"/>
                <a:ea typeface="微软雅黑" panose="020B0503020204020204" pitchFamily="34" charset="-122"/>
              </a:rPr>
              <a:t>对于联邦学习，有一个比较著名的比喻是“小羊吃草”，小羊和草分别被比作模型和数据。对于传统的机器学习，需要将各个草场的草移动至小羊所在的中心区域，然后小羊才可以吃草，即小羊不动草动。而联邦学习是小羊移动到各个草场分别进行吃草，即小羊动草不动。在上述两种模式中，小羊都可以将所有的草吃完</a:t>
            </a:r>
            <a:endParaRPr lang="zh-CN" altLang="en-US" sz="1600" dirty="0">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95924" y="2137415"/>
            <a:ext cx="4392017" cy="2745011"/>
          </a:xfrm>
          <a:prstGeom prst="rect">
            <a:avLst/>
          </a:prstGeom>
        </p:spPr>
      </p:pic>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4729" y="2042602"/>
            <a:ext cx="4588658" cy="2867911"/>
          </a:xfrm>
          <a:prstGeom prst="rect">
            <a:avLst/>
          </a:prstGeom>
        </p:spPr>
      </p:pic>
      <p:sp>
        <p:nvSpPr>
          <p:cNvPr id="9" name="文本框 8"/>
          <p:cNvSpPr txBox="1"/>
          <p:nvPr/>
        </p:nvSpPr>
        <p:spPr>
          <a:xfrm>
            <a:off x="2512148" y="4697760"/>
            <a:ext cx="1794116" cy="369332"/>
          </a:xfrm>
          <a:prstGeom prst="rect">
            <a:avLst/>
          </a:prstGeom>
          <a:noFill/>
        </p:spPr>
        <p:txBody>
          <a:bodyPr wrap="square">
            <a:spAutoFit/>
          </a:bodyPr>
          <a:lstStyle/>
          <a:p>
            <a:r>
              <a:rPr lang="zh-CN" altLang="en-US" b="1" dirty="0">
                <a:solidFill>
                  <a:srgbClr val="002A7E"/>
                </a:solidFill>
                <a:latin typeface="微软雅黑" panose="020B0503020204020204" pitchFamily="34" charset="-122"/>
                <a:ea typeface="微软雅黑" panose="020B0503020204020204" pitchFamily="34" charset="-122"/>
              </a:rPr>
              <a:t>传统机器学习</a:t>
            </a:r>
            <a:endParaRPr lang="zh-CN" altLang="en-US" b="1" dirty="0">
              <a:solidFill>
                <a:srgbClr val="002A7E"/>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7522000" y="4687110"/>
            <a:ext cx="1794116" cy="369332"/>
          </a:xfrm>
          <a:prstGeom prst="rect">
            <a:avLst/>
          </a:prstGeom>
          <a:noFill/>
        </p:spPr>
        <p:txBody>
          <a:bodyPr wrap="square">
            <a:spAutoFit/>
          </a:bodyPr>
          <a:lstStyle/>
          <a:p>
            <a:pPr algn="ctr"/>
            <a:r>
              <a:rPr lang="zh-CN" altLang="en-US" b="1" dirty="0">
                <a:solidFill>
                  <a:srgbClr val="002A7E"/>
                </a:solidFill>
                <a:latin typeface="微软雅黑" panose="020B0503020204020204" pitchFamily="34" charset="-122"/>
                <a:ea typeface="微软雅黑" panose="020B0503020204020204" pitchFamily="34" charset="-122"/>
              </a:rPr>
              <a:t>联邦学习</a:t>
            </a:r>
            <a:endParaRPr lang="zh-CN" altLang="en-US" b="1" dirty="0">
              <a:solidFill>
                <a:srgbClr val="002A7E"/>
              </a:solidFill>
              <a:latin typeface="微软雅黑" panose="020B0503020204020204" pitchFamily="34" charset="-122"/>
              <a:ea typeface="微软雅黑" panose="020B0503020204020204" pitchFamily="34" charset="-122"/>
            </a:endParaRPr>
          </a:p>
        </p:txBody>
      </p:sp>
      <p:sp>
        <p:nvSpPr>
          <p:cNvPr id="11" name="矩形 10"/>
          <p:cNvSpPr/>
          <p:nvPr/>
        </p:nvSpPr>
        <p:spPr>
          <a:xfrm>
            <a:off x="4887310" y="4641368"/>
            <a:ext cx="914400" cy="2304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9916081" y="4668055"/>
            <a:ext cx="914400" cy="2304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Slide Number Placeholder 12"/>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4" name="文本框 3"/>
          <p:cNvSpPr txBox="1"/>
          <p:nvPr/>
        </p:nvSpPr>
        <p:spPr>
          <a:xfrm>
            <a:off x="918217" y="2142071"/>
            <a:ext cx="10465048" cy="786406"/>
          </a:xfrm>
          <a:prstGeom prst="rect">
            <a:avLst/>
          </a:prstGeom>
          <a:noFill/>
        </p:spPr>
        <p:txBody>
          <a:bodyPr wrap="square" rtlCol="0">
            <a:spAutoFit/>
          </a:bodyPr>
          <a:lstStyle/>
          <a:p>
            <a:pPr marL="95250" lvl="1" defTabSz="876300">
              <a:lnSpc>
                <a:spcPct val="120000"/>
              </a:lnSpc>
              <a:spcBef>
                <a:spcPts val="400"/>
              </a:spcBef>
              <a:buClr>
                <a:prstClr val="black"/>
              </a:buClr>
              <a:buSzPct val="90000"/>
              <a:defRPr/>
            </a:pPr>
            <a:r>
              <a:rPr lang="zh-CN" altLang="en-US" sz="2000" b="1" dirty="0">
                <a:solidFill>
                  <a:prstClr val="black"/>
                </a:solidFill>
                <a:latin typeface="微软雅黑" panose="020B0503020204020204" pitchFamily="34" charset="-122"/>
                <a:ea typeface="微软雅黑" panose="020B0503020204020204" pitchFamily="34" charset="-122"/>
                <a:sym typeface="+mn-ea"/>
              </a:rPr>
              <a:t>主要特征：</a:t>
            </a:r>
            <a:endParaRPr lang="en-US" altLang="zh-CN" sz="2000" b="1" dirty="0">
              <a:solidFill>
                <a:prstClr val="black"/>
              </a:solidFill>
              <a:latin typeface="微软雅黑" panose="020B0503020204020204" pitchFamily="34" charset="-122"/>
              <a:ea typeface="微软雅黑" panose="020B0503020204020204" pitchFamily="34" charset="-122"/>
              <a:sym typeface="+mn-ea"/>
            </a:endParaRPr>
          </a:p>
          <a:p>
            <a:pPr defTabSz="638810">
              <a:lnSpc>
                <a:spcPct val="130000"/>
              </a:lnSpc>
              <a:defRPr/>
            </a:pPr>
            <a:endParaRPr lang="zh-CN" altLang="en-US" b="1" dirty="0">
              <a:solidFill>
                <a:srgbClr val="000000"/>
              </a:solidFill>
              <a:latin typeface="微软雅黑" panose="020B0503020204020204" pitchFamily="34" charset="-122"/>
              <a:ea typeface="微软雅黑" panose="020B0503020204020204" pitchFamily="34" charset="-122"/>
              <a:sym typeface="+mn-ea"/>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135523" y="1991840"/>
            <a:ext cx="3779276" cy="4090372"/>
          </a:xfrm>
          <a:prstGeom prst="rect">
            <a:avLst/>
          </a:prstGeom>
        </p:spPr>
      </p:pic>
      <p:sp>
        <p:nvSpPr>
          <p:cNvPr id="6" name="文本框 5"/>
          <p:cNvSpPr txBox="1"/>
          <p:nvPr/>
        </p:nvSpPr>
        <p:spPr>
          <a:xfrm>
            <a:off x="617558" y="2564418"/>
            <a:ext cx="7318530" cy="2160388"/>
          </a:xfrm>
          <a:prstGeom prst="rect">
            <a:avLst/>
          </a:prstGeom>
          <a:noFill/>
        </p:spPr>
        <p:txBody>
          <a:bodyPr wrap="square">
            <a:spAutoFit/>
          </a:bodyPr>
          <a:lstStyle/>
          <a:p>
            <a:pPr marL="896620" lvl="1" indent="-285750" defTabSz="876300">
              <a:lnSpc>
                <a:spcPct val="12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多方协作：</a:t>
            </a:r>
            <a:r>
              <a:rPr lang="zh-CN" altLang="en-US" dirty="0">
                <a:solidFill>
                  <a:prstClr val="black"/>
                </a:solidFill>
                <a:latin typeface="微软雅黑" panose="020B0503020204020204" pitchFamily="34" charset="-122"/>
                <a:ea typeface="微软雅黑" panose="020B0503020204020204" pitchFamily="34" charset="-122"/>
              </a:rPr>
              <a:t>多个参与方协作构建一个共享的机器学习模型，各方都拥有若干能够用来训练模型的训练数据。</a:t>
            </a:r>
            <a:endParaRPr lang="en-US" altLang="zh-CN" dirty="0">
              <a:solidFill>
                <a:prstClr val="black"/>
              </a:solidFill>
              <a:latin typeface="微软雅黑" panose="020B0503020204020204" pitchFamily="34" charset="-122"/>
              <a:ea typeface="微软雅黑" panose="020B0503020204020204" pitchFamily="34" charset="-122"/>
            </a:endParaRPr>
          </a:p>
          <a:p>
            <a:pPr marL="896620" lvl="1" indent="-285750" defTabSz="876300">
              <a:lnSpc>
                <a:spcPct val="12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各方平等：</a:t>
            </a:r>
            <a:r>
              <a:rPr lang="zh-CN" altLang="en-US" dirty="0">
                <a:solidFill>
                  <a:prstClr val="black"/>
                </a:solidFill>
                <a:latin typeface="微软雅黑" panose="020B0503020204020204" pitchFamily="34" charset="-122"/>
                <a:ea typeface="微软雅黑" panose="020B0503020204020204" pitchFamily="34" charset="-122"/>
              </a:rPr>
              <a:t>参与各方之间是平等的。</a:t>
            </a:r>
            <a:endParaRPr lang="en-US" altLang="zh-CN" dirty="0">
              <a:solidFill>
                <a:prstClr val="black"/>
              </a:solidFill>
              <a:latin typeface="微软雅黑" panose="020B0503020204020204" pitchFamily="34" charset="-122"/>
              <a:ea typeface="微软雅黑" panose="020B0503020204020204" pitchFamily="34" charset="-122"/>
            </a:endParaRPr>
          </a:p>
          <a:p>
            <a:pPr marL="896620" lvl="1" indent="-285750" defTabSz="876300">
              <a:lnSpc>
                <a:spcPct val="12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数据隐私保护：</a:t>
            </a:r>
            <a:r>
              <a:rPr lang="zh-CN" altLang="en-US" dirty="0">
                <a:solidFill>
                  <a:prstClr val="black"/>
                </a:solidFill>
                <a:latin typeface="微软雅黑" panose="020B0503020204020204" pitchFamily="34" charset="-122"/>
                <a:ea typeface="微软雅黑" panose="020B0503020204020204" pitchFamily="34" charset="-122"/>
              </a:rPr>
              <a:t>在模型训练过程中，各参与方拥有的数据都不会离开该参与方，并保证任何一个参与方都不能推测出其他方的原始数据。</a:t>
            </a:r>
            <a:endParaRPr lang="en-US" altLang="zh-CN" dirty="0">
              <a:solidFill>
                <a:prstClr val="black"/>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17558" y="1226102"/>
            <a:ext cx="10664142" cy="765738"/>
          </a:xfrm>
          <a:prstGeom prst="rect">
            <a:avLst/>
          </a:prstGeom>
          <a:noFill/>
        </p:spPr>
        <p:txBody>
          <a:bodyPr wrap="square">
            <a:spAutoFit/>
          </a:bodyPr>
          <a:lstStyle/>
          <a:p>
            <a:pPr marL="381000" lvl="1" defTabSz="876300">
              <a:lnSpc>
                <a:spcPct val="120000"/>
              </a:lnSpc>
              <a:spcBef>
                <a:spcPts val="400"/>
              </a:spcBef>
              <a:buClr>
                <a:prstClr val="black"/>
              </a:buClr>
              <a:buSzPct val="90000"/>
              <a:defRPr/>
            </a:pPr>
            <a:r>
              <a:rPr lang="zh-CN" altLang="en-US" sz="2000" b="1" dirty="0">
                <a:solidFill>
                  <a:prstClr val="black"/>
                </a:solidFill>
                <a:latin typeface="微软雅黑" panose="020B0503020204020204" pitchFamily="34" charset="-122"/>
                <a:ea typeface="微软雅黑" panose="020B0503020204020204" pitchFamily="34" charset="-122"/>
                <a:sym typeface="+mn-ea"/>
              </a:rPr>
              <a:t>联邦学习：</a:t>
            </a:r>
            <a:r>
              <a:rPr lang="zh-CN" altLang="en-US" b="1" dirty="0">
                <a:solidFill>
                  <a:prstClr val="black"/>
                </a:solidFill>
                <a:latin typeface="微软雅黑" panose="020B0503020204020204" pitchFamily="34" charset="-122"/>
                <a:ea typeface="微软雅黑" panose="020B0503020204020204" pitchFamily="34" charset="-122"/>
                <a:sym typeface="+mn-ea"/>
              </a:rPr>
              <a:t>一种具备数据隐私保护的分布式机器学习技术，数据拥有方（用户）在</a:t>
            </a:r>
            <a:r>
              <a:rPr lang="zh-CN" altLang="en-US" b="1" dirty="0">
                <a:solidFill>
                  <a:srgbClr val="C00000"/>
                </a:solidFill>
                <a:latin typeface="微软雅黑" panose="020B0503020204020204" pitchFamily="34" charset="-122"/>
                <a:ea typeface="微软雅黑" panose="020B0503020204020204" pitchFamily="34" charset="-122"/>
                <a:sym typeface="+mn-ea"/>
              </a:rPr>
              <a:t>不公开</a:t>
            </a:r>
            <a:r>
              <a:rPr lang="zh-CN" altLang="en-US" b="1" dirty="0">
                <a:solidFill>
                  <a:prstClr val="black"/>
                </a:solidFill>
                <a:latin typeface="微软雅黑" panose="020B0503020204020204" pitchFamily="34" charset="-122"/>
                <a:ea typeface="微软雅黑" panose="020B0503020204020204" pitchFamily="34" charset="-122"/>
                <a:sym typeface="+mn-ea"/>
              </a:rPr>
              <a:t>本地数据的前提下通过加密传输模型</a:t>
            </a:r>
            <a:r>
              <a:rPr lang="zh-CN" altLang="en-US" b="1" dirty="0">
                <a:solidFill>
                  <a:srgbClr val="C00000"/>
                </a:solidFill>
                <a:latin typeface="微软雅黑" panose="020B0503020204020204" pitchFamily="34" charset="-122"/>
                <a:ea typeface="微软雅黑" panose="020B0503020204020204" pitchFamily="34" charset="-122"/>
                <a:sym typeface="+mn-ea"/>
              </a:rPr>
              <a:t>实现共同训练</a:t>
            </a:r>
            <a:endParaRPr lang="en-US" altLang="zh-CN" b="1" dirty="0">
              <a:solidFill>
                <a:srgbClr val="C00000"/>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918217" y="4735581"/>
            <a:ext cx="10465048" cy="430218"/>
          </a:xfrm>
          <a:prstGeom prst="rect">
            <a:avLst/>
          </a:prstGeom>
          <a:noFill/>
        </p:spPr>
        <p:txBody>
          <a:bodyPr wrap="square" rtlCol="0">
            <a:spAutoFit/>
          </a:bodyPr>
          <a:lstStyle/>
          <a:p>
            <a:pPr marL="95250" lvl="1" defTabSz="876300">
              <a:lnSpc>
                <a:spcPct val="120000"/>
              </a:lnSpc>
              <a:spcBef>
                <a:spcPts val="400"/>
              </a:spcBef>
              <a:buClr>
                <a:prstClr val="black"/>
              </a:buClr>
              <a:buSzPct val="90000"/>
              <a:defRPr/>
            </a:pPr>
            <a:r>
              <a:rPr lang="zh-CN" altLang="en-US" sz="2000" b="1" dirty="0">
                <a:solidFill>
                  <a:prstClr val="black"/>
                </a:solidFill>
                <a:latin typeface="微软雅黑" panose="020B0503020204020204" pitchFamily="34" charset="-122"/>
                <a:ea typeface="微软雅黑" panose="020B0503020204020204" pitchFamily="34" charset="-122"/>
                <a:sym typeface="+mn-ea"/>
              </a:rPr>
              <a:t>技术类别：</a:t>
            </a:r>
            <a:endParaRPr lang="en-US" altLang="zh-CN" sz="2000" b="1" dirty="0">
              <a:solidFill>
                <a:prstClr val="black"/>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617557" y="5176575"/>
            <a:ext cx="8954393" cy="1163552"/>
          </a:xfrm>
          <a:prstGeom prst="rect">
            <a:avLst/>
          </a:prstGeom>
          <a:noFill/>
        </p:spPr>
        <p:txBody>
          <a:bodyPr wrap="square">
            <a:spAutoFit/>
          </a:bodyPr>
          <a:lstStyle/>
          <a:p>
            <a:pPr marL="896620" lvl="1" indent="-285750" defTabSz="876300">
              <a:lnSpc>
                <a:spcPct val="12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sym typeface="+mn-ea"/>
              </a:rPr>
              <a:t>横向联邦学习：</a:t>
            </a:r>
            <a:r>
              <a:rPr lang="zh-CN" altLang="en-US" dirty="0">
                <a:solidFill>
                  <a:prstClr val="black"/>
                </a:solidFill>
                <a:latin typeface="微软雅黑" panose="020B0503020204020204" pitchFamily="34" charset="-122"/>
                <a:ea typeface="微软雅黑" panose="020B0503020204020204" pitchFamily="34" charset="-122"/>
                <a:sym typeface="+mn-ea"/>
              </a:rPr>
              <a:t>单一数据库</a:t>
            </a:r>
            <a:r>
              <a:rPr lang="zh-CN" altLang="en-US" dirty="0">
                <a:solidFill>
                  <a:srgbClr val="C00000"/>
                </a:solidFill>
                <a:latin typeface="微软雅黑" panose="020B0503020204020204" pitchFamily="34" charset="-122"/>
                <a:ea typeface="微软雅黑" panose="020B0503020204020204" pitchFamily="34" charset="-122"/>
                <a:sym typeface="+mn-ea"/>
              </a:rPr>
              <a:t>用户量不足</a:t>
            </a:r>
            <a:r>
              <a:rPr lang="zh-CN" altLang="en-US" dirty="0">
                <a:solidFill>
                  <a:prstClr val="black"/>
                </a:solidFill>
                <a:latin typeface="微软雅黑" panose="020B0503020204020204" pitchFamily="34" charset="-122"/>
                <a:ea typeface="微软雅黑" panose="020B0503020204020204" pitchFamily="34" charset="-122"/>
                <a:sym typeface="+mn-ea"/>
              </a:rPr>
              <a:t>，多个数据库联合训练</a:t>
            </a:r>
            <a:endParaRPr lang="zh-CN" altLang="en-US" dirty="0">
              <a:solidFill>
                <a:prstClr val="black"/>
              </a:solidFill>
              <a:latin typeface="微软雅黑" panose="020B0503020204020204" pitchFamily="34" charset="-122"/>
              <a:ea typeface="微软雅黑" panose="020B0503020204020204" pitchFamily="34" charset="-122"/>
              <a:sym typeface="+mn-ea"/>
            </a:endParaRPr>
          </a:p>
          <a:p>
            <a:pPr marL="896620" lvl="1" indent="-285750" defTabSz="876300">
              <a:lnSpc>
                <a:spcPct val="12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sym typeface="+mn-ea"/>
              </a:rPr>
              <a:t>纵向联邦学习：</a:t>
            </a:r>
            <a:r>
              <a:rPr lang="zh-CN" altLang="en-US" dirty="0">
                <a:solidFill>
                  <a:prstClr val="black"/>
                </a:solidFill>
                <a:latin typeface="微软雅黑" panose="020B0503020204020204" pitchFamily="34" charset="-122"/>
                <a:ea typeface="微软雅黑" panose="020B0503020204020204" pitchFamily="34" charset="-122"/>
                <a:sym typeface="+mn-ea"/>
              </a:rPr>
              <a:t>单一数据库</a:t>
            </a:r>
            <a:r>
              <a:rPr lang="zh-CN" altLang="en-US" dirty="0">
                <a:solidFill>
                  <a:srgbClr val="C00000"/>
                </a:solidFill>
                <a:latin typeface="微软雅黑" panose="020B0503020204020204" pitchFamily="34" charset="-122"/>
                <a:ea typeface="微软雅黑" panose="020B0503020204020204" pitchFamily="34" charset="-122"/>
                <a:sym typeface="+mn-ea"/>
              </a:rPr>
              <a:t>属性维度不足</a:t>
            </a:r>
            <a:r>
              <a:rPr lang="zh-CN" altLang="en-US" dirty="0">
                <a:solidFill>
                  <a:prstClr val="black"/>
                </a:solidFill>
                <a:latin typeface="微软雅黑" panose="020B0503020204020204" pitchFamily="34" charset="-122"/>
                <a:ea typeface="微软雅黑" panose="020B0503020204020204" pitchFamily="34" charset="-122"/>
                <a:sym typeface="+mn-ea"/>
              </a:rPr>
              <a:t>，多个数据库联合训练</a:t>
            </a:r>
            <a:endParaRPr lang="zh-CN" altLang="en-US" dirty="0">
              <a:solidFill>
                <a:prstClr val="black"/>
              </a:solidFill>
              <a:latin typeface="微软雅黑" panose="020B0503020204020204" pitchFamily="34" charset="-122"/>
              <a:ea typeface="微软雅黑" panose="020B0503020204020204" pitchFamily="34" charset="-122"/>
              <a:sym typeface="+mn-ea"/>
            </a:endParaRPr>
          </a:p>
          <a:p>
            <a:pPr marL="896620" lvl="1" indent="-285750" defTabSz="876300">
              <a:lnSpc>
                <a:spcPct val="12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sym typeface="+mn-ea"/>
              </a:rPr>
              <a:t>迁移联邦学习：</a:t>
            </a:r>
            <a:r>
              <a:rPr lang="zh-CN" altLang="en-US" dirty="0">
                <a:solidFill>
                  <a:prstClr val="black"/>
                </a:solidFill>
                <a:latin typeface="微软雅黑" panose="020B0503020204020204" pitchFamily="34" charset="-122"/>
                <a:ea typeface="微软雅黑" panose="020B0503020204020204" pitchFamily="34" charset="-122"/>
                <a:sym typeface="+mn-ea"/>
              </a:rPr>
              <a:t>数据库之间样本和属性</a:t>
            </a:r>
            <a:r>
              <a:rPr lang="zh-CN" altLang="en-US" dirty="0">
                <a:solidFill>
                  <a:srgbClr val="C00000"/>
                </a:solidFill>
                <a:latin typeface="微软雅黑" panose="020B0503020204020204" pitchFamily="34" charset="-122"/>
                <a:ea typeface="微软雅黑" panose="020B0503020204020204" pitchFamily="34" charset="-122"/>
                <a:sym typeface="+mn-ea"/>
              </a:rPr>
              <a:t>重叠均较少</a:t>
            </a:r>
            <a:r>
              <a:rPr lang="zh-CN" altLang="en-US" dirty="0">
                <a:solidFill>
                  <a:prstClr val="black"/>
                </a:solidFill>
                <a:latin typeface="微软雅黑" panose="020B0503020204020204" pitchFamily="34" charset="-122"/>
                <a:ea typeface="微软雅黑" panose="020B0503020204020204" pitchFamily="34" charset="-122"/>
                <a:sym typeface="+mn-ea"/>
              </a:rPr>
              <a:t>，多个数据库联合训练</a:t>
            </a:r>
            <a:endParaRPr lang="zh-CN" altLang="en-US" dirty="0">
              <a:solidFill>
                <a:prstClr val="black"/>
              </a:solidFill>
              <a:latin typeface="微软雅黑" panose="020B0503020204020204" pitchFamily="34" charset="-122"/>
              <a:ea typeface="微软雅黑" panose="020B0503020204020204" pitchFamily="34" charset="-122"/>
              <a:sym typeface="+mn-ea"/>
            </a:endParaRPr>
          </a:p>
        </p:txBody>
      </p:sp>
      <p:sp>
        <p:nvSpPr>
          <p:cNvPr id="10" name="标题 1"/>
          <p:cNvSpPr>
            <a:spLocks noGrp="1"/>
          </p:cNvSpPr>
          <p:nvPr/>
        </p:nvSpPr>
        <p:spPr>
          <a:xfrm>
            <a:off x="723720" y="327987"/>
            <a:ext cx="832541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2800" b="1" dirty="0">
                <a:latin typeface="微软雅黑" panose="020B0503020204020204" pitchFamily="34" charset="-122"/>
                <a:ea typeface="微软雅黑" panose="020B0503020204020204" pitchFamily="34" charset="-122"/>
              </a:rPr>
              <a:t>联邦学习</a:t>
            </a:r>
            <a:endParaRPr lang="zh-CN" altLang="en-US" sz="28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4" name="Text Placeholder 2"/>
          <p:cNvSpPr txBox="1"/>
          <p:nvPr/>
        </p:nvSpPr>
        <p:spPr bwMode="auto">
          <a:xfrm>
            <a:off x="2235591" y="1717480"/>
            <a:ext cx="2188335" cy="369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4" tIns="45686" rIns="91374" bIns="45686" numCol="1" anchor="t" anchorCtr="0" compatLnSpc="1">
            <a:noAutofit/>
          </a:bodyPr>
          <a:lstStyle>
            <a:lvl1pPr marL="228600" indent="-228600" algn="l" rtl="0" eaLnBrk="0" fontAlgn="base" hangingPunct="0">
              <a:lnSpc>
                <a:spcPct val="90000"/>
              </a:lnSpc>
              <a:spcBef>
                <a:spcPts val="1000"/>
              </a:spcBef>
              <a:spcAft>
                <a:spcPct val="0"/>
              </a:spcAft>
              <a:buFont typeface="Arial" panose="020B060402020209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9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9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9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9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gn="ctr">
              <a:buNone/>
            </a:pPr>
            <a:endParaRPr lang="en-US" sz="1800" b="1" dirty="0">
              <a:solidFill>
                <a:prstClr val="black"/>
              </a:solidFill>
              <a:latin typeface="微软雅黑" panose="020B0503020204020204" pitchFamily="34" charset="-122"/>
              <a:ea typeface="微软雅黑" panose="020B0503020204020204" pitchFamily="34" charset="-122"/>
            </a:endParaRPr>
          </a:p>
        </p:txBody>
      </p:sp>
      <p:sp>
        <p:nvSpPr>
          <p:cNvPr id="5" name="圆角矩形 4"/>
          <p:cNvSpPr/>
          <p:nvPr/>
        </p:nvSpPr>
        <p:spPr>
          <a:xfrm>
            <a:off x="554672" y="1695352"/>
            <a:ext cx="5368299" cy="2081802"/>
          </a:xfrm>
          <a:prstGeom prst="roundRect">
            <a:avLst/>
          </a:prstGeom>
          <a:noFill/>
          <a:ln w="57150" cap="flat" cmpd="sng" algn="ctr">
            <a:solidFill>
              <a:srgbClr val="70AD47"/>
            </a:solidFill>
            <a:prstDash val="sysDash"/>
            <a:miter lim="800000"/>
          </a:ln>
          <a:effectLst/>
        </p:spPr>
        <p:txBody>
          <a:bodyPr rtlCol="0" anchor="ctr"/>
          <a:lstStyle/>
          <a:p>
            <a:pPr algn="ctr" defTabSz="635000">
              <a:defRPr/>
            </a:pPr>
            <a:endParaRPr lang="zh-CN" altLang="en-US" sz="940" kern="0" dirty="0">
              <a:solidFill>
                <a:prstClr val="black"/>
              </a:solidFill>
              <a:latin typeface="微软雅黑" panose="020B0503020204020204" pitchFamily="34" charset="-122"/>
              <a:ea typeface="微软雅黑" panose="020B0503020204020204" pitchFamily="34" charset="-122"/>
            </a:endParaRPr>
          </a:p>
        </p:txBody>
      </p:sp>
      <p:sp>
        <p:nvSpPr>
          <p:cNvPr id="6" name="矩形 5"/>
          <p:cNvSpPr/>
          <p:nvPr/>
        </p:nvSpPr>
        <p:spPr>
          <a:xfrm>
            <a:off x="654920" y="1766138"/>
            <a:ext cx="5071619" cy="1773600"/>
          </a:xfrm>
          <a:prstGeom prst="rect">
            <a:avLst/>
          </a:prstGeom>
        </p:spPr>
        <p:txBody>
          <a:bodyPr wrap="square">
            <a:spAutoFit/>
          </a:bodyPr>
          <a:lstStyle/>
          <a:p>
            <a:pPr algn="ctr" defTabSz="628650"/>
            <a:r>
              <a:rPr lang="zh-CN" altLang="en-US" b="1" dirty="0">
                <a:solidFill>
                  <a:prstClr val="black"/>
                </a:solidFill>
                <a:latin typeface="微软雅黑" panose="020B0503020204020204" pitchFamily="34" charset="-122"/>
                <a:ea typeface="微软雅黑" panose="020B0503020204020204" pitchFamily="34" charset="-122"/>
              </a:rPr>
              <a:t>优势</a:t>
            </a:r>
            <a:endParaRPr lang="en-US" altLang="zh-CN" b="1" dirty="0">
              <a:solidFill>
                <a:prstClr val="black"/>
              </a:solidFill>
              <a:latin typeface="微软雅黑" panose="020B0503020204020204" pitchFamily="34" charset="-122"/>
              <a:ea typeface="微软雅黑" panose="020B0503020204020204" pitchFamily="34" charset="-122"/>
            </a:endParaRPr>
          </a:p>
          <a:p>
            <a:pPr marL="285750" indent="-285750" defTabSz="638810">
              <a:lnSpc>
                <a:spcPct val="130000"/>
              </a:lnSpc>
              <a:buFont typeface="Arial" panose="020B060402020209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sym typeface="+mn-ea"/>
              </a:rPr>
              <a:t>相比集中式学习，能够更好的保护数据隐私，且减少数据通信开销</a:t>
            </a:r>
            <a:endParaRPr lang="en-US" altLang="zh-CN" dirty="0">
              <a:solidFill>
                <a:prstClr val="black"/>
              </a:solidFill>
              <a:latin typeface="微软雅黑" panose="020B0503020204020204" pitchFamily="34" charset="-122"/>
              <a:ea typeface="微软雅黑" panose="020B0503020204020204" pitchFamily="34" charset="-122"/>
              <a:sym typeface="+mn-ea"/>
            </a:endParaRPr>
          </a:p>
          <a:p>
            <a:pPr marL="285750" indent="-285750" defTabSz="638810">
              <a:lnSpc>
                <a:spcPct val="130000"/>
              </a:lnSpc>
              <a:buFont typeface="Arial" panose="020B060402020209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sym typeface="+mn-ea"/>
              </a:rPr>
              <a:t>相比</a:t>
            </a:r>
            <a:r>
              <a:rPr lang="en-US" altLang="zh-CN" dirty="0">
                <a:solidFill>
                  <a:prstClr val="black"/>
                </a:solidFill>
                <a:latin typeface="微软雅黑" panose="020B0503020204020204" pitchFamily="34" charset="-122"/>
                <a:ea typeface="微软雅黑" panose="020B0503020204020204" pitchFamily="34" charset="-122"/>
                <a:sym typeface="+mn-ea"/>
              </a:rPr>
              <a:t>MPC</a:t>
            </a:r>
            <a:r>
              <a:rPr lang="zh-CN" altLang="en-US" dirty="0">
                <a:solidFill>
                  <a:prstClr val="black"/>
                </a:solidFill>
                <a:latin typeface="微软雅黑" panose="020B0503020204020204" pitchFamily="34" charset="-122"/>
                <a:ea typeface="微软雅黑" panose="020B0503020204020204" pitchFamily="34" charset="-122"/>
                <a:sym typeface="+mn-ea"/>
              </a:rPr>
              <a:t>，计算、通信复杂度更低，可扩展至百万级参与者</a:t>
            </a:r>
            <a:endParaRPr lang="en-US" altLang="zh-CN" dirty="0">
              <a:solidFill>
                <a:prstClr val="black"/>
              </a:solidFill>
              <a:latin typeface="微软雅黑" panose="020B0503020204020204" pitchFamily="34" charset="-122"/>
              <a:ea typeface="微软雅黑" panose="020B0503020204020204" pitchFamily="34" charset="-122"/>
              <a:sym typeface="+mn-ea"/>
            </a:endParaRPr>
          </a:p>
        </p:txBody>
      </p:sp>
      <p:sp>
        <p:nvSpPr>
          <p:cNvPr id="7" name="圆角矩形 6"/>
          <p:cNvSpPr/>
          <p:nvPr/>
        </p:nvSpPr>
        <p:spPr>
          <a:xfrm>
            <a:off x="6303634" y="1695353"/>
            <a:ext cx="5368299" cy="2081800"/>
          </a:xfrm>
          <a:prstGeom prst="roundRect">
            <a:avLst/>
          </a:prstGeom>
          <a:noFill/>
          <a:ln w="57150" cap="flat" cmpd="sng" algn="ctr">
            <a:solidFill>
              <a:srgbClr val="FF0000"/>
            </a:solidFill>
            <a:prstDash val="sysDash"/>
            <a:miter lim="800000"/>
          </a:ln>
          <a:effectLst/>
        </p:spPr>
        <p:txBody>
          <a:bodyPr rtlCol="0" anchor="ctr"/>
          <a:lstStyle/>
          <a:p>
            <a:pPr algn="ctr" defTabSz="635000">
              <a:defRPr/>
            </a:pPr>
            <a:endParaRPr lang="zh-CN" altLang="en-US" sz="940" kern="0" dirty="0">
              <a:solidFill>
                <a:prstClr val="black"/>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extLst>
              <a:ext uri="{BEBA8EAE-BF5A-486C-A8C5-ECC9F3942E4B}">
                <a14:imgProps xmlns:a14="http://schemas.microsoft.com/office/drawing/2010/main">
                  <a14:imgLayer r:embed="rId2">
                    <a14:imgEffect>
                      <a14:backgroundRemoval t="2500" b="98889" l="9361" r="93151">
                        <a14:foregroundMark x1="65297" y1="63889" x2="65297" y2="63889"/>
                        <a14:foregroundMark x1="65753" y1="63889" x2="68721" y2="49444"/>
                        <a14:foregroundMark x1="68721" y1="49167" x2="56164" y2="51111"/>
                        <a14:foregroundMark x1="62100" y1="50000" x2="58447" y2="38611"/>
                        <a14:foregroundMark x1="59589" y1="44167" x2="63927" y2="23611"/>
                        <a14:foregroundMark x1="35616" y1="64167" x2="35616" y2="64167"/>
                        <a14:foregroundMark x1="35388" y1="63889" x2="35616" y2="46944"/>
                      </a14:backgroundRemoval>
                    </a14:imgEffect>
                  </a14:imgLayer>
                </a14:imgProps>
              </a:ext>
            </a:extLst>
          </a:blip>
          <a:stretch>
            <a:fillRect/>
          </a:stretch>
        </p:blipFill>
        <p:spPr>
          <a:xfrm>
            <a:off x="5118362" y="3318486"/>
            <a:ext cx="1216355" cy="999744"/>
          </a:xfrm>
          <a:prstGeom prst="rect">
            <a:avLst/>
          </a:prstGeom>
        </p:spPr>
      </p:pic>
      <p:pic>
        <p:nvPicPr>
          <p:cNvPr id="9" name="图片 8"/>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61436" y1="39773" x2="61436" y2="39773"/>
                        <a14:foregroundMark x1="60904" y1="40909" x2="63564" y2="77841"/>
                        <a14:foregroundMark x1="62234" y1="59091" x2="78723" y2="57670"/>
                        <a14:foregroundMark x1="61702" y1="60511" x2="79255" y2="37784"/>
                        <a14:foregroundMark x1="61436" y1="40057" x2="42819" y2="23864"/>
                        <a14:foregroundMark x1="42819" y1="25284" x2="42819" y2="26420"/>
                        <a14:foregroundMark x1="61702" y1="39773" x2="72872" y2="22443"/>
                        <a14:foregroundMark x1="61170" y1="40057" x2="37500" y2="51136"/>
                        <a14:foregroundMark x1="30585" y1="40341" x2="30585" y2="40341"/>
                        <a14:foregroundMark x1="30851" y1="40909" x2="32181" y2="50852"/>
                        <a14:foregroundMark x1="30053" y1="40909" x2="34574" y2="23864"/>
                        <a14:foregroundMark x1="43085" y1="25284" x2="45213" y2="30114"/>
                      </a14:backgroundRemoval>
                    </a14:imgEffect>
                  </a14:imgLayer>
                </a14:imgProps>
              </a:ext>
            </a:extLst>
          </a:blip>
          <a:stretch>
            <a:fillRect/>
          </a:stretch>
        </p:blipFill>
        <p:spPr>
          <a:xfrm>
            <a:off x="10988579" y="3263661"/>
            <a:ext cx="1097006" cy="1026984"/>
          </a:xfrm>
          <a:prstGeom prst="rect">
            <a:avLst/>
          </a:prstGeom>
        </p:spPr>
      </p:pic>
      <p:sp>
        <p:nvSpPr>
          <p:cNvPr id="10" name="矩形 9"/>
          <p:cNvSpPr/>
          <p:nvPr/>
        </p:nvSpPr>
        <p:spPr>
          <a:xfrm>
            <a:off x="6451974" y="1766715"/>
            <a:ext cx="5071619" cy="1413716"/>
          </a:xfrm>
          <a:prstGeom prst="rect">
            <a:avLst/>
          </a:prstGeom>
        </p:spPr>
        <p:txBody>
          <a:bodyPr wrap="square">
            <a:spAutoFit/>
          </a:bodyPr>
          <a:lstStyle/>
          <a:p>
            <a:pPr algn="ctr" defTabSz="628650"/>
            <a:r>
              <a:rPr lang="zh-CN" altLang="en-US" b="1" dirty="0">
                <a:solidFill>
                  <a:prstClr val="black"/>
                </a:solidFill>
                <a:latin typeface="微软雅黑" panose="020B0503020204020204" pitchFamily="34" charset="-122"/>
                <a:ea typeface="微软雅黑" panose="020B0503020204020204" pitchFamily="34" charset="-122"/>
              </a:rPr>
              <a:t>劣势</a:t>
            </a:r>
            <a:endParaRPr lang="en-US" altLang="zh-CN" b="1" dirty="0">
              <a:solidFill>
                <a:prstClr val="black"/>
              </a:solidFill>
              <a:latin typeface="微软雅黑" panose="020B0503020204020204" pitchFamily="34" charset="-122"/>
              <a:ea typeface="微软雅黑" panose="020B0503020204020204" pitchFamily="34" charset="-122"/>
            </a:endParaRPr>
          </a:p>
          <a:p>
            <a:pPr marL="285750" indent="-285750" defTabSz="638810">
              <a:lnSpc>
                <a:spcPct val="130000"/>
              </a:lnSpc>
              <a:buFont typeface="Arial" panose="020B060402020209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sym typeface="+mn-ea"/>
              </a:rPr>
              <a:t>相比集中式学习，存在一定的精度损失</a:t>
            </a:r>
            <a:endParaRPr lang="en-US" altLang="zh-CN" dirty="0">
              <a:solidFill>
                <a:prstClr val="black"/>
              </a:solidFill>
              <a:latin typeface="微软雅黑" panose="020B0503020204020204" pitchFamily="34" charset="-122"/>
              <a:ea typeface="微软雅黑" panose="020B0503020204020204" pitchFamily="34" charset="-122"/>
              <a:sym typeface="+mn-ea"/>
            </a:endParaRPr>
          </a:p>
          <a:p>
            <a:pPr marL="285750" indent="-285750" defTabSz="638810">
              <a:lnSpc>
                <a:spcPct val="130000"/>
              </a:lnSpc>
              <a:buFont typeface="Arial" panose="020B060402020209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sym typeface="+mn-ea"/>
              </a:rPr>
              <a:t>相比</a:t>
            </a:r>
            <a:r>
              <a:rPr lang="en-US" altLang="zh-CN" dirty="0">
                <a:solidFill>
                  <a:prstClr val="black"/>
                </a:solidFill>
                <a:latin typeface="微软雅黑" panose="020B0503020204020204" pitchFamily="34" charset="-122"/>
                <a:ea typeface="微软雅黑" panose="020B0503020204020204" pitchFamily="34" charset="-122"/>
                <a:sym typeface="+mn-ea"/>
              </a:rPr>
              <a:t>MPC</a:t>
            </a:r>
            <a:r>
              <a:rPr lang="zh-CN" altLang="en-US" dirty="0">
                <a:solidFill>
                  <a:prstClr val="black"/>
                </a:solidFill>
                <a:latin typeface="微软雅黑" panose="020B0503020204020204" pitchFamily="34" charset="-122"/>
                <a:ea typeface="微软雅黑" panose="020B0503020204020204" pitchFamily="34" charset="-122"/>
                <a:sym typeface="+mn-ea"/>
              </a:rPr>
              <a:t>，计算任务局限于模型训练，且存在一定的信息泄露</a:t>
            </a:r>
            <a:endParaRPr lang="en-US" altLang="zh-CN" dirty="0">
              <a:solidFill>
                <a:prstClr val="black"/>
              </a:solidFill>
              <a:latin typeface="微软雅黑" panose="020B0503020204020204" pitchFamily="34" charset="-122"/>
              <a:ea typeface="微软雅黑" panose="020B0503020204020204" pitchFamily="34" charset="-122"/>
              <a:sym typeface="+mn-ea"/>
            </a:endParaRPr>
          </a:p>
        </p:txBody>
      </p:sp>
      <p:sp>
        <p:nvSpPr>
          <p:cNvPr id="11" name="Rectangle 3"/>
          <p:cNvSpPr txBox="1"/>
          <p:nvPr/>
        </p:nvSpPr>
        <p:spPr>
          <a:xfrm>
            <a:off x="654920" y="4088770"/>
            <a:ext cx="3325025" cy="458919"/>
          </a:xfrm>
          <a:prstGeom prst="rect">
            <a:avLst/>
          </a:prstGeom>
        </p:spPr>
        <p:txBody>
          <a:bodyPr vert="horz" lIns="45665" tIns="45665" rIns="45665" bIns="45665"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8100" lvl="1" indent="0" defTabSz="876300">
              <a:lnSpc>
                <a:spcPct val="120000"/>
              </a:lnSpc>
              <a:spcBef>
                <a:spcPts val="400"/>
              </a:spcBef>
              <a:buClr>
                <a:prstClr val="black"/>
              </a:buClr>
              <a:buSzPct val="90000"/>
              <a:buNone/>
              <a:defRPr/>
            </a:pPr>
            <a:r>
              <a:rPr lang="zh-CN" altLang="en-US" sz="2000" b="1" dirty="0">
                <a:solidFill>
                  <a:prstClr val="black"/>
                </a:solidFill>
                <a:latin typeface="微软雅黑" panose="020B0503020204020204" pitchFamily="34" charset="-122"/>
                <a:ea typeface="微软雅黑" panose="020B0503020204020204" pitchFamily="34" charset="-122"/>
                <a:sym typeface="+mn-ea"/>
              </a:rPr>
              <a:t>实用化挑战</a:t>
            </a:r>
            <a:endParaRPr lang="en-US" altLang="zh-CN" sz="2000" b="1" dirty="0">
              <a:solidFill>
                <a:prstClr val="black"/>
              </a:solidFill>
              <a:latin typeface="微软雅黑" panose="020B0503020204020204" pitchFamily="34" charset="-122"/>
              <a:ea typeface="微软雅黑" panose="020B0503020204020204" pitchFamily="34" charset="-122"/>
              <a:sym typeface="+mn-ea"/>
            </a:endParaRPr>
          </a:p>
          <a:p>
            <a:pPr marL="723900" lvl="1" indent="-342900" defTabSz="876300">
              <a:lnSpc>
                <a:spcPct val="120000"/>
              </a:lnSpc>
              <a:spcBef>
                <a:spcPts val="400"/>
              </a:spcBef>
              <a:buClr>
                <a:srgbClr val="002060"/>
              </a:buClr>
              <a:buSzPct val="90000"/>
            </a:pPr>
            <a:endParaRPr lang="en-US" altLang="zh-CN" sz="2000" dirty="0">
              <a:solidFill>
                <a:prstClr val="black"/>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278620" y="4678008"/>
            <a:ext cx="10937363" cy="1444554"/>
          </a:xfrm>
          <a:prstGeom prst="rect">
            <a:avLst/>
          </a:prstGeom>
          <a:noFill/>
        </p:spPr>
        <p:txBody>
          <a:bodyPr wrap="square">
            <a:spAutoFit/>
          </a:bodyPr>
          <a:lstStyle/>
          <a:p>
            <a:pPr marL="896620" lvl="1" indent="-285750" defTabSz="876300">
              <a:lnSpc>
                <a:spcPct val="12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降低隐私泄漏：</a:t>
            </a:r>
            <a:r>
              <a:rPr lang="zh-CN" altLang="en-US" dirty="0">
                <a:solidFill>
                  <a:prstClr val="black"/>
                </a:solidFill>
                <a:latin typeface="微软雅黑" panose="020B0503020204020204" pitchFamily="34" charset="-122"/>
                <a:ea typeface="微软雅黑" panose="020B0503020204020204" pitchFamily="34" charset="-122"/>
              </a:rPr>
              <a:t>联邦学习的中间结果会泄漏数据隐私，结合密码学、差分隐私等技术降低联邦学习中间结果的隐私泄漏</a:t>
            </a:r>
            <a:endParaRPr lang="en-US" altLang="zh-CN" dirty="0">
              <a:solidFill>
                <a:prstClr val="black"/>
              </a:solidFill>
              <a:latin typeface="微软雅黑" panose="020B0503020204020204" pitchFamily="34" charset="-122"/>
              <a:ea typeface="微软雅黑" panose="020B0503020204020204" pitchFamily="34" charset="-122"/>
            </a:endParaRPr>
          </a:p>
          <a:p>
            <a:pPr marL="896620" lvl="1" indent="-285750" defTabSz="876300">
              <a:lnSpc>
                <a:spcPct val="12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兼容大模型：</a:t>
            </a:r>
            <a:r>
              <a:rPr lang="zh-CN" altLang="en-US" dirty="0">
                <a:solidFill>
                  <a:prstClr val="black"/>
                </a:solidFill>
                <a:latin typeface="微软雅黑" panose="020B0503020204020204" pitchFamily="34" charset="-122"/>
                <a:ea typeface="微软雅黑" panose="020B0503020204020204" pitchFamily="34" charset="-122"/>
              </a:rPr>
              <a:t>联邦学习传递模型参数不传递数据，但大模型参数量同样巨大，构建面向大模型的联邦学习方法，降低传递模型的通信复杂度</a:t>
            </a:r>
            <a:endParaRPr lang="zh-CN" altLang="en-US" dirty="0">
              <a:solidFill>
                <a:prstClr val="black"/>
              </a:solidFill>
              <a:latin typeface="微软雅黑" panose="020B0503020204020204" pitchFamily="34" charset="-122"/>
              <a:ea typeface="微软雅黑" panose="020B0503020204020204" pitchFamily="34" charset="-122"/>
            </a:endParaRPr>
          </a:p>
        </p:txBody>
      </p:sp>
      <p:sp>
        <p:nvSpPr>
          <p:cNvPr id="13" name="标题 1"/>
          <p:cNvSpPr>
            <a:spLocks noGrp="1"/>
          </p:cNvSpPr>
          <p:nvPr/>
        </p:nvSpPr>
        <p:spPr>
          <a:xfrm>
            <a:off x="723720" y="327987"/>
            <a:ext cx="832541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2800" b="1" dirty="0">
                <a:latin typeface="微软雅黑" panose="020B0503020204020204" pitchFamily="34" charset="-122"/>
                <a:ea typeface="微软雅黑" panose="020B0503020204020204" pitchFamily="34" charset="-122"/>
              </a:rPr>
              <a:t>联邦学习</a:t>
            </a:r>
            <a:endParaRPr lang="zh-CN" altLang="en-US" sz="28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内容占位符 2"/>
          <p:cNvSpPr txBox="1"/>
          <p:nvPr/>
        </p:nvSpPr>
        <p:spPr>
          <a:xfrm>
            <a:off x="854242" y="1600200"/>
            <a:ext cx="10972800" cy="45259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50000"/>
              </a:lnSpc>
            </a:pPr>
            <a:r>
              <a:rPr kumimoji="1" lang="zh-CN" altLang="en-US" b="1" dirty="0">
                <a:latin typeface="华文宋体" panose="02010600040101010101" charset="-122"/>
                <a:ea typeface="华文宋体" panose="02010600040101010101" charset="-122"/>
              </a:rPr>
              <a:t>安全多方计算</a:t>
            </a:r>
            <a:endParaRPr kumimoji="1" lang="zh-CN" altLang="en-GB"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联邦学习</a:t>
            </a:r>
            <a:endParaRPr kumimoji="1" lang="zh-CN" altLang="en-US" b="1" dirty="0">
              <a:latin typeface="华文宋体" panose="02010600040101010101" charset="-122"/>
              <a:ea typeface="华文宋体" panose="02010600040101010101" charset="-122"/>
            </a:endParaRPr>
          </a:p>
          <a:p>
            <a:pPr fontAlgn="auto">
              <a:lnSpc>
                <a:spcPct val="150000"/>
              </a:lnSpc>
            </a:pPr>
            <a:r>
              <a:rPr kumimoji="1" lang="zh-CN" altLang="en-US" b="1" dirty="0">
                <a:solidFill>
                  <a:srgbClr val="C00000"/>
                </a:solidFill>
                <a:latin typeface="华文宋体" panose="02010600040101010101" charset="-122"/>
                <a:ea typeface="华文宋体" panose="02010600040101010101" charset="-122"/>
              </a:rPr>
              <a:t>数据脱敏</a:t>
            </a:r>
            <a:endParaRPr kumimoji="1" lang="en-US" altLang="zh-CN" b="1" dirty="0">
              <a:solidFill>
                <a:srgbClr val="C00000"/>
              </a:solidFill>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差分隐私</a:t>
            </a:r>
            <a:endParaRPr kumimoji="1" lang="en-US" altLang="zh-CN" b="1" dirty="0">
              <a:latin typeface="华文宋体" panose="02010600040101010101" charset="-122"/>
              <a:ea typeface="华文宋体" panose="02010600040101010101" charset="-122"/>
            </a:endParaRPr>
          </a:p>
          <a:p>
            <a:pPr fontAlgn="auto">
              <a:lnSpc>
                <a:spcPct val="150000"/>
              </a:lnSpc>
            </a:pPr>
            <a:r>
              <a:rPr lang="zh-CN" altLang="en-US" b="1" dirty="0">
                <a:latin typeface="华文宋体" panose="02010600040101010101" charset="-122"/>
                <a:ea typeface="华文宋体" panose="02010600040101010101" charset="-122"/>
              </a:rPr>
              <a:t>全同态加密</a:t>
            </a:r>
            <a:endParaRPr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零知识证明</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数据合规</a:t>
            </a:r>
            <a:endParaRPr kumimoji="1" lang="en-US" altLang="zh-CN" b="1" dirty="0">
              <a:latin typeface="华文宋体" panose="02010600040101010101" charset="-122"/>
              <a:ea typeface="华文宋体" panose="02010600040101010101" charset="-122"/>
            </a:endParaRPr>
          </a:p>
          <a:p>
            <a:pPr>
              <a:lnSpc>
                <a:spcPct val="150000"/>
              </a:lnSpc>
            </a:pPr>
            <a:endParaRPr kumimoji="1" lang="zh-CN" altLang="en-US" b="1" dirty="0">
              <a:latin typeface="华文宋体" panose="02010600040101010101" charset="-122"/>
              <a:ea typeface="华文宋体" panose="02010600040101010101" charset="-122"/>
            </a:endParaRPr>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30309" y="311166"/>
            <a:ext cx="6422190" cy="52322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什么是数据脱敏</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
        <p:nvSpPr>
          <p:cNvPr id="3" name="Rounded Rectangle 1"/>
          <p:cNvSpPr/>
          <p:nvPr/>
        </p:nvSpPr>
        <p:spPr>
          <a:xfrm>
            <a:off x="830309" y="2287734"/>
            <a:ext cx="2869663" cy="2801206"/>
          </a:xfrm>
          <a:prstGeom prst="roundRect">
            <a:avLst>
              <a:gd name="adj" fmla="val 7888"/>
            </a:avLst>
          </a:prstGeom>
        </p:spPr>
        <p:style>
          <a:lnRef idx="0">
            <a:schemeClr val="accent1"/>
          </a:lnRef>
          <a:fillRef idx="3">
            <a:schemeClr val="accent1"/>
          </a:fillRef>
          <a:effectRef idx="3">
            <a:schemeClr val="accent1"/>
          </a:effectRef>
          <a:fontRef idx="minor">
            <a:schemeClr val="lt1"/>
          </a:fontRef>
        </p:style>
        <p:txBody>
          <a:bodyPr rtlCol="0" anchor="t"/>
          <a:lstStyle/>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数据脱敏（</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Data Masking</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）是根据制定的脱敏规则，针对敏感信息进行数据变形或遮蔽，降低数据的敏感级别，扩大数据可共享和被使用的范围，达到保护隐私数据安全的目的。</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Rounded Rectangle 1"/>
          <p:cNvSpPr/>
          <p:nvPr/>
        </p:nvSpPr>
        <p:spPr>
          <a:xfrm>
            <a:off x="4008699" y="2287894"/>
            <a:ext cx="7708900" cy="2800985"/>
          </a:xfrm>
          <a:prstGeom prst="roundRect">
            <a:avLst>
              <a:gd name="adj" fmla="val 7888"/>
            </a:avLst>
          </a:prstGeom>
        </p:spPr>
        <p:style>
          <a:lnRef idx="0">
            <a:schemeClr val="accent1"/>
          </a:lnRef>
          <a:fillRef idx="3">
            <a:schemeClr val="accent1"/>
          </a:fillRef>
          <a:effectRef idx="3">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9" name="组合 8"/>
          <p:cNvGrpSpPr/>
          <p:nvPr/>
        </p:nvGrpSpPr>
        <p:grpSpPr>
          <a:xfrm>
            <a:off x="8240099" y="2695373"/>
            <a:ext cx="3287395" cy="1973580"/>
            <a:chOff x="6355929" y="501130"/>
            <a:chExt cx="3287395" cy="1973580"/>
          </a:xfrm>
        </p:grpSpPr>
        <p:sp>
          <p:nvSpPr>
            <p:cNvPr id="10" name="矩形: 圆角 57"/>
            <p:cNvSpPr/>
            <p:nvPr/>
          </p:nvSpPr>
          <p:spPr>
            <a:xfrm>
              <a:off x="6355929" y="501130"/>
              <a:ext cx="3287395" cy="1973580"/>
            </a:xfrm>
            <a:prstGeom prst="roundRect">
              <a:avLst>
                <a:gd name="adj" fmla="val 8770"/>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1" name="组合 10"/>
            <p:cNvGrpSpPr/>
            <p:nvPr/>
          </p:nvGrpSpPr>
          <p:grpSpPr>
            <a:xfrm>
              <a:off x="6531658" y="655012"/>
              <a:ext cx="3028316" cy="1665605"/>
              <a:chOff x="6987405" y="3614325"/>
              <a:chExt cx="3984585" cy="2005952"/>
            </a:xfrm>
          </p:grpSpPr>
          <p:sp>
            <p:nvSpPr>
              <p:cNvPr id="12" name="矩形 11"/>
              <p:cNvSpPr/>
              <p:nvPr/>
            </p:nvSpPr>
            <p:spPr>
              <a:xfrm>
                <a:off x="6987405" y="3614325"/>
                <a:ext cx="3885158" cy="2005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8227038" y="3939443"/>
                <a:ext cx="1449769" cy="3693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王二</a:t>
                </a:r>
                <a:endParaRPr kumimoji="0" lang="zh-CN" altLang="en-US"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nvSpPr>
            <p:spPr>
              <a:xfrm>
                <a:off x="8220910" y="4379103"/>
                <a:ext cx="2014002" cy="3693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159</a:t>
                </a:r>
                <a:r>
                  <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XXXX</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5920</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nvSpPr>
            <p:spPr>
              <a:xfrm>
                <a:off x="8213110" y="4813461"/>
                <a:ext cx="2758880" cy="3693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130249485922314123</a:t>
                </a:r>
                <a:endPar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pic>
            <p:nvPicPr>
              <p:cNvPr id="16" name="图片 1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155112" y="3916033"/>
                <a:ext cx="1087544" cy="1321669"/>
              </a:xfrm>
              <a:prstGeom prst="rect">
                <a:avLst/>
              </a:prstGeom>
            </p:spPr>
          </p:pic>
        </p:grpSp>
      </p:grpSp>
      <p:sp>
        <p:nvSpPr>
          <p:cNvPr id="17" name="文本框 16"/>
          <p:cNvSpPr txBox="1"/>
          <p:nvPr/>
        </p:nvSpPr>
        <p:spPr>
          <a:xfrm>
            <a:off x="7271532" y="1686919"/>
            <a:ext cx="11835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示例</a:t>
            </a:r>
            <a:endPar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nvSpPr>
        <p:spPr>
          <a:xfrm>
            <a:off x="1673352" y="1687223"/>
            <a:ext cx="118357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定义</a:t>
            </a:r>
            <a:endPar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19" name="图形 18" descr="v 形箭头"/>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80783" y="3406434"/>
            <a:ext cx="565076" cy="565076"/>
          </a:xfrm>
          <a:prstGeom prst="rect">
            <a:avLst/>
          </a:prstGeom>
        </p:spPr>
      </p:pic>
      <p:grpSp>
        <p:nvGrpSpPr>
          <p:cNvPr id="20" name="组合 19"/>
          <p:cNvGrpSpPr/>
          <p:nvPr/>
        </p:nvGrpSpPr>
        <p:grpSpPr>
          <a:xfrm>
            <a:off x="4185831" y="2695374"/>
            <a:ext cx="3275330" cy="1973580"/>
            <a:chOff x="6069919" y="328129"/>
            <a:chExt cx="3275330" cy="1973580"/>
          </a:xfrm>
        </p:grpSpPr>
        <p:sp>
          <p:nvSpPr>
            <p:cNvPr id="21" name="矩形: 圆角 50"/>
            <p:cNvSpPr/>
            <p:nvPr/>
          </p:nvSpPr>
          <p:spPr>
            <a:xfrm>
              <a:off x="6069919" y="328129"/>
              <a:ext cx="3275330" cy="1973580"/>
            </a:xfrm>
            <a:prstGeom prst="roundRect">
              <a:avLst>
                <a:gd name="adj" fmla="val 8770"/>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6245179" y="481799"/>
              <a:ext cx="2936240" cy="1665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7187213" y="751966"/>
              <a:ext cx="1101836" cy="3067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张毅</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 name="文本框 23"/>
            <p:cNvSpPr txBox="1"/>
            <p:nvPr/>
          </p:nvSpPr>
          <p:spPr>
            <a:xfrm>
              <a:off x="7182556" y="1117029"/>
              <a:ext cx="1530657" cy="3067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15926515920</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5" name="文本框 24"/>
            <p:cNvSpPr txBox="1"/>
            <p:nvPr/>
          </p:nvSpPr>
          <p:spPr>
            <a:xfrm>
              <a:off x="7176724" y="1478114"/>
              <a:ext cx="2095500" cy="3067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33038119980512471X</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6" name="矩形 25"/>
            <p:cNvSpPr/>
            <p:nvPr/>
          </p:nvSpPr>
          <p:spPr>
            <a:xfrm>
              <a:off x="6343857" y="732093"/>
              <a:ext cx="883909" cy="109742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7" name="图形 26" descr="男性形象"/>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95847" y="788143"/>
              <a:ext cx="1203789" cy="1203789"/>
            </a:xfrm>
            <a:prstGeom prst="rect">
              <a:avLst/>
            </a:prstGeom>
          </p:spPr>
        </p:pic>
      </p:gr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30309" y="311166"/>
            <a:ext cx="6422190" cy="52322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数据脱敏的分类</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192930" y="1581249"/>
            <a:ext cx="2033081"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动态数据脱敏</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Rounded Rectangle 1"/>
          <p:cNvSpPr/>
          <p:nvPr/>
        </p:nvSpPr>
        <p:spPr>
          <a:xfrm>
            <a:off x="1377597" y="2107258"/>
            <a:ext cx="3831385" cy="3050319"/>
          </a:xfrm>
          <a:prstGeom prst="roundRect">
            <a:avLst>
              <a:gd name="adj" fmla="val 7888"/>
            </a:avLst>
          </a:prstGeom>
        </p:spPr>
        <p:style>
          <a:lnRef idx="0">
            <a:schemeClr val="accent1"/>
          </a:lnRef>
          <a:fillRef idx="3">
            <a:schemeClr val="accent1"/>
          </a:fillRef>
          <a:effectRef idx="3">
            <a:schemeClr val="accent1"/>
          </a:effectRef>
          <a:fontRef idx="minor">
            <a:schemeClr val="lt1"/>
          </a:fontRef>
        </p:style>
        <p:txBody>
          <a:bodyPr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适用于</a:t>
            </a:r>
            <a:r>
              <a:rPr kumimoji="0" lang="zh-CN" altLang="en-US" sz="18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不脱离生产环境</a:t>
            </a: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，对敏感数据的查询和调用结果进行</a:t>
            </a:r>
            <a:r>
              <a:rPr kumimoji="0" lang="zh-CN" altLang="en-US" sz="18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实时</a:t>
            </a: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脱敏。</a:t>
            </a:r>
            <a:endPar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在访问敏感数据的同时实时进行脱敏处理，可以为不同角色、不同权限、不同数据类型执行不同的脱敏方案，从而确保</a:t>
            </a:r>
            <a:r>
              <a:rPr kumimoji="0" lang="zh-CN" altLang="en-US" sz="18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返回的数据</a:t>
            </a: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可用而安全。</a:t>
            </a:r>
            <a:endParaRPr kumimoji="0" lang="en-GB"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 name="文本框 7"/>
          <p:cNvSpPr txBox="1"/>
          <p:nvPr/>
        </p:nvSpPr>
        <p:spPr>
          <a:xfrm>
            <a:off x="7503655" y="1581249"/>
            <a:ext cx="20330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静态数据脱敏</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9" name="Rounded Rectangle 8"/>
          <p:cNvSpPr/>
          <p:nvPr/>
        </p:nvSpPr>
        <p:spPr>
          <a:xfrm>
            <a:off x="6604502" y="2107258"/>
            <a:ext cx="3831385" cy="3050319"/>
          </a:xfrm>
          <a:prstGeom prst="roundRect">
            <a:avLst>
              <a:gd name="adj" fmla="val 7888"/>
            </a:avLst>
          </a:prstGeom>
        </p:spPr>
        <p:style>
          <a:lnRef idx="0">
            <a:schemeClr val="accent1"/>
          </a:lnRef>
          <a:fillRef idx="3">
            <a:schemeClr val="accent1"/>
          </a:fillRef>
          <a:effectRef idx="3">
            <a:schemeClr val="accent1"/>
          </a:effectRef>
          <a:fontRef idx="minor">
            <a:schemeClr val="lt1"/>
          </a:fontRef>
        </p:style>
        <p:txBody>
          <a:bodyPr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适用于</a:t>
            </a:r>
            <a:r>
              <a:rPr kumimoji="0" lang="zh-CN" altLang="en-US" sz="18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脱离生产环境</a:t>
            </a: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，脱敏后分发至测试、开发、数据分析等场景。</a:t>
            </a:r>
            <a:endPar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是数据的“搬移并仿真替换”。将数据脱敏处理后，下发给下游环节取用和读写。脱敏后数据与生产环境</a:t>
            </a:r>
            <a:r>
              <a:rPr kumimoji="0" lang="zh-CN" altLang="en-US" sz="18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相隔离</a:t>
            </a: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，满足业务需求的同时保障生产数据库的安全。</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kumimoji="0" 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灯片编号占位符 2"/>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3" name="文本框 6"/>
          <p:cNvSpPr txBox="1"/>
          <p:nvPr/>
        </p:nvSpPr>
        <p:spPr>
          <a:xfrm>
            <a:off x="504190" y="1393825"/>
            <a:ext cx="10774045" cy="3507740"/>
          </a:xfrm>
          <a:prstGeom prst="rect">
            <a:avLst/>
          </a:prstGeom>
          <a:noFill/>
        </p:spPr>
        <p:txBody>
          <a:bodyPr wrap="square" rtlCol="0">
            <a:spAutoFit/>
          </a:bodyPr>
          <a:lstStyle/>
          <a:p>
            <a:pPr marL="285750" lvl="0" indent="-285750" algn="l">
              <a:lnSpc>
                <a:spcPct val="120000"/>
              </a:lnSpc>
              <a:spcBef>
                <a:spcPts val="600"/>
              </a:spcBef>
              <a:buClrTx/>
              <a:buSzTx/>
              <a:buFont typeface="Arial" panose="020B0604020202090204" pitchFamily="34" charset="0"/>
              <a:buChar char="•"/>
            </a:pPr>
            <a:r>
              <a:rPr lang="zh-CN" altLang="en-US" sz="20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脱敏方法：</a:t>
            </a: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为了适应不同数据脱敏的应用场景，在保持数据原始特征及业务一致性的基础上，提供了多种数据脱敏方法</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gn="l">
              <a:lnSpc>
                <a:spcPct val="120000"/>
              </a:lnSpc>
              <a:spcBef>
                <a:spcPts val="600"/>
              </a:spcBef>
              <a:buClrTx/>
              <a:buSzTx/>
              <a:buFont typeface="Arial" panose="020B0604020202090204" pitchFamily="34" charset="0"/>
              <a:buChar char="•"/>
            </a:pP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无效化</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gn="l">
              <a:lnSpc>
                <a:spcPct val="120000"/>
              </a:lnSpc>
              <a:spcBef>
                <a:spcPts val="600"/>
              </a:spcBef>
              <a:buClrTx/>
              <a:buSzTx/>
              <a:buFont typeface="Arial" panose="020B0604020202090204" pitchFamily="34" charset="0"/>
              <a:buChar char="•"/>
            </a:pP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随机值</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gn="l">
              <a:lnSpc>
                <a:spcPct val="120000"/>
              </a:lnSpc>
              <a:spcBef>
                <a:spcPts val="600"/>
              </a:spcBef>
              <a:buClrTx/>
              <a:buSzTx/>
              <a:buFont typeface="Arial" panose="020B0604020202090204" pitchFamily="34" charset="0"/>
              <a:buChar char="•"/>
            </a:pP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数据替换</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gn="l">
              <a:lnSpc>
                <a:spcPct val="120000"/>
              </a:lnSpc>
              <a:spcBef>
                <a:spcPts val="600"/>
              </a:spcBef>
              <a:buClrTx/>
              <a:buSzTx/>
              <a:buFont typeface="Arial" panose="020B0604020202090204" pitchFamily="34" charset="0"/>
              <a:buChar char="•"/>
            </a:pP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对称加密</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gn="l">
              <a:lnSpc>
                <a:spcPct val="120000"/>
              </a:lnSpc>
              <a:spcBef>
                <a:spcPts val="600"/>
              </a:spcBef>
              <a:buClrTx/>
              <a:buSzTx/>
              <a:buFont typeface="Arial" panose="020B0604020202090204" pitchFamily="34" charset="0"/>
              <a:buChar char="•"/>
            </a:pP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平均值</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gn="l">
              <a:lnSpc>
                <a:spcPct val="120000"/>
              </a:lnSpc>
              <a:spcBef>
                <a:spcPts val="600"/>
              </a:spcBef>
              <a:buClrTx/>
              <a:buSzTx/>
              <a:buFont typeface="Arial" panose="020B0604020202090204" pitchFamily="34" charset="0"/>
              <a:buChar char="•"/>
            </a:pP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偏移和取整</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830309" y="311166"/>
            <a:ext cx="6422190" cy="52322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数据脱敏技术浅谈</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523220"/>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数据安全事件频发</a:t>
            </a:r>
            <a:endParaRPr lang="zh-CN" altLang="en-US" sz="28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855161" y="1133741"/>
            <a:ext cx="10796511" cy="523220"/>
          </a:xfrm>
          <a:prstGeom prst="rect">
            <a:avLst/>
          </a:prstGeom>
          <a:noFill/>
        </p:spPr>
        <p:txBody>
          <a:bodyPr wrap="square" rtlCol="0">
            <a:spAutoFit/>
          </a:bodyPr>
          <a:lstStyle/>
          <a:p>
            <a:pPr marL="0" marR="0" lvl="0" indent="0" algn="l" defTabSz="913765" rtl="0" eaLnBrk="1" fontAlgn="auto" latinLnBrk="0" hangingPunct="1">
              <a:lnSpc>
                <a:spcPct val="100000"/>
              </a:lnSpc>
              <a:spcBef>
                <a:spcPts val="0"/>
              </a:spcBef>
              <a:spcAft>
                <a:spcPts val="0"/>
              </a:spcAft>
              <a:buClrTx/>
              <a:buSzTx/>
              <a:buFontTx/>
              <a:buNone/>
              <a:defRPr/>
            </a:pPr>
            <a:r>
              <a:rPr lang="zh-CN" altLang="en-US" sz="2800" b="1" kern="0" dirty="0">
                <a:solidFill>
                  <a:srgbClr val="002A7E"/>
                </a:solidFill>
                <a:latin typeface="微软雅黑" panose="020B0503020204020204" pitchFamily="34" charset="-122"/>
                <a:ea typeface="微软雅黑" panose="020B0503020204020204" pitchFamily="34" charset="-122"/>
              </a:rPr>
              <a:t>随着大数据时代的到来，隐私数据泄露问题日益突出，亟待解决。</a:t>
            </a:r>
            <a:endParaRPr lang="zh-CN" altLang="en-US" sz="2800" b="1" kern="0" dirty="0">
              <a:solidFill>
                <a:srgbClr val="002A7E"/>
              </a:solidFill>
              <a:latin typeface="微软雅黑" panose="020B0503020204020204" pitchFamily="34" charset="-122"/>
              <a:ea typeface="微软雅黑" panose="020B0503020204020204" pitchFamily="34" charset="-122"/>
            </a:endParaRPr>
          </a:p>
        </p:txBody>
      </p:sp>
      <p:grpSp>
        <p:nvGrpSpPr>
          <p:cNvPr id="5" name="Group 6"/>
          <p:cNvGrpSpPr/>
          <p:nvPr/>
        </p:nvGrpSpPr>
        <p:grpSpPr>
          <a:xfrm>
            <a:off x="1033011" y="1123577"/>
            <a:ext cx="10288772" cy="5153841"/>
            <a:chOff x="-490499" y="1050160"/>
            <a:chExt cx="11069271" cy="5544808"/>
          </a:xfrm>
        </p:grpSpPr>
        <p:sp>
          <p:nvSpPr>
            <p:cNvPr id="6" name="文本框 5"/>
            <p:cNvSpPr txBox="1"/>
            <p:nvPr/>
          </p:nvSpPr>
          <p:spPr>
            <a:xfrm>
              <a:off x="3325621" y="5800269"/>
              <a:ext cx="3049836" cy="79469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rPr>
                <a:t>万豪旗下酒店客房预订数据库遭黑客入侵，</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约</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5</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亿名客人的信息可能被泄露</a:t>
              </a:r>
              <a:endPar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7" name="文本框 7"/>
            <p:cNvSpPr txBox="1"/>
            <p:nvPr/>
          </p:nvSpPr>
          <p:spPr>
            <a:xfrm>
              <a:off x="-490499" y="3517998"/>
              <a:ext cx="2898085" cy="5629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rPr>
                <a:t>滴滴出行</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由于严重违法违规收集使用个人信息被勒令下架整改</a:t>
              </a:r>
              <a:endPar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8" name="文本框 10"/>
            <p:cNvSpPr txBox="1"/>
            <p:nvPr/>
          </p:nvSpPr>
          <p:spPr>
            <a:xfrm>
              <a:off x="7413092" y="3483240"/>
              <a:ext cx="3046663" cy="5232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err="1">
                  <a:ln>
                    <a:noFill/>
                  </a:ln>
                  <a:solidFill>
                    <a:srgbClr val="203864"/>
                  </a:solidFill>
                  <a:effectLst/>
                  <a:uLnTx/>
                  <a:uFillTx/>
                  <a:latin typeface="微软雅黑" panose="020B0503020204020204" pitchFamily="34" charset="-122"/>
                  <a:ea typeface="微软雅黑" panose="020B0503020204020204" pitchFamily="34" charset="-122"/>
                  <a:cs typeface="+mn-cs"/>
                </a:rPr>
                <a:t>Quora</a:t>
              </a:r>
              <a:r>
                <a:rPr kumimoji="0" lang="zh-CN" altLang="en-US"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rPr>
                <a:t>系统遭第三方未授权访问，</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亿用户数据可能泄露</a:t>
              </a:r>
              <a:endPar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9" name="矩形 17"/>
            <p:cNvSpPr/>
            <p:nvPr/>
          </p:nvSpPr>
          <p:spPr>
            <a:xfrm>
              <a:off x="3326610" y="3483240"/>
              <a:ext cx="3048847" cy="523221"/>
            </a:xfrm>
            <a:prstGeom prst="rect">
              <a:avLst/>
            </a:prstGeom>
          </p:spPr>
          <p:txBody>
            <a:bodyPr wrap="square">
              <a:spAutoFit/>
            </a:bodyPr>
            <a:lstStyle/>
            <a:p>
              <a:pPr marL="0" marR="0" lvl="0" indent="0" algn="just" defTabSz="825500" rtl="0" eaLnBrk="1" fontAlgn="auto" latinLnBrk="0" hangingPunct="0">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sym typeface="Yu Gothic Medium" panose="020B0500000000000000" charset="-128"/>
                </a:rPr>
                <a:t>Facebook</a:t>
              </a:r>
              <a:r>
                <a:rPr kumimoji="0" lang="zh-CN" altLang="en-US"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sym typeface="Yu Gothic Medium" panose="020B0500000000000000" charset="-128"/>
                </a:rPr>
                <a:t>用户数据遭窃，</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Yu Gothic Medium" panose="020B0500000000000000" charset="-128"/>
                </a:rPr>
                <a:t>5.33</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Yu Gothic Medium" panose="020B0500000000000000" charset="-128"/>
                </a:rPr>
                <a:t>亿用户的个人隐私数据被泄露</a:t>
              </a:r>
              <a:endPar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Yu Gothic Medium" panose="020B0500000000000000" charset="-128"/>
              </a:endParaRPr>
            </a:p>
          </p:txBody>
        </p:sp>
        <p:sp>
          <p:nvSpPr>
            <p:cNvPr id="10" name="文本框 16"/>
            <p:cNvSpPr txBox="1"/>
            <p:nvPr/>
          </p:nvSpPr>
          <p:spPr>
            <a:xfrm>
              <a:off x="566928" y="1050160"/>
              <a:ext cx="10011844" cy="4304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1" name="文本框 12"/>
            <p:cNvSpPr txBox="1"/>
            <p:nvPr/>
          </p:nvSpPr>
          <p:spPr>
            <a:xfrm>
              <a:off x="7424886" y="5903501"/>
              <a:ext cx="3034869" cy="622796"/>
            </a:xfrm>
            <a:prstGeom prst="round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rPr>
                <a:t>美国医疗机构数据泄露</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造成</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130</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亿美元损失</a:t>
              </a:r>
              <a:endPar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12" name="文本框 5"/>
            <p:cNvSpPr txBox="1"/>
            <p:nvPr/>
          </p:nvSpPr>
          <p:spPr>
            <a:xfrm>
              <a:off x="-434600" y="5800269"/>
              <a:ext cx="3049836" cy="562911"/>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err="1">
                  <a:ln>
                    <a:noFill/>
                  </a:ln>
                  <a:solidFill>
                    <a:srgbClr val="203864"/>
                  </a:solidFill>
                  <a:effectLst/>
                  <a:uLnTx/>
                  <a:uFillTx/>
                  <a:latin typeface="微软雅黑" panose="020B0503020204020204" pitchFamily="34" charset="-122"/>
                  <a:ea typeface="微软雅黑" panose="020B0503020204020204" pitchFamily="34" charset="-122"/>
                  <a:cs typeface="+mn-cs"/>
                </a:rPr>
                <a:t>Exactis</a:t>
              </a:r>
              <a:r>
                <a:rPr kumimoji="0" lang="zh-CN" altLang="en-US"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rPr>
                <a:t>失误泄露</a:t>
              </a:r>
              <a:r>
                <a:rPr kumimoji="0" lang="en-US" altLang="zh-CN"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rPr>
                <a:t>2TB</a:t>
              </a:r>
              <a:r>
                <a:rPr kumimoji="0" lang="zh-CN" altLang="en-US" sz="1400" b="1" i="0" u="none" strike="noStrike" kern="1200" cap="none" spc="0" normalizeH="0" baseline="0" noProof="0" dirty="0">
                  <a:ln>
                    <a:noFill/>
                  </a:ln>
                  <a:solidFill>
                    <a:srgbClr val="203864"/>
                  </a:solidFill>
                  <a:effectLst/>
                  <a:uLnTx/>
                  <a:uFillTx/>
                  <a:latin typeface="微软雅黑" panose="020B0503020204020204" pitchFamily="34" charset="-122"/>
                  <a:ea typeface="微软雅黑" panose="020B0503020204020204" pitchFamily="34" charset="-122"/>
                  <a:cs typeface="+mn-cs"/>
                </a:rPr>
                <a:t>隐私信息，</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含</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3.4</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亿条数据，涉及</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2.3</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亿人</a:t>
              </a:r>
              <a:endPar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grpSp>
      <p:pic>
        <p:nvPicPr>
          <p:cNvPr id="13" name="图片 12"/>
          <p:cNvPicPr>
            <a:picLocks noChangeAspect="1"/>
          </p:cNvPicPr>
          <p:nvPr/>
        </p:nvPicPr>
        <p:blipFill rotWithShape="1">
          <a:blip r:embed="rId1"/>
          <a:srcRect b="8819"/>
          <a:stretch>
            <a:fillRect/>
          </a:stretch>
        </p:blipFill>
        <p:spPr>
          <a:xfrm>
            <a:off x="4580054" y="1915552"/>
            <a:ext cx="2834791" cy="1471300"/>
          </a:xfrm>
          <a:prstGeom prst="rect">
            <a:avLst/>
          </a:prstGeom>
        </p:spPr>
      </p:pic>
      <p:pic>
        <p:nvPicPr>
          <p:cNvPr id="14" name="图片 13"/>
          <p:cNvPicPr>
            <a:picLocks noChangeAspect="1"/>
          </p:cNvPicPr>
          <p:nvPr/>
        </p:nvPicPr>
        <p:blipFill rotWithShape="1">
          <a:blip r:embed="rId2"/>
          <a:srcRect l="4205" r="1324"/>
          <a:stretch>
            <a:fillRect/>
          </a:stretch>
        </p:blipFill>
        <p:spPr>
          <a:xfrm>
            <a:off x="4580054" y="3967394"/>
            <a:ext cx="2834791" cy="1539450"/>
          </a:xfrm>
          <a:prstGeom prst="rect">
            <a:avLst/>
          </a:prstGeom>
        </p:spPr>
      </p:pic>
      <p:pic>
        <p:nvPicPr>
          <p:cNvPr id="15" name="图片 14"/>
          <p:cNvPicPr>
            <a:picLocks noChangeAspect="1"/>
          </p:cNvPicPr>
          <p:nvPr/>
        </p:nvPicPr>
        <p:blipFill rotWithShape="1">
          <a:blip r:embed="rId3"/>
          <a:srcRect l="8154" r="9718" b="10214"/>
          <a:stretch>
            <a:fillRect/>
          </a:stretch>
        </p:blipFill>
        <p:spPr>
          <a:xfrm>
            <a:off x="1124715" y="3919108"/>
            <a:ext cx="2653997" cy="1587736"/>
          </a:xfrm>
          <a:prstGeom prst="rect">
            <a:avLst/>
          </a:prstGeom>
        </p:spPr>
      </p:pic>
      <p:pic>
        <p:nvPicPr>
          <p:cNvPr id="16" name="图片 15"/>
          <p:cNvPicPr>
            <a:picLocks noChangeAspect="1"/>
          </p:cNvPicPr>
          <p:nvPr/>
        </p:nvPicPr>
        <p:blipFill>
          <a:blip r:embed="rId4"/>
          <a:stretch>
            <a:fillRect/>
          </a:stretch>
        </p:blipFill>
        <p:spPr>
          <a:xfrm>
            <a:off x="8390279" y="1915552"/>
            <a:ext cx="2820879" cy="1446900"/>
          </a:xfrm>
          <a:prstGeom prst="rect">
            <a:avLst/>
          </a:prstGeom>
        </p:spPr>
      </p:pic>
      <p:pic>
        <p:nvPicPr>
          <p:cNvPr id="17" name="图片 16"/>
          <p:cNvPicPr>
            <a:picLocks noChangeAspect="1"/>
          </p:cNvPicPr>
          <p:nvPr/>
        </p:nvPicPr>
        <p:blipFill>
          <a:blip r:embed="rId5"/>
          <a:stretch>
            <a:fillRect/>
          </a:stretch>
        </p:blipFill>
        <p:spPr>
          <a:xfrm>
            <a:off x="8371582" y="3919108"/>
            <a:ext cx="2839576" cy="1587736"/>
          </a:xfrm>
          <a:prstGeom prst="rect">
            <a:avLst/>
          </a:prstGeom>
        </p:spPr>
      </p:pic>
      <p:pic>
        <p:nvPicPr>
          <p:cNvPr id="18" name="图片 17"/>
          <p:cNvPicPr>
            <a:picLocks noChangeAspect="1"/>
          </p:cNvPicPr>
          <p:nvPr/>
        </p:nvPicPr>
        <p:blipFill>
          <a:blip r:embed="rId6"/>
          <a:stretch>
            <a:fillRect/>
          </a:stretch>
        </p:blipFill>
        <p:spPr>
          <a:xfrm>
            <a:off x="1124715" y="1915551"/>
            <a:ext cx="2653997" cy="1469548"/>
          </a:xfrm>
          <a:prstGeom prst="rect">
            <a:avLst/>
          </a:prstGeom>
        </p:spPr>
      </p:pic>
      <p:sp>
        <p:nvSpPr>
          <p:cNvPr id="19" name="Slide Number Placeholder 18"/>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3" name="文本框 6"/>
          <p:cNvSpPr txBox="1"/>
          <p:nvPr/>
        </p:nvSpPr>
        <p:spPr>
          <a:xfrm>
            <a:off x="504190" y="1393825"/>
            <a:ext cx="10774045" cy="799706"/>
          </a:xfrm>
          <a:prstGeom prst="rect">
            <a:avLst/>
          </a:prstGeom>
          <a:noFill/>
        </p:spPr>
        <p:txBody>
          <a:bodyPr wrap="square" rtlCol="0">
            <a:spAutoFit/>
          </a:bodyPr>
          <a:lstStyle/>
          <a:p>
            <a:pPr marL="285750" lvl="0" indent="-285750" algn="l">
              <a:lnSpc>
                <a:spcPct val="120000"/>
              </a:lnSpc>
              <a:spcBef>
                <a:spcPts val="600"/>
              </a:spcBef>
              <a:buClrTx/>
              <a:buSzTx/>
              <a:buFont typeface="Arial" panose="020B0604020202090204" pitchFamily="34" charset="0"/>
              <a:buChar char="•"/>
            </a:pPr>
            <a:r>
              <a:rPr lang="zh-CN" altLang="en-US" sz="20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无效化</a:t>
            </a: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方案在处理待脱敏的数据时，通过对字段数据值进行 截断、加密、隐藏 等方式让敏感数据脱敏，使其不再具有利用价值。一般采用特殊字符（*等）</a:t>
            </a:r>
            <a:r>
              <a:rPr lang="zh-CN" altLang="en-US" sz="200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代替真值</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830309" y="311166"/>
            <a:ext cx="6422190" cy="52197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数据脱敏技术：无效化</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556895" y="3275330"/>
            <a:ext cx="11077575" cy="876300"/>
          </a:xfrm>
          <a:prstGeom prst="rect">
            <a:avLst/>
          </a:prstGeom>
        </p:spPr>
      </p:pic>
      <p:pic>
        <p:nvPicPr>
          <p:cNvPr id="6" name="图片 5"/>
          <p:cNvPicPr>
            <a:picLocks noChangeAspect="1"/>
          </p:cNvPicPr>
          <p:nvPr/>
        </p:nvPicPr>
        <p:blipFill>
          <a:blip r:embed="rId2"/>
          <a:stretch>
            <a:fillRect/>
          </a:stretch>
        </p:blipFill>
        <p:spPr>
          <a:xfrm>
            <a:off x="556895" y="4601210"/>
            <a:ext cx="8734425" cy="876300"/>
          </a:xfrm>
          <a:prstGeom prst="rect">
            <a:avLst/>
          </a:prstGeom>
        </p:spPr>
      </p:pic>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4" name="文本框 3"/>
          <p:cNvSpPr txBox="1"/>
          <p:nvPr/>
        </p:nvSpPr>
        <p:spPr>
          <a:xfrm>
            <a:off x="830309" y="311166"/>
            <a:ext cx="6422190" cy="52197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数据脱敏技术：随机值</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
        <p:nvSpPr>
          <p:cNvPr id="5" name="文本框 6"/>
          <p:cNvSpPr txBox="1"/>
          <p:nvPr/>
        </p:nvSpPr>
        <p:spPr>
          <a:xfrm>
            <a:off x="504190" y="1393825"/>
            <a:ext cx="10774045" cy="1198880"/>
          </a:xfrm>
          <a:prstGeom prst="rect">
            <a:avLst/>
          </a:prstGeom>
          <a:noFill/>
        </p:spPr>
        <p:txBody>
          <a:bodyPr wrap="square" rtlCol="0">
            <a:spAutoFit/>
          </a:bodyPr>
          <a:lstStyle/>
          <a:p>
            <a:pPr marL="285750" lvl="0" indent="-285750" algn="l">
              <a:lnSpc>
                <a:spcPct val="120000"/>
              </a:lnSpc>
              <a:spcBef>
                <a:spcPts val="600"/>
              </a:spcBef>
              <a:buClrTx/>
              <a:buSzTx/>
              <a:buFont typeface="Arial" panose="020B0604020202090204" pitchFamily="34" charset="0"/>
              <a:buChar char="•"/>
            </a:pPr>
            <a:r>
              <a:rPr lang="zh-CN" altLang="en-US" sz="20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随机值</a:t>
            </a: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替换，字母变为随机字母，数字变为随机数字，文字随机替换文字的方式来改变敏感数据，这种方案的优点在于可以在一定程度上保留原有数据的格式，往往这种方法用户不易察觉的。</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557530" y="2847340"/>
            <a:ext cx="11077575" cy="876300"/>
          </a:xfrm>
          <a:prstGeom prst="rect">
            <a:avLst/>
          </a:prstGeom>
        </p:spPr>
      </p:pic>
      <p:pic>
        <p:nvPicPr>
          <p:cNvPr id="4098" name="Picture 2" descr="随机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530" y="4444365"/>
            <a:ext cx="8734425" cy="895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4" name="文本框 3"/>
          <p:cNvSpPr txBox="1"/>
          <p:nvPr/>
        </p:nvSpPr>
        <p:spPr>
          <a:xfrm>
            <a:off x="830309" y="311166"/>
            <a:ext cx="6422190" cy="52197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数据脱敏技术：数据替换</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
        <p:nvSpPr>
          <p:cNvPr id="5" name="文本框 6"/>
          <p:cNvSpPr txBox="1"/>
          <p:nvPr/>
        </p:nvSpPr>
        <p:spPr>
          <a:xfrm>
            <a:off x="504190" y="1393825"/>
            <a:ext cx="10774045" cy="829945"/>
          </a:xfrm>
          <a:prstGeom prst="rect">
            <a:avLst/>
          </a:prstGeom>
          <a:noFill/>
        </p:spPr>
        <p:txBody>
          <a:bodyPr wrap="square" rtlCol="0">
            <a:spAutoFit/>
          </a:bodyPr>
          <a:lstStyle/>
          <a:p>
            <a:pPr marL="285750" lvl="0" indent="-285750" algn="l">
              <a:lnSpc>
                <a:spcPct val="120000"/>
              </a:lnSpc>
              <a:spcBef>
                <a:spcPts val="600"/>
              </a:spcBef>
              <a:buClrTx/>
              <a:buSzTx/>
              <a:buFont typeface="Arial" panose="020B0604020202090204" pitchFamily="34" charset="0"/>
              <a:buChar char="•"/>
            </a:pPr>
            <a:r>
              <a:rPr lang="zh-CN" altLang="en-US" sz="20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数据替换</a:t>
            </a: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与无效化方式比较相似，不同的是这里不以特殊字符进行遮挡，而是用一个设定的虚拟值替换真值。</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 name="图片 6"/>
          <p:cNvPicPr>
            <a:picLocks noChangeAspect="1"/>
          </p:cNvPicPr>
          <p:nvPr/>
        </p:nvPicPr>
        <p:blipFill>
          <a:blip r:embed="rId1"/>
          <a:stretch>
            <a:fillRect/>
          </a:stretch>
        </p:blipFill>
        <p:spPr>
          <a:xfrm>
            <a:off x="557530" y="4198620"/>
            <a:ext cx="8705850" cy="866775"/>
          </a:xfrm>
          <a:prstGeom prst="rect">
            <a:avLst/>
          </a:prstGeom>
        </p:spPr>
      </p:pic>
      <p:pic>
        <p:nvPicPr>
          <p:cNvPr id="5122" name="Picture 2" descr="截断方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242" y="2773045"/>
            <a:ext cx="8734425" cy="876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4" name="文本框 3"/>
          <p:cNvSpPr txBox="1"/>
          <p:nvPr/>
        </p:nvSpPr>
        <p:spPr>
          <a:xfrm>
            <a:off x="830309" y="311166"/>
            <a:ext cx="6422190" cy="52197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数据脱敏技术：对称加密</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
        <p:nvSpPr>
          <p:cNvPr id="5" name="文本框 6"/>
          <p:cNvSpPr txBox="1"/>
          <p:nvPr/>
        </p:nvSpPr>
        <p:spPr>
          <a:xfrm>
            <a:off x="504190" y="1393825"/>
            <a:ext cx="10774045" cy="1198880"/>
          </a:xfrm>
          <a:prstGeom prst="rect">
            <a:avLst/>
          </a:prstGeom>
          <a:noFill/>
        </p:spPr>
        <p:txBody>
          <a:bodyPr wrap="square" rtlCol="0">
            <a:spAutoFit/>
          </a:bodyPr>
          <a:lstStyle/>
          <a:p>
            <a:pPr marL="285750" lvl="0" indent="-285750" algn="l">
              <a:lnSpc>
                <a:spcPct val="120000"/>
              </a:lnSpc>
              <a:spcBef>
                <a:spcPts val="600"/>
              </a:spcBef>
              <a:buClrTx/>
              <a:buSzTx/>
              <a:buFont typeface="Arial" panose="020B0604020202090204" pitchFamily="34" charset="0"/>
              <a:buChar char="•"/>
            </a:pPr>
            <a:r>
              <a:rPr lang="zh-CN" altLang="en-US" sz="20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对称加密</a:t>
            </a: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是一种特殊的可逆脱敏方法，通过加密密钥和算法对敏感数据进行加密，密文格式与原始数据在逻辑规则上一致，通过密钥解密可以恢复原始数据，要注意的就是密钥的安全性。</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556895" y="2990850"/>
            <a:ext cx="11077575" cy="876300"/>
          </a:xfrm>
          <a:prstGeom prst="rect">
            <a:avLst/>
          </a:prstGeom>
        </p:spPr>
      </p:pic>
      <p:pic>
        <p:nvPicPr>
          <p:cNvPr id="7" name="图片 6"/>
          <p:cNvPicPr>
            <a:picLocks noChangeAspect="1"/>
          </p:cNvPicPr>
          <p:nvPr/>
        </p:nvPicPr>
        <p:blipFill>
          <a:blip r:embed="rId2"/>
          <a:stretch>
            <a:fillRect/>
          </a:stretch>
        </p:blipFill>
        <p:spPr>
          <a:xfrm>
            <a:off x="556895" y="4568825"/>
            <a:ext cx="8724900" cy="885825"/>
          </a:xfrm>
          <a:prstGeom prst="rect">
            <a:avLst/>
          </a:prstGeom>
        </p:spPr>
      </p:pic>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4" name="文本框 3"/>
          <p:cNvSpPr txBox="1"/>
          <p:nvPr/>
        </p:nvSpPr>
        <p:spPr>
          <a:xfrm>
            <a:off x="830309" y="311166"/>
            <a:ext cx="6422190" cy="52197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数据脱敏技术：平均值</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
        <p:nvSpPr>
          <p:cNvPr id="5" name="文本框 6"/>
          <p:cNvSpPr txBox="1"/>
          <p:nvPr/>
        </p:nvSpPr>
        <p:spPr>
          <a:xfrm>
            <a:off x="504190" y="1393825"/>
            <a:ext cx="10774045" cy="829945"/>
          </a:xfrm>
          <a:prstGeom prst="rect">
            <a:avLst/>
          </a:prstGeom>
          <a:noFill/>
        </p:spPr>
        <p:txBody>
          <a:bodyPr wrap="square" rtlCol="0">
            <a:spAutoFit/>
          </a:bodyPr>
          <a:lstStyle/>
          <a:p>
            <a:pPr marL="285750" lvl="0" indent="-285750" algn="l">
              <a:lnSpc>
                <a:spcPct val="120000"/>
              </a:lnSpc>
              <a:spcBef>
                <a:spcPts val="600"/>
              </a:spcBef>
              <a:buClrTx/>
              <a:buSzTx/>
              <a:buFont typeface="Arial" panose="020B0604020202090204" pitchFamily="34" charset="0"/>
              <a:buChar char="•"/>
            </a:pPr>
            <a:r>
              <a:rPr lang="zh-CN" altLang="en-US" sz="20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平均值</a:t>
            </a: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方案经常用在统计场景，针对数值型数据，我们先计算它们的均值，然后使脱敏后的值在均值附近随机分布，从而保持数据的总和不变。</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 name="图片 6"/>
          <p:cNvPicPr>
            <a:picLocks noChangeAspect="1"/>
          </p:cNvPicPr>
          <p:nvPr/>
        </p:nvPicPr>
        <p:blipFill>
          <a:blip r:embed="rId1"/>
          <a:stretch>
            <a:fillRect/>
          </a:stretch>
        </p:blipFill>
        <p:spPr>
          <a:xfrm>
            <a:off x="566420" y="2784475"/>
            <a:ext cx="11058525" cy="885825"/>
          </a:xfrm>
          <a:prstGeom prst="rect">
            <a:avLst/>
          </a:prstGeom>
        </p:spPr>
      </p:pic>
      <p:pic>
        <p:nvPicPr>
          <p:cNvPr id="8" name="图片 7"/>
          <p:cNvPicPr>
            <a:picLocks noChangeAspect="1"/>
          </p:cNvPicPr>
          <p:nvPr/>
        </p:nvPicPr>
        <p:blipFill>
          <a:blip r:embed="rId2"/>
          <a:stretch>
            <a:fillRect/>
          </a:stretch>
        </p:blipFill>
        <p:spPr>
          <a:xfrm>
            <a:off x="556895" y="4338955"/>
            <a:ext cx="11077575" cy="866775"/>
          </a:xfrm>
          <a:prstGeom prst="rect">
            <a:avLst/>
          </a:prstGeom>
        </p:spPr>
      </p:pic>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4" name="文本框 3"/>
          <p:cNvSpPr txBox="1"/>
          <p:nvPr/>
        </p:nvSpPr>
        <p:spPr>
          <a:xfrm>
            <a:off x="830309" y="311166"/>
            <a:ext cx="6422190" cy="52197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数据脱敏技术：偏移和取整</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
        <p:nvSpPr>
          <p:cNvPr id="5" name="文本框 6"/>
          <p:cNvSpPr txBox="1"/>
          <p:nvPr/>
        </p:nvSpPr>
        <p:spPr>
          <a:xfrm>
            <a:off x="504190" y="1393825"/>
            <a:ext cx="10774045" cy="829945"/>
          </a:xfrm>
          <a:prstGeom prst="rect">
            <a:avLst/>
          </a:prstGeom>
          <a:noFill/>
        </p:spPr>
        <p:txBody>
          <a:bodyPr wrap="square" rtlCol="0">
            <a:spAutoFit/>
          </a:bodyPr>
          <a:lstStyle/>
          <a:p>
            <a:pPr marL="285750" lvl="0" indent="-285750" algn="l">
              <a:lnSpc>
                <a:spcPct val="120000"/>
              </a:lnSpc>
              <a:spcBef>
                <a:spcPts val="600"/>
              </a:spcBef>
              <a:buClrTx/>
              <a:buSzTx/>
              <a:buFont typeface="Arial" panose="020B0604020202090204" pitchFamily="34" charset="0"/>
              <a:buChar char="•"/>
            </a:pPr>
            <a:r>
              <a:rPr lang="zh-CN" altLang="en-US" sz="20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偏移和取整</a:t>
            </a: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通过随机移位改变数字数据，偏移取整在保持了数据的安全性的同时保证了范围的大致真实性，比之前几种方案更接近真实数据，在大数据分析场景中意义比较大。</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557530" y="2688590"/>
            <a:ext cx="11077575" cy="876300"/>
          </a:xfrm>
          <a:prstGeom prst="rect">
            <a:avLst/>
          </a:prstGeom>
        </p:spPr>
      </p:pic>
      <p:pic>
        <p:nvPicPr>
          <p:cNvPr id="3" name="图片 2"/>
          <p:cNvPicPr>
            <a:picLocks noChangeAspect="1"/>
          </p:cNvPicPr>
          <p:nvPr/>
        </p:nvPicPr>
        <p:blipFill>
          <a:blip r:embed="rId2"/>
          <a:stretch>
            <a:fillRect/>
          </a:stretch>
        </p:blipFill>
        <p:spPr>
          <a:xfrm>
            <a:off x="557530" y="4240530"/>
            <a:ext cx="11039475" cy="914400"/>
          </a:xfrm>
          <a:prstGeom prst="rect">
            <a:avLst/>
          </a:prstGeom>
        </p:spPr>
      </p:pic>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7" name="文本框 6"/>
          <p:cNvSpPr txBox="1"/>
          <p:nvPr/>
        </p:nvSpPr>
        <p:spPr>
          <a:xfrm>
            <a:off x="504190" y="1393825"/>
            <a:ext cx="10774045" cy="3876675"/>
          </a:xfrm>
          <a:prstGeom prst="rect">
            <a:avLst/>
          </a:prstGeom>
          <a:noFill/>
        </p:spPr>
        <p:txBody>
          <a:bodyPr wrap="square" rtlCol="0">
            <a:spAutoFit/>
          </a:bodyPr>
          <a:lstStyle/>
          <a:p>
            <a:pPr marL="285750" lvl="0" indent="-285750" algn="l">
              <a:lnSpc>
                <a:spcPct val="120000"/>
              </a:lnSpc>
              <a:spcBef>
                <a:spcPts val="600"/>
              </a:spcBef>
              <a:buClrTx/>
              <a:buSzTx/>
              <a:buFont typeface="Arial" panose="020B0604020202090204" pitchFamily="34" charset="0"/>
              <a:buChar char="•"/>
            </a:pPr>
            <a:r>
              <a:rPr lang="zh-CN" altLang="en-US" sz="20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脱敏标准：</a:t>
            </a:r>
            <a:r>
              <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rPr>
              <a:t>为了适应不同数据脱敏的应用场景，基于多种数据脱敏方法，我们提供多个数据脱敏算法以满足不同数据脱敏标准</a:t>
            </a:r>
            <a:endParaRPr lang="zh-CN" altLang="en-US" sz="2000"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gn="l">
              <a:lnSpc>
                <a:spcPct val="120000"/>
              </a:lnSpc>
              <a:spcBef>
                <a:spcPts val="600"/>
              </a:spcBef>
              <a:buClrTx/>
              <a:buSzTx/>
              <a:buFont typeface="Arial" panose="020B0604020202090204" pitchFamily="34" charset="0"/>
              <a:buChar char="•"/>
            </a:pPr>
            <a:r>
              <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rPr>
              <a:t>遮蔽脱敏：对数据的全部或者一部分用符号替换；</a:t>
            </a:r>
            <a:endPar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endParaRPr>
          </a:p>
          <a:p>
            <a:pPr marL="742950" lvl="1" indent="-285750" algn="l">
              <a:lnSpc>
                <a:spcPct val="120000"/>
              </a:lnSpc>
              <a:spcBef>
                <a:spcPts val="600"/>
              </a:spcBef>
              <a:buClrTx/>
              <a:buSzTx/>
              <a:buFont typeface="Arial" panose="020B0604020202090204" pitchFamily="34" charset="0"/>
              <a:buChar char="•"/>
            </a:pPr>
            <a:r>
              <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rPr>
              <a:t>一致性脱敏：原始数据的关联关系在进行数据脱敏后也能保持；</a:t>
            </a:r>
            <a:endPar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endParaRPr>
          </a:p>
          <a:p>
            <a:pPr marL="742950" lvl="1" indent="-285750" algn="l">
              <a:lnSpc>
                <a:spcPct val="120000"/>
              </a:lnSpc>
              <a:spcBef>
                <a:spcPts val="600"/>
              </a:spcBef>
              <a:buClrTx/>
              <a:buSzTx/>
              <a:buFont typeface="Arial" panose="020B0604020202090204" pitchFamily="34" charset="0"/>
              <a:buChar char="•"/>
            </a:pPr>
            <a:r>
              <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rPr>
              <a:t>保持数据格式脱敏：保留数据的主要格式；</a:t>
            </a:r>
            <a:endPar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endParaRPr>
          </a:p>
          <a:p>
            <a:pPr marL="742950" lvl="1" indent="-285750" algn="l">
              <a:lnSpc>
                <a:spcPct val="120000"/>
              </a:lnSpc>
              <a:spcBef>
                <a:spcPts val="600"/>
              </a:spcBef>
              <a:buClrTx/>
              <a:buSzTx/>
              <a:buFont typeface="Arial" panose="020B0604020202090204" pitchFamily="34" charset="0"/>
              <a:buChar char="•"/>
            </a:pPr>
            <a:r>
              <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rPr>
              <a:t>保持数据特征脱敏：保留数据的主要特征；</a:t>
            </a:r>
            <a:endPar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endParaRPr>
          </a:p>
          <a:p>
            <a:pPr marL="742950" lvl="1" indent="-285750" algn="l">
              <a:lnSpc>
                <a:spcPct val="120000"/>
              </a:lnSpc>
              <a:spcBef>
                <a:spcPts val="600"/>
              </a:spcBef>
              <a:buClrTx/>
              <a:buSzTx/>
              <a:buFont typeface="Arial" panose="020B0604020202090204" pitchFamily="34" charset="0"/>
              <a:buChar char="•"/>
            </a:pPr>
            <a:r>
              <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rPr>
              <a:t>泛化脱敏：保留原始数据局部特征的前提下使用其他方式替代原始数据的方式；</a:t>
            </a:r>
            <a:endPar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endParaRPr>
          </a:p>
          <a:p>
            <a:pPr marL="742950" lvl="1" indent="-285750" algn="l">
              <a:lnSpc>
                <a:spcPct val="120000"/>
              </a:lnSpc>
              <a:spcBef>
                <a:spcPts val="600"/>
              </a:spcBef>
              <a:buClrTx/>
              <a:buSzTx/>
              <a:buFont typeface="Arial" panose="020B0604020202090204" pitchFamily="34" charset="0"/>
              <a:buChar char="•"/>
            </a:pPr>
            <a:r>
              <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rPr>
              <a:t>可逆性脱敏：脱敏后数据可以使用对应表，对数据进行恢复操作，从脱敏数据可以获取原始数据。</a:t>
            </a:r>
            <a:endParaRPr kumimoji="1" lang="zh-CN" altLang="en-US" sz="2000" dirty="0">
              <a:latin typeface="微软雅黑" panose="020B0503020204020204" pitchFamily="34" charset="-122"/>
              <a:ea typeface="微软雅黑" panose="020B0503020204020204" pitchFamily="34" charset="-122"/>
              <a:cs typeface="Cambria Math" panose="02040503050406030204" charset="0"/>
              <a:sym typeface="+mn-ea"/>
            </a:endParaRPr>
          </a:p>
        </p:txBody>
      </p:sp>
      <p:sp>
        <p:nvSpPr>
          <p:cNvPr id="4" name="文本框 3"/>
          <p:cNvSpPr txBox="1"/>
          <p:nvPr/>
        </p:nvSpPr>
        <p:spPr>
          <a:xfrm>
            <a:off x="830309" y="311166"/>
            <a:ext cx="6422190" cy="52322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数据脱敏技术浅谈</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30309" y="311166"/>
            <a:ext cx="6422190" cy="523220"/>
          </a:xfrm>
          <a:prstGeom prst="rect">
            <a:avLst/>
          </a:prstGeom>
          <a:noFill/>
        </p:spPr>
        <p:txBody>
          <a:bodyPr wrap="square" lIns="91440" tIns="45720" rIns="91440" bIns="45720" rtlCol="0" anchor="t">
            <a:spAutoFit/>
          </a:bodyPr>
          <a:lstStyle/>
          <a:p>
            <a:pPr lvl="0">
              <a:defRPr/>
            </a:pPr>
            <a:r>
              <a:rPr lang="zh-CN" altLang="en-US" sz="2800" b="1" dirty="0">
                <a:solidFill>
                  <a:prstClr val="black"/>
                </a:solidFill>
                <a:latin typeface="微软雅黑" panose="020B0503020204020204" pitchFamily="34" charset="-122"/>
                <a:ea typeface="微软雅黑" panose="020B0503020204020204" pitchFamily="34" charset="-122"/>
              </a:rPr>
              <a:t>数据脱敏的整体架构</a:t>
            </a:r>
            <a:endParaRPr lang="zh-CN" altLang="en-US" sz="2800" b="1" dirty="0">
              <a:solidFill>
                <a:prstClr val="black"/>
              </a:solidFill>
              <a:latin typeface="微软雅黑" panose="020B0503020204020204" pitchFamily="34" charset="-122"/>
              <a:ea typeface="微软雅黑" panose="020B0503020204020204" pitchFamily="34" charset="-122"/>
            </a:endParaRPr>
          </a:p>
        </p:txBody>
      </p:sp>
      <p:sp>
        <p:nvSpPr>
          <p:cNvPr id="3" name="矩形: 圆角 4"/>
          <p:cNvSpPr/>
          <p:nvPr/>
        </p:nvSpPr>
        <p:spPr>
          <a:xfrm>
            <a:off x="830309" y="2184200"/>
            <a:ext cx="5228063" cy="2778536"/>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itchFamily="2" charset="-122"/>
              <a:cs typeface="+mn-cs"/>
            </a:endParaRPr>
          </a:p>
        </p:txBody>
      </p:sp>
      <p:pic>
        <p:nvPicPr>
          <p:cNvPr id="7" name="图形 6" descr="程序员"/>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267253" y="2071852"/>
            <a:ext cx="850021" cy="893513"/>
          </a:xfrm>
          <a:prstGeom prst="rect">
            <a:avLst/>
          </a:prstGeom>
        </p:spPr>
      </p:pic>
      <p:sp>
        <p:nvSpPr>
          <p:cNvPr id="8" name="文本框 7"/>
          <p:cNvSpPr txBox="1"/>
          <p:nvPr/>
        </p:nvSpPr>
        <p:spPr>
          <a:xfrm>
            <a:off x="2406409" y="3678506"/>
            <a:ext cx="184036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选择敏感数据目标</a:t>
            </a:r>
            <a:endPar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sp>
        <p:nvSpPr>
          <p:cNvPr id="9" name="文本框 8"/>
          <p:cNvSpPr txBox="1"/>
          <p:nvPr/>
        </p:nvSpPr>
        <p:spPr>
          <a:xfrm>
            <a:off x="10267253" y="2918511"/>
            <a:ext cx="100926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外部访问</a:t>
            </a:r>
            <a:endPar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grpSp>
        <p:nvGrpSpPr>
          <p:cNvPr id="10" name="组合 9"/>
          <p:cNvGrpSpPr/>
          <p:nvPr/>
        </p:nvGrpSpPr>
        <p:grpSpPr>
          <a:xfrm>
            <a:off x="2765453" y="2652458"/>
            <a:ext cx="943128" cy="701652"/>
            <a:chOff x="2419942" y="1105175"/>
            <a:chExt cx="1562389" cy="1162360"/>
          </a:xfrm>
        </p:grpSpPr>
        <p:grpSp>
          <p:nvGrpSpPr>
            <p:cNvPr id="11" name="组合 10"/>
            <p:cNvGrpSpPr/>
            <p:nvPr/>
          </p:nvGrpSpPr>
          <p:grpSpPr>
            <a:xfrm>
              <a:off x="2782995" y="1105175"/>
              <a:ext cx="1199336" cy="966079"/>
              <a:chOff x="1691169" y="4244339"/>
              <a:chExt cx="2035505" cy="1505234"/>
            </a:xfrm>
          </p:grpSpPr>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1881" y="4244339"/>
                <a:ext cx="1624793" cy="1142114"/>
              </a:xfrm>
              <a:prstGeom prst="rect">
                <a:avLst/>
              </a:prstGeom>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6525" y="4425899"/>
                <a:ext cx="1624793" cy="1142114"/>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1169" y="4607459"/>
                <a:ext cx="1624793" cy="1142114"/>
              </a:xfrm>
              <a:prstGeom prst="rect">
                <a:avLst/>
              </a:prstGeom>
            </p:spPr>
          </p:pic>
        </p:grpSp>
        <p:pic>
          <p:nvPicPr>
            <p:cNvPr id="12" name="图形 11" descr="教师"/>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19942" y="1670100"/>
              <a:ext cx="568355" cy="597435"/>
            </a:xfrm>
            <a:prstGeom prst="rect">
              <a:avLst/>
            </a:prstGeom>
          </p:spPr>
        </p:pic>
      </p:grpSp>
      <p:grpSp>
        <p:nvGrpSpPr>
          <p:cNvPr id="16" name="组合 15"/>
          <p:cNvGrpSpPr/>
          <p:nvPr/>
        </p:nvGrpSpPr>
        <p:grpSpPr>
          <a:xfrm>
            <a:off x="7653931" y="2004214"/>
            <a:ext cx="928321" cy="1350916"/>
            <a:chOff x="5348503" y="4872989"/>
            <a:chExt cx="927631" cy="1349913"/>
          </a:xfrm>
          <a:solidFill>
            <a:srgbClr val="4472C4">
              <a:lumMod val="75000"/>
            </a:srgbClr>
          </a:solidFill>
        </p:grpSpPr>
        <p:pic>
          <p:nvPicPr>
            <p:cNvPr id="17" name="图形 16" descr="计算机"/>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8503" y="4872989"/>
              <a:ext cx="914400" cy="914400"/>
            </a:xfrm>
            <a:prstGeom prst="rect">
              <a:avLst/>
            </a:prstGeom>
          </p:spPr>
        </p:pic>
        <p:pic>
          <p:nvPicPr>
            <p:cNvPr id="18" name="图形 17" descr="DVD 播放器"/>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61734" y="5308502"/>
              <a:ext cx="914400" cy="914400"/>
            </a:xfrm>
            <a:prstGeom prst="rect">
              <a:avLst/>
            </a:prstGeom>
          </p:spPr>
        </p:pic>
      </p:grpSp>
      <p:pic>
        <p:nvPicPr>
          <p:cNvPr id="19" name="图形 18" descr="服务器"/>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13790" y="2674939"/>
            <a:ext cx="1629473" cy="1629473"/>
          </a:xfrm>
          <a:prstGeom prst="rect">
            <a:avLst/>
          </a:prstGeom>
        </p:spPr>
      </p:pic>
      <p:grpSp>
        <p:nvGrpSpPr>
          <p:cNvPr id="20" name="组合 19"/>
          <p:cNvGrpSpPr/>
          <p:nvPr/>
        </p:nvGrpSpPr>
        <p:grpSpPr>
          <a:xfrm>
            <a:off x="1011219" y="2774363"/>
            <a:ext cx="845813" cy="1350572"/>
            <a:chOff x="239541" y="2079038"/>
            <a:chExt cx="1484110" cy="2369788"/>
          </a:xfrm>
        </p:grpSpPr>
        <p:pic>
          <p:nvPicPr>
            <p:cNvPr id="21" name="图片 2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8693" y="2079038"/>
              <a:ext cx="1469130" cy="1469130"/>
            </a:xfrm>
            <a:prstGeom prst="rect">
              <a:avLst/>
            </a:prstGeom>
          </p:spPr>
        </p:pic>
        <p:pic>
          <p:nvPicPr>
            <p:cNvPr id="22" name="图片 21"/>
            <p:cNvPicPr>
              <a:picLocks noChangeAspect="1"/>
            </p:cNvPicPr>
            <p:nvPr/>
          </p:nvPicPr>
          <p:blipFill rotWithShape="1">
            <a:blip r:embed="rId13" cstate="print">
              <a:extLst>
                <a:ext uri="{28A0092B-C50C-407E-A947-70E740481C1C}">
                  <a14:useLocalDpi xmlns:a14="http://schemas.microsoft.com/office/drawing/2010/main" val="0"/>
                </a:ext>
              </a:extLst>
            </a:blip>
            <a:srcRect r="-1020"/>
            <a:stretch>
              <a:fillRect/>
            </a:stretch>
          </p:blipFill>
          <p:spPr>
            <a:xfrm>
              <a:off x="239541" y="3022020"/>
              <a:ext cx="1484110" cy="1426806"/>
            </a:xfrm>
            <a:prstGeom prst="rect">
              <a:avLst/>
            </a:prstGeom>
          </p:spPr>
        </p:pic>
      </p:grpSp>
      <p:sp>
        <p:nvSpPr>
          <p:cNvPr id="23" name="箭头: 右 21"/>
          <p:cNvSpPr/>
          <p:nvPr/>
        </p:nvSpPr>
        <p:spPr>
          <a:xfrm>
            <a:off x="2277432" y="3354110"/>
            <a:ext cx="2006259" cy="289460"/>
          </a:xfrm>
          <a:prstGeom prst="rightArrow">
            <a:avLst/>
          </a:prstGeom>
          <a:solidFill>
            <a:srgbClr val="B4C7E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4" name="文本框 23"/>
          <p:cNvSpPr txBox="1"/>
          <p:nvPr/>
        </p:nvSpPr>
        <p:spPr>
          <a:xfrm>
            <a:off x="6230047" y="3977089"/>
            <a:ext cx="93978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静态脱敏</a:t>
            </a:r>
            <a:endPar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sp>
        <p:nvSpPr>
          <p:cNvPr id="25" name="文本框 24"/>
          <p:cNvSpPr txBox="1"/>
          <p:nvPr/>
        </p:nvSpPr>
        <p:spPr>
          <a:xfrm>
            <a:off x="6226596" y="2184200"/>
            <a:ext cx="91129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动态脱敏</a:t>
            </a:r>
            <a:endPar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pic>
        <p:nvPicPr>
          <p:cNvPr id="26" name="图形 25" descr="Internet"/>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206966" y="3294733"/>
            <a:ext cx="930132" cy="930132"/>
          </a:xfrm>
          <a:prstGeom prst="rect">
            <a:avLst/>
          </a:prstGeom>
        </p:spPr>
      </p:pic>
      <p:pic>
        <p:nvPicPr>
          <p:cNvPr id="27" name="图形 26" descr="监视器"/>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323381" y="4668684"/>
            <a:ext cx="752066" cy="752066"/>
          </a:xfrm>
          <a:prstGeom prst="rect">
            <a:avLst/>
          </a:prstGeom>
        </p:spPr>
      </p:pic>
      <p:sp>
        <p:nvSpPr>
          <p:cNvPr id="53" name="文本框 52"/>
          <p:cNvSpPr txBox="1"/>
          <p:nvPr/>
        </p:nvSpPr>
        <p:spPr>
          <a:xfrm>
            <a:off x="10065974" y="4130977"/>
            <a:ext cx="133814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开发测试环境</a:t>
            </a:r>
            <a:endPar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sp>
        <p:nvSpPr>
          <p:cNvPr id="54" name="文本框 53"/>
          <p:cNvSpPr txBox="1"/>
          <p:nvPr/>
        </p:nvSpPr>
        <p:spPr>
          <a:xfrm>
            <a:off x="10065974" y="5343443"/>
            <a:ext cx="133814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外部开发环境</a:t>
            </a:r>
            <a:endPar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sp>
        <p:nvSpPr>
          <p:cNvPr id="55" name="箭头: 右 28"/>
          <p:cNvSpPr/>
          <p:nvPr/>
        </p:nvSpPr>
        <p:spPr>
          <a:xfrm>
            <a:off x="9008902" y="2305955"/>
            <a:ext cx="805865" cy="312906"/>
          </a:xfrm>
          <a:prstGeom prst="rightArrow">
            <a:avLst>
              <a:gd name="adj1" fmla="val 39731"/>
              <a:gd name="adj2" fmla="val 50000"/>
            </a:avLst>
          </a:prstGeom>
          <a:solidFill>
            <a:srgbClr val="B4C7E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6" name="箭头: 右 29"/>
          <p:cNvSpPr/>
          <p:nvPr/>
        </p:nvSpPr>
        <p:spPr>
          <a:xfrm rot="10800000">
            <a:off x="9008902" y="2652459"/>
            <a:ext cx="805865" cy="312906"/>
          </a:xfrm>
          <a:prstGeom prst="rightArrow">
            <a:avLst>
              <a:gd name="adj1" fmla="val 39731"/>
              <a:gd name="adj2" fmla="val 50000"/>
            </a:avLst>
          </a:prstGeom>
          <a:solidFill>
            <a:srgbClr val="B4C7E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7" name="箭头: 右 30"/>
          <p:cNvSpPr/>
          <p:nvPr/>
        </p:nvSpPr>
        <p:spPr>
          <a:xfrm>
            <a:off x="6141433" y="2481862"/>
            <a:ext cx="1156720" cy="299575"/>
          </a:xfrm>
          <a:prstGeom prst="rightArrow">
            <a:avLst>
              <a:gd name="adj1" fmla="val 39731"/>
              <a:gd name="adj2" fmla="val 50000"/>
            </a:avLst>
          </a:prstGeom>
          <a:solidFill>
            <a:srgbClr val="B4C7E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8" name="箭头: 右 31"/>
          <p:cNvSpPr/>
          <p:nvPr/>
        </p:nvSpPr>
        <p:spPr>
          <a:xfrm>
            <a:off x="7436846" y="3710289"/>
            <a:ext cx="2377921" cy="312907"/>
          </a:xfrm>
          <a:prstGeom prst="rightArrow">
            <a:avLst>
              <a:gd name="adj1" fmla="val 39731"/>
              <a:gd name="adj2" fmla="val 50000"/>
            </a:avLst>
          </a:prstGeom>
          <a:solidFill>
            <a:srgbClr val="B4C7E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9" name="箭头: 右 32"/>
          <p:cNvSpPr/>
          <p:nvPr/>
        </p:nvSpPr>
        <p:spPr>
          <a:xfrm>
            <a:off x="7436846" y="4888263"/>
            <a:ext cx="2377921" cy="312907"/>
          </a:xfrm>
          <a:prstGeom prst="rightArrow">
            <a:avLst>
              <a:gd name="adj1" fmla="val 39731"/>
              <a:gd name="adj2" fmla="val 50000"/>
            </a:avLst>
          </a:prstGeom>
          <a:solidFill>
            <a:srgbClr val="B4C7E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60" name="直接连接符 33"/>
          <p:cNvCxnSpPr/>
          <p:nvPr/>
        </p:nvCxnSpPr>
        <p:spPr>
          <a:xfrm>
            <a:off x="7399927" y="3804301"/>
            <a:ext cx="0" cy="1303200"/>
          </a:xfrm>
          <a:prstGeom prst="line">
            <a:avLst/>
          </a:prstGeom>
          <a:ln w="130175">
            <a:solidFill>
              <a:srgbClr val="B4C7E7"/>
            </a:solidFill>
          </a:ln>
        </p:spPr>
        <p:style>
          <a:lnRef idx="1">
            <a:schemeClr val="accent1"/>
          </a:lnRef>
          <a:fillRef idx="0">
            <a:schemeClr val="accent1"/>
          </a:fillRef>
          <a:effectRef idx="0">
            <a:schemeClr val="accent1"/>
          </a:effectRef>
          <a:fontRef idx="minor">
            <a:schemeClr val="tx1"/>
          </a:fontRef>
        </p:style>
      </p:cxnSp>
      <p:sp>
        <p:nvSpPr>
          <p:cNvPr id="61" name="箭头: 右 34"/>
          <p:cNvSpPr/>
          <p:nvPr/>
        </p:nvSpPr>
        <p:spPr>
          <a:xfrm>
            <a:off x="6142367" y="4292704"/>
            <a:ext cx="1220639" cy="299575"/>
          </a:xfrm>
          <a:prstGeom prst="rightArrow">
            <a:avLst>
              <a:gd name="adj1" fmla="val 39731"/>
              <a:gd name="adj2" fmla="val 0"/>
            </a:avLst>
          </a:prstGeom>
          <a:solidFill>
            <a:srgbClr val="B4C7E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2" name="文本框 61"/>
          <p:cNvSpPr txBox="1"/>
          <p:nvPr/>
        </p:nvSpPr>
        <p:spPr>
          <a:xfrm>
            <a:off x="968035" y="4153716"/>
            <a:ext cx="100926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原始数据</a:t>
            </a:r>
            <a:endPar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sp>
        <p:nvSpPr>
          <p:cNvPr id="63" name="文本框 62"/>
          <p:cNvSpPr txBox="1"/>
          <p:nvPr/>
        </p:nvSpPr>
        <p:spPr>
          <a:xfrm>
            <a:off x="4863441" y="4224865"/>
            <a:ext cx="100926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目标数据</a:t>
            </a:r>
            <a:endParaRPr kumimoji="0" lang="zh-CN" altLang="en-US" sz="1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sp>
        <p:nvSpPr>
          <p:cNvPr id="64" name="矩形: 圆角 37"/>
          <p:cNvSpPr/>
          <p:nvPr/>
        </p:nvSpPr>
        <p:spPr>
          <a:xfrm>
            <a:off x="4585258" y="1530028"/>
            <a:ext cx="6976533" cy="4337812"/>
          </a:xfrm>
          <a:prstGeom prst="round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itchFamily="2" charset="-122"/>
              <a:cs typeface="+mn-cs"/>
            </a:endParaRPr>
          </a:p>
        </p:txBody>
      </p:sp>
      <p:sp>
        <p:nvSpPr>
          <p:cNvPr id="65" name="文本框 64"/>
          <p:cNvSpPr txBox="1"/>
          <p:nvPr/>
        </p:nvSpPr>
        <p:spPr>
          <a:xfrm>
            <a:off x="2481212" y="4466771"/>
            <a:ext cx="1957651"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0070C0"/>
                </a:solidFill>
                <a:effectLst/>
                <a:uLnTx/>
                <a:uFillTx/>
                <a:latin typeface="黑体" panose="02010609060101010101" pitchFamily="49" charset="-122"/>
                <a:ea typeface="黑体" panose="02010609060101010101" pitchFamily="49" charset="-122"/>
                <a:cs typeface="+mn-cs"/>
              </a:rPr>
              <a:t>敏感数据识别</a:t>
            </a:r>
            <a:endParaRPr kumimoji="0" lang="zh-CN" altLang="en-US" sz="2200" b="0" i="0" u="none" strike="noStrike" kern="1200" cap="none" spc="0" normalizeH="0" baseline="0" noProof="0" dirty="0">
              <a:ln>
                <a:noFill/>
              </a:ln>
              <a:solidFill>
                <a:srgbClr val="0070C0"/>
              </a:solidFill>
              <a:effectLst/>
              <a:uLnTx/>
              <a:uFillTx/>
              <a:latin typeface="黑体" panose="02010609060101010101" pitchFamily="49" charset="-122"/>
              <a:ea typeface="黑体" panose="02010609060101010101" pitchFamily="49" charset="-122"/>
              <a:cs typeface="+mn-cs"/>
            </a:endParaRPr>
          </a:p>
        </p:txBody>
      </p:sp>
      <p:sp>
        <p:nvSpPr>
          <p:cNvPr id="66" name="文本框 65"/>
          <p:cNvSpPr txBox="1"/>
          <p:nvPr/>
        </p:nvSpPr>
        <p:spPr>
          <a:xfrm>
            <a:off x="7137889" y="5366349"/>
            <a:ext cx="2038179"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0070C0"/>
                </a:solidFill>
                <a:effectLst/>
                <a:uLnTx/>
                <a:uFillTx/>
                <a:latin typeface="黑体" panose="02010609060101010101" pitchFamily="49" charset="-122"/>
                <a:ea typeface="黑体" panose="02010609060101010101" pitchFamily="49" charset="-122"/>
                <a:cs typeface="+mn-cs"/>
              </a:rPr>
              <a:t>敏感数据处理</a:t>
            </a:r>
            <a:endParaRPr kumimoji="0" lang="zh-CN" altLang="en-US" sz="2200" b="0" i="0" u="none" strike="noStrike" kern="1200" cap="none" spc="0" normalizeH="0" baseline="0" noProof="0" dirty="0">
              <a:ln>
                <a:noFill/>
              </a:ln>
              <a:solidFill>
                <a:srgbClr val="0070C0"/>
              </a:solidFill>
              <a:effectLst/>
              <a:uLnTx/>
              <a:uFillTx/>
              <a:latin typeface="黑体" panose="02010609060101010101" pitchFamily="49" charset="-122"/>
              <a:ea typeface="黑体" panose="02010609060101010101" pitchFamily="49" charset="-122"/>
              <a:cs typeface="+mn-cs"/>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内容占位符 2"/>
          <p:cNvSpPr txBox="1"/>
          <p:nvPr/>
        </p:nvSpPr>
        <p:spPr>
          <a:xfrm>
            <a:off x="854242" y="1600200"/>
            <a:ext cx="10972800" cy="45259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50000"/>
              </a:lnSpc>
            </a:pPr>
            <a:r>
              <a:rPr kumimoji="1" lang="zh-CN" altLang="en-US" b="1" dirty="0">
                <a:latin typeface="华文宋体" panose="02010600040101010101" charset="-122"/>
                <a:ea typeface="华文宋体" panose="02010600040101010101" charset="-122"/>
              </a:rPr>
              <a:t>安全多方计算</a:t>
            </a:r>
            <a:endParaRPr kumimoji="1" lang="zh-CN" altLang="en-GB"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联邦学习</a:t>
            </a:r>
            <a:endParaRPr kumimoji="1" lang="zh-CN" altLang="en-US"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数据脱敏</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solidFill>
                  <a:srgbClr val="C00000"/>
                </a:solidFill>
                <a:latin typeface="华文宋体" panose="02010600040101010101" charset="-122"/>
                <a:ea typeface="华文宋体" panose="02010600040101010101" charset="-122"/>
              </a:rPr>
              <a:t>差分隐私</a:t>
            </a:r>
            <a:endParaRPr kumimoji="1" lang="en-US" altLang="zh-CN" b="1" dirty="0">
              <a:solidFill>
                <a:srgbClr val="C00000"/>
              </a:solidFill>
              <a:latin typeface="华文宋体" panose="02010600040101010101" charset="-122"/>
              <a:ea typeface="华文宋体" panose="02010600040101010101" charset="-122"/>
            </a:endParaRPr>
          </a:p>
          <a:p>
            <a:pPr fontAlgn="auto">
              <a:lnSpc>
                <a:spcPct val="150000"/>
              </a:lnSpc>
            </a:pPr>
            <a:r>
              <a:rPr lang="zh-CN" altLang="en-US" b="1" dirty="0">
                <a:latin typeface="华文宋体" panose="02010600040101010101" charset="-122"/>
                <a:ea typeface="华文宋体" panose="02010600040101010101" charset="-122"/>
              </a:rPr>
              <a:t>全同态加密</a:t>
            </a:r>
            <a:endParaRPr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零知识证明</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数据合规</a:t>
            </a:r>
            <a:endParaRPr kumimoji="1" lang="en-US" altLang="zh-CN" b="1" dirty="0">
              <a:latin typeface="华文宋体" panose="02010600040101010101" charset="-122"/>
              <a:ea typeface="华文宋体" panose="02010600040101010101" charset="-122"/>
            </a:endParaRPr>
          </a:p>
          <a:p>
            <a:pPr>
              <a:lnSpc>
                <a:spcPct val="150000"/>
              </a:lnSpc>
            </a:pPr>
            <a:endParaRPr kumimoji="1" lang="zh-CN" altLang="en-US" b="1" dirty="0">
              <a:latin typeface="华文宋体" panose="02010600040101010101" charset="-122"/>
              <a:ea typeface="华文宋体" panose="02010600040101010101" charset="-122"/>
            </a:endParaRPr>
          </a:p>
        </p:txBody>
      </p:sp>
    </p:spTree>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523220"/>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差分隐私（</a:t>
            </a:r>
            <a:r>
              <a:rPr lang="en-GB" altLang="zh-CN" sz="2800" b="1" dirty="0">
                <a:latin typeface="微软雅黑" panose="020B0503020204020204" pitchFamily="34" charset="-122"/>
                <a:ea typeface="微软雅黑" panose="020B0503020204020204" pitchFamily="34" charset="-122"/>
              </a:rPr>
              <a:t>Differential Privacy</a:t>
            </a:r>
            <a:r>
              <a:rPr lang="zh-CN" altLang="en-GB" sz="2800" b="1" dirty="0">
                <a:latin typeface="微软雅黑" panose="020B0503020204020204" pitchFamily="34" charset="-122"/>
                <a:ea typeface="微软雅黑" panose="020B0503020204020204" pitchFamily="34" charset="-122"/>
              </a:rPr>
              <a:t>）</a:t>
            </a:r>
            <a:endParaRPr lang="zh-CN" altLang="en-GB" sz="2800" b="1" dirty="0">
              <a:latin typeface="微软雅黑" panose="020B0503020204020204" pitchFamily="34" charset="-122"/>
              <a:ea typeface="微软雅黑" panose="020B0503020204020204" pitchFamily="34" charset="-122"/>
            </a:endParaRPr>
          </a:p>
        </p:txBody>
      </p:sp>
      <p:sp>
        <p:nvSpPr>
          <p:cNvPr id="6" name="Rectangle 3"/>
          <p:cNvSpPr txBox="1"/>
          <p:nvPr/>
        </p:nvSpPr>
        <p:spPr>
          <a:xfrm>
            <a:off x="1021171" y="1014971"/>
            <a:ext cx="9539399" cy="1810385"/>
          </a:xfrm>
          <a:prstGeom prst="rect">
            <a:avLst/>
          </a:prstGeom>
        </p:spPr>
        <p:txBody>
          <a:bodyPr vert="horz" lIns="45676" tIns="45676" rIns="45676" bIns="45676"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42900" marR="0" lvl="1" indent="-342900" defTabSz="876300" eaLnBrk="0" latinLnBrk="0" hangingPunct="0">
              <a:lnSpc>
                <a:spcPct val="120000"/>
              </a:lnSpc>
              <a:spcBef>
                <a:spcPts val="1200"/>
              </a:spcBef>
              <a:buClr>
                <a:schemeClr val="accent1">
                  <a:lumMod val="75000"/>
                </a:schemeClr>
              </a:buClr>
              <a:buSzPct val="60000"/>
              <a:buFont typeface="Wingdings" panose="05000000000000000000" pitchFamily="2" charset="2"/>
              <a:buChar char="n"/>
              <a:defRPr/>
            </a:pPr>
            <a:r>
              <a:rPr lang="zh-CN" altLang="en-US" sz="2000" b="1" dirty="0">
                <a:solidFill>
                  <a:srgbClr val="002A7E"/>
                </a:solidFill>
                <a:latin typeface="微软雅黑" panose="020B0503020204020204" pitchFamily="34" charset="-122"/>
                <a:ea typeface="微软雅黑" panose="020B0503020204020204" pitchFamily="34" charset="-122"/>
                <a:sym typeface="微软雅黑" panose="020B0503020204020204" pitchFamily="34" charset="-122"/>
              </a:rPr>
              <a:t>什么是差分隐私？</a:t>
            </a:r>
            <a:endParaRPr lang="en-US" altLang="zh-CN" sz="2000" b="1" dirty="0">
              <a:solidFill>
                <a:srgbClr val="002A7E"/>
              </a:solidFill>
              <a:latin typeface="微软雅黑" panose="020B0503020204020204" pitchFamily="34" charset="-122"/>
              <a:ea typeface="微软雅黑" panose="020B0503020204020204" pitchFamily="34" charset="-122"/>
              <a:sym typeface="微软雅黑" panose="020B0503020204020204" pitchFamily="34" charset="-122"/>
            </a:endParaRPr>
          </a:p>
          <a:p>
            <a:pPr marL="630555" marR="0" lvl="1" indent="-196850" defTabSz="876300" eaLnBrk="0" latinLnBrk="0" hangingPunct="0">
              <a:lnSpc>
                <a:spcPts val="3500"/>
              </a:lnSpc>
              <a:spcBef>
                <a:spcPct val="0"/>
              </a:spcBef>
              <a:buClr>
                <a:prstClr val="black"/>
              </a:buClr>
              <a:buSzPct val="90000"/>
              <a:defRPr/>
            </a:pP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“隐私”的数学模型：第一次用可证明的数学模型定义了隐私和隐私保护（</a:t>
            </a:r>
            <a:r>
              <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rPr>
              <a:t>Dwork06</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a:t>
            </a:r>
            <a:endPar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endParaRPr>
          </a:p>
          <a:p>
            <a:pPr marL="342900" lvl="1" indent="-342900" defTabSz="876300" eaLnBrk="0" hangingPunct="0">
              <a:lnSpc>
                <a:spcPct val="120000"/>
              </a:lnSpc>
              <a:spcBef>
                <a:spcPts val="1200"/>
              </a:spcBef>
              <a:buClr>
                <a:schemeClr val="accent1">
                  <a:lumMod val="75000"/>
                </a:schemeClr>
              </a:buClr>
              <a:buSzPct val="60000"/>
              <a:buFont typeface="Wingdings" panose="05000000000000000000" pitchFamily="2" charset="2"/>
              <a:buChar char="n"/>
              <a:defRPr/>
            </a:pPr>
            <a:r>
              <a:rPr lang="zh-CN" altLang="en-US" sz="2000" b="1" dirty="0">
                <a:solidFill>
                  <a:srgbClr val="002A7E"/>
                </a:solidFill>
                <a:latin typeface="微软雅黑" panose="020B0503020204020204" pitchFamily="34" charset="-122"/>
                <a:ea typeface="微软雅黑" panose="020B0503020204020204" pitchFamily="34" charset="-122"/>
              </a:rPr>
              <a:t>怎么实现差分隐私：</a:t>
            </a:r>
            <a:endParaRPr lang="zh-CN" altLang="en-US" sz="2000" b="1" dirty="0">
              <a:solidFill>
                <a:srgbClr val="002A7E"/>
              </a:solidFill>
              <a:latin typeface="微软雅黑" panose="020B0503020204020204" pitchFamily="34" charset="-122"/>
              <a:ea typeface="微软雅黑" panose="020B0503020204020204" pitchFamily="34" charset="-122"/>
            </a:endParaRPr>
          </a:p>
          <a:p>
            <a:pPr marL="630555" lvl="1" indent="-196850" defTabSz="876300" eaLnBrk="0" hangingPunct="0">
              <a:lnSpc>
                <a:spcPts val="3500"/>
              </a:lnSpc>
              <a:spcBef>
                <a:spcPct val="0"/>
              </a:spcBef>
              <a:buClr>
                <a:prstClr val="black"/>
              </a:buClr>
              <a:buSzPct val="90000"/>
              <a:defRPr/>
            </a:pP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通过对真实数据添加</a:t>
            </a:r>
            <a:r>
              <a:rPr lang="zh-CN" altLang="en-US" dirty="0">
                <a:solidFill>
                  <a:srgbClr val="C00000"/>
                </a:solidFill>
                <a:latin typeface="Arial" panose="020B0604020202090204" pitchFamily="34" charset="0"/>
                <a:ea typeface="微软雅黑" panose="020B0503020204020204" pitchFamily="34" charset="-122"/>
                <a:cs typeface="Arial" panose="020B0604020202090204" pitchFamily="34" charset="0"/>
              </a:rPr>
              <a:t>随机噪声</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进行扰动，实现用户</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隐私的量化保护</a:t>
            </a:r>
            <a:endPar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endParaRPr>
          </a:p>
          <a:p>
            <a:pPr marL="985520" marR="0" lvl="1" indent="-285750" algn="l" defTabSz="876300" rtl="0" eaLnBrk="1" fontAlgn="base" latinLnBrk="0" hangingPunct="1">
              <a:lnSpc>
                <a:spcPct val="120000"/>
              </a:lnSpc>
              <a:spcBef>
                <a:spcPts val="400"/>
              </a:spcBef>
              <a:spcAft>
                <a:spcPct val="0"/>
              </a:spcAft>
              <a:buClrTx/>
              <a:buSzPct val="90000"/>
              <a:buFont typeface="Arial" panose="020B0604020202090204" pitchFamily="34" charset="0"/>
              <a:buChar char="•"/>
              <a:defRPr/>
            </a:pPr>
            <a:endParaRPr kumimoji="0" lang="en-US" altLang="zh-CN" sz="2000" b="0" i="0" u="none" strike="noStrike" kern="1200" cap="none" spc="0" normalizeH="0" baseline="0" noProof="0" dirty="0">
              <a:ln>
                <a:noFill/>
              </a:ln>
              <a:solidFill>
                <a:srgbClr val="4472C4">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985520" marR="0" lvl="1" indent="-285750" algn="l" defTabSz="876300" rtl="0" eaLnBrk="1" fontAlgn="base" latinLnBrk="0" hangingPunct="1">
              <a:lnSpc>
                <a:spcPct val="120000"/>
              </a:lnSpc>
              <a:spcBef>
                <a:spcPts val="400"/>
              </a:spcBef>
              <a:spcAft>
                <a:spcPct val="0"/>
              </a:spcAft>
              <a:buClrTx/>
              <a:buSzPct val="90000"/>
              <a:buFont typeface="Arial" panose="020B0604020202090204" pitchFamily="34" charset="0"/>
              <a:buChar char="•"/>
              <a:defRPr/>
            </a:pPr>
            <a:endParaRPr kumimoji="0" lang="en-US" altLang="zh-CN" sz="2000" b="0" i="0" u="none" strike="noStrike" kern="1200" cap="none" spc="0" normalizeH="0" baseline="0" noProof="0" dirty="0">
              <a:ln>
                <a:noFill/>
              </a:ln>
              <a:solidFill>
                <a:srgbClr val="4472C4">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985520" marR="0" lvl="1" indent="-285750" algn="l" defTabSz="876300" rtl="0" eaLnBrk="1" fontAlgn="base" latinLnBrk="0" hangingPunct="1">
              <a:lnSpc>
                <a:spcPct val="120000"/>
              </a:lnSpc>
              <a:spcBef>
                <a:spcPts val="400"/>
              </a:spcBef>
              <a:spcAft>
                <a:spcPct val="0"/>
              </a:spcAft>
              <a:buClrTx/>
              <a:buSzPct val="90000"/>
              <a:buFont typeface="Arial" panose="020B0604020202090204" pitchFamily="34" charset="0"/>
              <a:buChar char="•"/>
              <a:defRPr/>
            </a:pPr>
            <a:endParaRPr kumimoji="0" lang="en-US" altLang="zh-CN" sz="2000" b="0" i="0" u="none" strike="noStrike" kern="1200" cap="none" spc="0" normalizeH="0" baseline="0" noProof="0" dirty="0">
              <a:ln>
                <a:noFill/>
              </a:ln>
              <a:solidFill>
                <a:srgbClr val="4472C4">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985520" marR="0" lvl="1" indent="-285750" algn="l" defTabSz="876300" rtl="0" eaLnBrk="1" fontAlgn="base" latinLnBrk="0" hangingPunct="1">
              <a:lnSpc>
                <a:spcPct val="120000"/>
              </a:lnSpc>
              <a:spcBef>
                <a:spcPts val="400"/>
              </a:spcBef>
              <a:spcAft>
                <a:spcPct val="0"/>
              </a:spcAft>
              <a:buClrTx/>
              <a:buSzPct val="90000"/>
              <a:buFont typeface="Arial" panose="020B0604020202090204" pitchFamily="34" charset="0"/>
              <a:buChar char="•"/>
              <a:defRPr/>
            </a:pPr>
            <a:endParaRPr kumimoji="0" lang="en-US" altLang="zh-CN" sz="2000" b="0" i="0" u="none" strike="noStrike" kern="1200" cap="none" spc="0" normalizeH="0" baseline="0" noProof="0" dirty="0">
              <a:ln>
                <a:noFill/>
              </a:ln>
              <a:solidFill>
                <a:srgbClr val="4472C4">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985520" marR="0" lvl="1" indent="-285750" algn="l" defTabSz="876300" rtl="0" eaLnBrk="1" fontAlgn="base" latinLnBrk="0" hangingPunct="1">
              <a:lnSpc>
                <a:spcPct val="120000"/>
              </a:lnSpc>
              <a:spcBef>
                <a:spcPts val="400"/>
              </a:spcBef>
              <a:spcAft>
                <a:spcPct val="0"/>
              </a:spcAft>
              <a:buClrTx/>
              <a:buSzPct val="90000"/>
              <a:buFont typeface="Arial" panose="020B0604020202090204" pitchFamily="34" charset="0"/>
              <a:buChar char="•"/>
              <a:defRPr/>
            </a:pPr>
            <a:endParaRPr kumimoji="0" lang="en-US" altLang="zh-CN" sz="2000" b="0" i="0" u="none" strike="noStrike" kern="1200" cap="none" spc="0" normalizeH="0" baseline="0" noProof="0" dirty="0">
              <a:ln>
                <a:noFill/>
              </a:ln>
              <a:solidFill>
                <a:srgbClr val="4472C4">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666750" marR="0" lvl="1" indent="-285750" algn="l" defTabSz="876300" rtl="0" eaLnBrk="1" fontAlgn="base" latinLnBrk="0" hangingPunct="1">
              <a:lnSpc>
                <a:spcPct val="120000"/>
              </a:lnSpc>
              <a:spcBef>
                <a:spcPts val="400"/>
              </a:spcBef>
              <a:spcAft>
                <a:spcPct val="0"/>
              </a:spcAft>
              <a:buClr>
                <a:srgbClr val="002060"/>
              </a:buClr>
              <a:buSzPct val="90000"/>
              <a:buFont typeface="Wingdings" panose="05000000000000000000" pitchFamily="2" charset="2"/>
              <a:buChar char="u"/>
              <a:defRPr/>
            </a:pPr>
            <a:endPar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666750" marR="0" lvl="1" indent="-285750" algn="l" defTabSz="876300" rtl="0" eaLnBrk="1" fontAlgn="base" latinLnBrk="0" hangingPunct="1">
              <a:lnSpc>
                <a:spcPct val="120000"/>
              </a:lnSpc>
              <a:spcBef>
                <a:spcPts val="400"/>
              </a:spcBef>
              <a:spcAft>
                <a:spcPct val="0"/>
              </a:spcAft>
              <a:buClr>
                <a:srgbClr val="002060"/>
              </a:buClr>
              <a:buSzPct val="90000"/>
              <a:buFont typeface="Wingdings" panose="05000000000000000000" pitchFamily="2" charset="2"/>
              <a:buChar char="v"/>
              <a:defRPr/>
            </a:pP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graphicFrame>
        <p:nvGraphicFramePr>
          <p:cNvPr id="7" name="表格 6"/>
          <p:cNvGraphicFramePr/>
          <p:nvPr>
            <p:custDataLst>
              <p:tags r:id="rId1"/>
            </p:custDataLst>
          </p:nvPr>
        </p:nvGraphicFramePr>
        <p:xfrm>
          <a:off x="1265618" y="3478919"/>
          <a:ext cx="2275651" cy="1483458"/>
        </p:xfrm>
        <a:graphic>
          <a:graphicData uri="http://schemas.openxmlformats.org/drawingml/2006/table">
            <a:tbl>
              <a:tblPr firstRow="1" bandRow="1"/>
              <a:tblGrid>
                <a:gridCol w="673491"/>
                <a:gridCol w="1602160"/>
              </a:tblGrid>
              <a:tr h="423392">
                <a:tc>
                  <a:txBody>
                    <a:bodyPr/>
                    <a:lstStyle>
                      <a:lvl1pPr marL="0" algn="l" defTabSz="1217930" rtl="0" eaLnBrk="1" latinLnBrk="0" hangingPunct="1">
                        <a:defRPr sz="2400" b="1" kern="1200">
                          <a:solidFill>
                            <a:schemeClr val="lt1"/>
                          </a:solidFill>
                          <a:latin typeface="等线" panose="02010600030101010101" charset="-122"/>
                        </a:defRPr>
                      </a:lvl1pPr>
                      <a:lvl2pPr marL="608965" algn="l" defTabSz="1217930" rtl="0" eaLnBrk="1" latinLnBrk="0" hangingPunct="1">
                        <a:defRPr sz="2400" b="1" kern="1200">
                          <a:solidFill>
                            <a:schemeClr val="lt1"/>
                          </a:solidFill>
                          <a:latin typeface="等线" panose="02010600030101010101" charset="-122"/>
                        </a:defRPr>
                      </a:lvl2pPr>
                      <a:lvl3pPr marL="1217930" algn="l" defTabSz="1217930" rtl="0" eaLnBrk="1" latinLnBrk="0" hangingPunct="1">
                        <a:defRPr sz="2400" b="1" kern="1200">
                          <a:solidFill>
                            <a:schemeClr val="lt1"/>
                          </a:solidFill>
                          <a:latin typeface="等线" panose="02010600030101010101" charset="-122"/>
                        </a:defRPr>
                      </a:lvl3pPr>
                      <a:lvl4pPr marL="1826260" algn="l" defTabSz="1217930" rtl="0" eaLnBrk="1" latinLnBrk="0" hangingPunct="1">
                        <a:defRPr sz="2400" b="1" kern="1200">
                          <a:solidFill>
                            <a:schemeClr val="lt1"/>
                          </a:solidFill>
                          <a:latin typeface="等线" panose="02010600030101010101" charset="-122"/>
                        </a:defRPr>
                      </a:lvl4pPr>
                      <a:lvl5pPr marL="2435225" algn="l" defTabSz="1217930" rtl="0" eaLnBrk="1" latinLnBrk="0" hangingPunct="1">
                        <a:defRPr sz="2400" b="1" kern="1200">
                          <a:solidFill>
                            <a:schemeClr val="lt1"/>
                          </a:solidFill>
                          <a:latin typeface="等线" panose="02010600030101010101" charset="-122"/>
                        </a:defRPr>
                      </a:lvl5pPr>
                      <a:lvl6pPr marL="3044190" algn="l" defTabSz="1217930" rtl="0" eaLnBrk="1" latinLnBrk="0" hangingPunct="1">
                        <a:defRPr sz="2400" b="1" kern="1200">
                          <a:solidFill>
                            <a:schemeClr val="lt1"/>
                          </a:solidFill>
                          <a:latin typeface="等线" panose="02010600030101010101" charset="-122"/>
                        </a:defRPr>
                      </a:lvl6pPr>
                      <a:lvl7pPr marL="3653155" algn="l" defTabSz="1217930" rtl="0" eaLnBrk="1" latinLnBrk="0" hangingPunct="1">
                        <a:defRPr sz="2400" b="1" kern="1200">
                          <a:solidFill>
                            <a:schemeClr val="lt1"/>
                          </a:solidFill>
                          <a:latin typeface="等线" panose="02010600030101010101" charset="-122"/>
                        </a:defRPr>
                      </a:lvl7pPr>
                      <a:lvl8pPr marL="4262120" algn="l" defTabSz="1217930" rtl="0" eaLnBrk="1" latinLnBrk="0" hangingPunct="1">
                        <a:defRPr sz="2400" b="1" kern="1200">
                          <a:solidFill>
                            <a:schemeClr val="lt1"/>
                          </a:solidFill>
                          <a:latin typeface="等线" panose="02010600030101010101" charset="-122"/>
                        </a:defRPr>
                      </a:lvl8pPr>
                      <a:lvl9pPr marL="4870450" algn="l" defTabSz="1217930" rtl="0" eaLnBrk="1" latinLnBrk="0" hangingPunct="1">
                        <a:defRPr sz="2400" b="1" kern="1200">
                          <a:solidFill>
                            <a:schemeClr val="lt1"/>
                          </a:solidFill>
                          <a:latin typeface="等线" panose="02010600030101010101" charset="-122"/>
                        </a:defRPr>
                      </a:lvl9pPr>
                    </a:lstStyle>
                    <a:p>
                      <a:pPr algn="ctr">
                        <a:buNone/>
                      </a:pPr>
                      <a:r>
                        <a:rPr lang="zh-CN" altLang="en-US" sz="1600" dirty="0">
                          <a:latin typeface="微软雅黑" panose="020B0503020204020204" pitchFamily="34" charset="-122"/>
                          <a:ea typeface="微软雅黑" panose="020B0503020204020204" pitchFamily="34" charset="-122"/>
                        </a:rPr>
                        <a:t>姓名</a:t>
                      </a:r>
                      <a:endParaRPr lang="zh-CN" altLang="en-US"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217930" rtl="0" eaLnBrk="1" latinLnBrk="0" hangingPunct="1">
                        <a:defRPr sz="2400" b="1" kern="1200">
                          <a:solidFill>
                            <a:schemeClr val="lt1"/>
                          </a:solidFill>
                          <a:latin typeface="等线" panose="02010600030101010101" charset="-122"/>
                        </a:defRPr>
                      </a:lvl1pPr>
                      <a:lvl2pPr marL="608965" algn="l" defTabSz="1217930" rtl="0" eaLnBrk="1" latinLnBrk="0" hangingPunct="1">
                        <a:defRPr sz="2400" b="1" kern="1200">
                          <a:solidFill>
                            <a:schemeClr val="lt1"/>
                          </a:solidFill>
                          <a:latin typeface="等线" panose="02010600030101010101" charset="-122"/>
                        </a:defRPr>
                      </a:lvl2pPr>
                      <a:lvl3pPr marL="1217930" algn="l" defTabSz="1217930" rtl="0" eaLnBrk="1" latinLnBrk="0" hangingPunct="1">
                        <a:defRPr sz="2400" b="1" kern="1200">
                          <a:solidFill>
                            <a:schemeClr val="lt1"/>
                          </a:solidFill>
                          <a:latin typeface="等线" panose="02010600030101010101" charset="-122"/>
                        </a:defRPr>
                      </a:lvl3pPr>
                      <a:lvl4pPr marL="1826260" algn="l" defTabSz="1217930" rtl="0" eaLnBrk="1" latinLnBrk="0" hangingPunct="1">
                        <a:defRPr sz="2400" b="1" kern="1200">
                          <a:solidFill>
                            <a:schemeClr val="lt1"/>
                          </a:solidFill>
                          <a:latin typeface="等线" panose="02010600030101010101" charset="-122"/>
                        </a:defRPr>
                      </a:lvl4pPr>
                      <a:lvl5pPr marL="2435225" algn="l" defTabSz="1217930" rtl="0" eaLnBrk="1" latinLnBrk="0" hangingPunct="1">
                        <a:defRPr sz="2400" b="1" kern="1200">
                          <a:solidFill>
                            <a:schemeClr val="lt1"/>
                          </a:solidFill>
                          <a:latin typeface="等线" panose="02010600030101010101" charset="-122"/>
                        </a:defRPr>
                      </a:lvl5pPr>
                      <a:lvl6pPr marL="3044190" algn="l" defTabSz="1217930" rtl="0" eaLnBrk="1" latinLnBrk="0" hangingPunct="1">
                        <a:defRPr sz="2400" b="1" kern="1200">
                          <a:solidFill>
                            <a:schemeClr val="lt1"/>
                          </a:solidFill>
                          <a:latin typeface="等线" panose="02010600030101010101" charset="-122"/>
                        </a:defRPr>
                      </a:lvl6pPr>
                      <a:lvl7pPr marL="3653155" algn="l" defTabSz="1217930" rtl="0" eaLnBrk="1" latinLnBrk="0" hangingPunct="1">
                        <a:defRPr sz="2400" b="1" kern="1200">
                          <a:solidFill>
                            <a:schemeClr val="lt1"/>
                          </a:solidFill>
                          <a:latin typeface="等线" panose="02010600030101010101" charset="-122"/>
                        </a:defRPr>
                      </a:lvl7pPr>
                      <a:lvl8pPr marL="4262120" algn="l" defTabSz="1217930" rtl="0" eaLnBrk="1" latinLnBrk="0" hangingPunct="1">
                        <a:defRPr sz="2400" b="1" kern="1200">
                          <a:solidFill>
                            <a:schemeClr val="lt1"/>
                          </a:solidFill>
                          <a:latin typeface="等线" panose="02010600030101010101" charset="-122"/>
                        </a:defRPr>
                      </a:lvl8pPr>
                      <a:lvl9pPr marL="4870450" algn="l" defTabSz="1217930" rtl="0" eaLnBrk="1" latinLnBrk="0" hangingPunct="1">
                        <a:defRPr sz="2400" b="1" kern="1200">
                          <a:solidFill>
                            <a:schemeClr val="lt1"/>
                          </a:solidFill>
                          <a:latin typeface="等线" panose="02010600030101010101" charset="-122"/>
                        </a:defRPr>
                      </a:lvl9pPr>
                    </a:lstStyle>
                    <a:p>
                      <a:pPr algn="ctr">
                        <a:buNone/>
                      </a:pPr>
                      <a:r>
                        <a:rPr lang="zh-CN" altLang="en-US" sz="1600" dirty="0">
                          <a:latin typeface="微软雅黑" panose="020B0503020204020204" pitchFamily="34" charset="-122"/>
                          <a:ea typeface="微软雅黑" panose="020B0503020204020204" pitchFamily="34" charset="-122"/>
                        </a:rPr>
                        <a:t>身高</a:t>
                      </a:r>
                      <a:endParaRPr lang="zh-CN" altLang="en-US"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r>
              <a:tr h="353567">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dirty="0">
                          <a:latin typeface="微软雅黑" panose="020B0503020204020204" pitchFamily="34" charset="-122"/>
                          <a:ea typeface="微软雅黑" panose="020B0503020204020204" pitchFamily="34" charset="-122"/>
                        </a:rPr>
                        <a:t>张三</a:t>
                      </a:r>
                      <a:endParaRPr lang="zh-CN" altLang="en-US"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dirty="0">
                          <a:latin typeface="微软雅黑" panose="020B0503020204020204" pitchFamily="34" charset="-122"/>
                          <a:ea typeface="微软雅黑" panose="020B0503020204020204" pitchFamily="34" charset="-122"/>
                        </a:rPr>
                        <a:t>160cm</a:t>
                      </a:r>
                      <a:endParaRPr lang="en-US" altLang="zh-CN"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r h="352932">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dirty="0">
                          <a:latin typeface="微软雅黑" panose="020B0503020204020204" pitchFamily="34" charset="-122"/>
                          <a:ea typeface="微软雅黑" panose="020B0503020204020204" pitchFamily="34" charset="-122"/>
                        </a:rPr>
                        <a:t>李四</a:t>
                      </a:r>
                      <a:endParaRPr lang="zh-CN" altLang="en-US"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dirty="0">
                          <a:latin typeface="微软雅黑" panose="020B0503020204020204" pitchFamily="34" charset="-122"/>
                          <a:ea typeface="微软雅黑" panose="020B0503020204020204" pitchFamily="34" charset="-122"/>
                        </a:rPr>
                        <a:t>170cm</a:t>
                      </a:r>
                      <a:endParaRPr lang="en-US" altLang="zh-CN"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r>
              <a:tr h="353567">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a:latin typeface="微软雅黑" panose="020B0503020204020204" pitchFamily="34" charset="-122"/>
                          <a:ea typeface="微软雅黑" panose="020B0503020204020204" pitchFamily="34" charset="-122"/>
                        </a:rPr>
                        <a:t>王五</a:t>
                      </a:r>
                      <a:endParaRPr lang="zh-CN" altLang="en-US" sz="160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dirty="0">
                          <a:latin typeface="微软雅黑" panose="020B0503020204020204" pitchFamily="34" charset="-122"/>
                          <a:ea typeface="微软雅黑" panose="020B0503020204020204" pitchFamily="34" charset="-122"/>
                        </a:rPr>
                        <a:t>180cm</a:t>
                      </a:r>
                      <a:endParaRPr lang="en-US" altLang="zh-CN"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bl>
          </a:graphicData>
        </a:graphic>
      </p:graphicFrame>
      <p:sp>
        <p:nvSpPr>
          <p:cNvPr id="8" name="文本框 7"/>
          <p:cNvSpPr txBox="1"/>
          <p:nvPr/>
        </p:nvSpPr>
        <p:spPr>
          <a:xfrm>
            <a:off x="5929400" y="5703244"/>
            <a:ext cx="1433946" cy="394210"/>
          </a:xfrm>
          <a:prstGeom prst="rect">
            <a:avLst/>
          </a:prstGeom>
          <a:noFill/>
        </p:spPr>
        <p:txBody>
          <a:bodyPr wrap="square">
            <a:spAutoFit/>
          </a:bodyPr>
          <a:lstStyle/>
          <a:p>
            <a:pPr marL="0" lvl="1" algn="ctr" defTabSz="876300" eaLnBrk="1" hangingPunct="1">
              <a:lnSpc>
                <a:spcPct val="120000"/>
              </a:lnSpc>
              <a:spcBef>
                <a:spcPts val="400"/>
              </a:spcBef>
              <a:buClr>
                <a:srgbClr val="002060"/>
              </a:buClr>
              <a:buSzPct val="90000"/>
              <a:defRPr/>
            </a:pPr>
            <a:r>
              <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169.9cm</a:t>
            </a:r>
            <a:endPar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endParaRPr>
          </a:p>
        </p:txBody>
      </p:sp>
      <p:sp>
        <p:nvSpPr>
          <p:cNvPr id="9" name="Rectangle 3"/>
          <p:cNvSpPr txBox="1"/>
          <p:nvPr/>
        </p:nvSpPr>
        <p:spPr>
          <a:xfrm>
            <a:off x="1199226" y="5085809"/>
            <a:ext cx="1080380" cy="450052"/>
          </a:xfrm>
          <a:prstGeom prst="rect">
            <a:avLst/>
          </a:prstGeom>
        </p:spPr>
        <p:txBody>
          <a:bodyPr vert="horz" lIns="45676" tIns="45676" rIns="45676" bIns="45676"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1" indent="0" algn="ctr" defTabSz="876300" rtl="0" eaLnBrk="1" fontAlgn="base" latinLnBrk="0" hangingPunct="1">
              <a:lnSpc>
                <a:spcPct val="120000"/>
              </a:lnSpc>
              <a:spcBef>
                <a:spcPts val="400"/>
              </a:spcBef>
              <a:spcAft>
                <a:spcPct val="0"/>
              </a:spcAft>
              <a:buClr>
                <a:srgbClr val="002060"/>
              </a:buClr>
              <a:buSzPct val="90000"/>
              <a:buFont typeface="Arial" panose="020B0604020202090204" pitchFamily="34" charset="0"/>
              <a:buNone/>
              <a:defRPr/>
            </a:pPr>
            <a:r>
              <a:rPr lang="zh-CN" altLang="en-US" sz="1400" dirty="0">
                <a:solidFill>
                  <a:srgbClr val="002A7E"/>
                </a:solidFill>
                <a:latin typeface="Arial" panose="020B0604020202090204" pitchFamily="34" charset="0"/>
                <a:ea typeface="微软雅黑" panose="020B0503020204020204" pitchFamily="34" charset="-122"/>
                <a:cs typeface="Arial" panose="020B0604020202090204" pitchFamily="34" charset="0"/>
                <a:sym typeface="微软雅黑" panose="020B0503020204020204" pitchFamily="34" charset="-122"/>
              </a:rPr>
              <a:t>均值统计</a:t>
            </a:r>
            <a:endParaRPr lang="zh-CN" altLang="en-US" sz="1400" dirty="0">
              <a:solidFill>
                <a:srgbClr val="002A7E"/>
              </a:solidFill>
              <a:latin typeface="Arial" panose="020B0604020202090204" pitchFamily="34" charset="0"/>
              <a:ea typeface="微软雅黑" panose="020B0503020204020204" pitchFamily="34" charset="-122"/>
              <a:cs typeface="Arial" panose="020B0604020202090204" pitchFamily="34" charset="0"/>
              <a:sym typeface="微软雅黑" panose="020B0503020204020204" pitchFamily="34" charset="-122"/>
            </a:endParaRPr>
          </a:p>
        </p:txBody>
      </p:sp>
      <p:sp>
        <p:nvSpPr>
          <p:cNvPr id="10" name="箭头: 右 5"/>
          <p:cNvSpPr/>
          <p:nvPr/>
        </p:nvSpPr>
        <p:spPr>
          <a:xfrm rot="5400000">
            <a:off x="2110123" y="5222601"/>
            <a:ext cx="577641" cy="238674"/>
          </a:xfrm>
          <a:prstGeom prst="rightArrow">
            <a:avLst/>
          </a:prstGeom>
          <a:solidFill>
            <a:schemeClr val="bg1">
              <a:lumMod val="75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1920328" y="5710739"/>
            <a:ext cx="970564" cy="394210"/>
          </a:xfrm>
          <a:prstGeom prst="rect">
            <a:avLst/>
          </a:prstGeom>
          <a:noFill/>
        </p:spPr>
        <p:txBody>
          <a:bodyPr wrap="square">
            <a:spAutoFit/>
          </a:bodyPr>
          <a:lstStyle/>
          <a:p>
            <a:pPr marL="0" lvl="1" algn="ctr" defTabSz="876300" eaLnBrk="1" hangingPunct="1">
              <a:lnSpc>
                <a:spcPct val="120000"/>
              </a:lnSpc>
              <a:spcBef>
                <a:spcPts val="400"/>
              </a:spcBef>
              <a:buClr>
                <a:srgbClr val="002060"/>
              </a:buClr>
              <a:buSzPct val="90000"/>
              <a:defRPr/>
            </a:pPr>
            <a:r>
              <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170cm</a:t>
            </a:r>
            <a:endPar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endParaRPr>
          </a:p>
        </p:txBody>
      </p:sp>
      <p:sp>
        <p:nvSpPr>
          <p:cNvPr id="12" name="Rectangle 3"/>
          <p:cNvSpPr txBox="1"/>
          <p:nvPr/>
        </p:nvSpPr>
        <p:spPr>
          <a:xfrm>
            <a:off x="5318550" y="5078772"/>
            <a:ext cx="1315791" cy="450052"/>
          </a:xfrm>
          <a:prstGeom prst="rect">
            <a:avLst/>
          </a:prstGeom>
        </p:spPr>
        <p:txBody>
          <a:bodyPr vert="horz" lIns="45676" tIns="45676" rIns="45676" bIns="45676"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indent="0" algn="ctr" defTabSz="876300">
              <a:lnSpc>
                <a:spcPct val="120000"/>
              </a:lnSpc>
              <a:spcBef>
                <a:spcPts val="400"/>
              </a:spcBef>
              <a:buClr>
                <a:srgbClr val="002060"/>
              </a:buClr>
              <a:buSzPct val="90000"/>
              <a:buNone/>
              <a:defRPr/>
            </a:pPr>
            <a:r>
              <a:rPr lang="zh-CN" altLang="en-US" sz="1600" dirty="0">
                <a:solidFill>
                  <a:srgbClr val="002A7E"/>
                </a:solidFill>
                <a:latin typeface="Arial" panose="020B0604020202090204" pitchFamily="34" charset="0"/>
                <a:ea typeface="微软雅黑" panose="020B0503020204020204" pitchFamily="34" charset="-122"/>
                <a:cs typeface="Arial" panose="020B0604020202090204" pitchFamily="34" charset="0"/>
                <a:sym typeface="微软雅黑" panose="020B0503020204020204" pitchFamily="34" charset="-122"/>
              </a:rPr>
              <a:t>均值统计</a:t>
            </a:r>
            <a:endParaRPr lang="zh-CN" altLang="en-US" sz="1600" dirty="0">
              <a:solidFill>
                <a:srgbClr val="002A7E"/>
              </a:solidFill>
              <a:latin typeface="Arial" panose="020B0604020202090204" pitchFamily="34" charset="0"/>
              <a:ea typeface="微软雅黑" panose="020B0503020204020204" pitchFamily="34" charset="-122"/>
              <a:cs typeface="Arial" panose="020B0604020202090204" pitchFamily="34" charset="0"/>
              <a:sym typeface="微软雅黑" panose="020B0503020204020204" pitchFamily="34" charset="-122"/>
            </a:endParaRPr>
          </a:p>
        </p:txBody>
      </p:sp>
      <p:sp>
        <p:nvSpPr>
          <p:cNvPr id="13" name="箭头: 右 8"/>
          <p:cNvSpPr/>
          <p:nvPr/>
        </p:nvSpPr>
        <p:spPr>
          <a:xfrm rot="5400000">
            <a:off x="6364409" y="5184461"/>
            <a:ext cx="586528" cy="238674"/>
          </a:xfrm>
          <a:prstGeom prst="rightArrow">
            <a:avLst/>
          </a:prstGeom>
          <a:solidFill>
            <a:schemeClr val="bg1">
              <a:lumMod val="75000"/>
            </a:schemeClr>
          </a:solidFill>
          <a:ln w="12700" cap="flat" cmpd="sng" algn="ctr">
            <a:noFill/>
            <a:prstDash val="solid"/>
            <a:miter lim="800000"/>
          </a:ln>
          <a:effectLst/>
        </p:spPr>
        <p:txBody>
          <a:bodyPr rtlCol="0" anchor="ctr"/>
          <a:lstStyle/>
          <a:p>
            <a:pPr algn="ctr" eaLnBrk="1" fontAlgn="auto" hangingPunct="1">
              <a:spcBef>
                <a:spcPts val="0"/>
              </a:spcBef>
              <a:spcAft>
                <a:spcPts val="0"/>
              </a:spcAft>
            </a:pP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14" name="箭头: 上下 9"/>
          <p:cNvSpPr/>
          <p:nvPr/>
        </p:nvSpPr>
        <p:spPr>
          <a:xfrm rot="5400000">
            <a:off x="4404757" y="4310934"/>
            <a:ext cx="208591" cy="3173892"/>
          </a:xfrm>
          <a:prstGeom prst="upDownArrow">
            <a:avLst/>
          </a:prstGeom>
          <a:solidFill>
            <a:schemeClr val="bg1">
              <a:lumMod val="75000"/>
            </a:schemeClr>
          </a:solidFill>
          <a:ln w="12700" cap="flat" cmpd="sng" algn="ctr">
            <a:noFill/>
            <a:prstDash val="solid"/>
            <a:miter lim="800000"/>
          </a:ln>
          <a:effectLst/>
        </p:spPr>
        <p:txBody>
          <a:bodyPr rtlCol="0" anchor="ctr"/>
          <a:lstStyle/>
          <a:p>
            <a:pPr algn="ctr" eaLnBrk="1" fontAlgn="auto" hangingPunct="1">
              <a:spcBef>
                <a:spcPts val="0"/>
              </a:spcBef>
              <a:spcAft>
                <a:spcPts val="0"/>
              </a:spcAft>
            </a:pPr>
            <a:endParaRPr lang="zh-CN" altLang="en-US" kern="0">
              <a:solidFill>
                <a:prstClr val="white"/>
              </a:solidFill>
              <a:latin typeface="微软雅黑" panose="020B0503020204020204" pitchFamily="34" charset="-122"/>
              <a:ea typeface="微软雅黑" panose="020B0503020204020204" pitchFamily="34" charset="-122"/>
            </a:endParaRPr>
          </a:p>
        </p:txBody>
      </p:sp>
      <p:sp>
        <p:nvSpPr>
          <p:cNvPr id="15" name="Rectangle 3"/>
          <p:cNvSpPr txBox="1"/>
          <p:nvPr/>
        </p:nvSpPr>
        <p:spPr>
          <a:xfrm>
            <a:off x="4059049" y="6002176"/>
            <a:ext cx="855036" cy="450052"/>
          </a:xfrm>
          <a:prstGeom prst="rect">
            <a:avLst/>
          </a:prstGeom>
        </p:spPr>
        <p:txBody>
          <a:bodyPr vert="horz" lIns="45676" tIns="45676" rIns="45676" bIns="45676"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indent="0" algn="ctr" defTabSz="876300">
              <a:lnSpc>
                <a:spcPct val="120000"/>
              </a:lnSpc>
              <a:spcBef>
                <a:spcPts val="400"/>
              </a:spcBef>
              <a:buClr>
                <a:srgbClr val="002060"/>
              </a:buClr>
              <a:buSzPct val="90000"/>
              <a:buNone/>
              <a:defRPr/>
            </a:pPr>
            <a:r>
              <a:rPr lang="zh-CN" altLang="en-US" sz="1600" dirty="0">
                <a:solidFill>
                  <a:srgbClr val="002A7E"/>
                </a:solidFill>
                <a:latin typeface="Arial" panose="020B0604020202090204" pitchFamily="34" charset="0"/>
                <a:ea typeface="微软雅黑" panose="020B0503020204020204" pitchFamily="34" charset="-122"/>
                <a:cs typeface="Arial" panose="020B0604020202090204" pitchFamily="34" charset="0"/>
                <a:sym typeface="微软雅黑" panose="020B0503020204020204" pitchFamily="34" charset="-122"/>
              </a:rPr>
              <a:t>近似</a:t>
            </a:r>
            <a:endParaRPr lang="zh-CN" altLang="en-US" sz="1600" dirty="0">
              <a:solidFill>
                <a:srgbClr val="002A7E"/>
              </a:solidFill>
              <a:latin typeface="Arial" panose="020B0604020202090204" pitchFamily="34" charset="0"/>
              <a:ea typeface="微软雅黑" panose="020B0503020204020204" pitchFamily="34" charset="-122"/>
              <a:cs typeface="Arial" panose="020B0604020202090204" pitchFamily="34" charset="0"/>
              <a:sym typeface="微软雅黑" panose="020B0503020204020204" pitchFamily="34" charset="-122"/>
            </a:endParaRPr>
          </a:p>
        </p:txBody>
      </p:sp>
      <p:sp>
        <p:nvSpPr>
          <p:cNvPr id="16" name="文本框 15"/>
          <p:cNvSpPr txBox="1"/>
          <p:nvPr/>
        </p:nvSpPr>
        <p:spPr>
          <a:xfrm>
            <a:off x="8501999" y="4265487"/>
            <a:ext cx="3011986" cy="1393779"/>
          </a:xfrm>
          <a:prstGeom prst="rect">
            <a:avLst/>
          </a:prstGeom>
          <a:noFill/>
        </p:spPr>
        <p:txBody>
          <a:bodyPr wrap="square">
            <a:spAutoFit/>
          </a:bodyPr>
          <a:lstStyle/>
          <a:p>
            <a:pPr marL="381000" marR="0" lvl="1" indent="0" algn="l" defTabSz="876300" rtl="0" eaLnBrk="1" fontAlgn="base" latinLnBrk="0" hangingPunct="1">
              <a:lnSpc>
                <a:spcPct val="120000"/>
              </a:lnSpc>
              <a:spcBef>
                <a:spcPts val="400"/>
              </a:spcBef>
              <a:spcAft>
                <a:spcPct val="0"/>
              </a:spcAft>
              <a:buClrTx/>
              <a:buSzPct val="90000"/>
              <a:buFontTx/>
              <a:buNone/>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可用性：</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（独立）</a:t>
            </a:r>
            <a:r>
              <a:rPr lang="zh-CN" altLang="en-US" dirty="0">
                <a:solidFill>
                  <a:srgbClr val="C00000"/>
                </a:solidFill>
                <a:latin typeface="Arial" panose="020B0604020202090204" pitchFamily="34" charset="0"/>
                <a:ea typeface="微软雅黑" panose="020B0503020204020204" pitchFamily="34" charset="-122"/>
                <a:cs typeface="Arial" panose="020B0604020202090204" pitchFamily="34" charset="0"/>
                <a:sym typeface="+mn-ea"/>
              </a:rPr>
              <a:t>随机噪声</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叠加后的相互抵消使得扰动数据的统计结果具有较高准确度。</a:t>
            </a:r>
            <a:endPar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endParaRPr>
          </a:p>
        </p:txBody>
      </p:sp>
      <p:graphicFrame>
        <p:nvGraphicFramePr>
          <p:cNvPr id="17" name="表格 16"/>
          <p:cNvGraphicFramePr/>
          <p:nvPr>
            <p:custDataLst>
              <p:tags r:id="rId2"/>
            </p:custDataLst>
          </p:nvPr>
        </p:nvGraphicFramePr>
        <p:xfrm>
          <a:off x="4813348" y="3460244"/>
          <a:ext cx="3688651" cy="1479648"/>
        </p:xfrm>
        <a:graphic>
          <a:graphicData uri="http://schemas.openxmlformats.org/drawingml/2006/table">
            <a:tbl>
              <a:tblPr firstRow="1" bandRow="1"/>
              <a:tblGrid>
                <a:gridCol w="1091805"/>
                <a:gridCol w="2596846"/>
              </a:tblGrid>
              <a:tr h="422757">
                <a:tc>
                  <a:txBody>
                    <a:bodyPr/>
                    <a:lstStyle>
                      <a:lvl1pPr marL="0" algn="l" defTabSz="1217930" rtl="0" eaLnBrk="1" latinLnBrk="0" hangingPunct="1">
                        <a:defRPr sz="2400" b="1" kern="1200">
                          <a:solidFill>
                            <a:schemeClr val="lt1"/>
                          </a:solidFill>
                          <a:latin typeface="等线" panose="02010600030101010101" charset="-122"/>
                        </a:defRPr>
                      </a:lvl1pPr>
                      <a:lvl2pPr marL="608965" algn="l" defTabSz="1217930" rtl="0" eaLnBrk="1" latinLnBrk="0" hangingPunct="1">
                        <a:defRPr sz="2400" b="1" kern="1200">
                          <a:solidFill>
                            <a:schemeClr val="lt1"/>
                          </a:solidFill>
                          <a:latin typeface="等线" panose="02010600030101010101" charset="-122"/>
                        </a:defRPr>
                      </a:lvl2pPr>
                      <a:lvl3pPr marL="1217930" algn="l" defTabSz="1217930" rtl="0" eaLnBrk="1" latinLnBrk="0" hangingPunct="1">
                        <a:defRPr sz="2400" b="1" kern="1200">
                          <a:solidFill>
                            <a:schemeClr val="lt1"/>
                          </a:solidFill>
                          <a:latin typeface="等线" panose="02010600030101010101" charset="-122"/>
                        </a:defRPr>
                      </a:lvl3pPr>
                      <a:lvl4pPr marL="1826260" algn="l" defTabSz="1217930" rtl="0" eaLnBrk="1" latinLnBrk="0" hangingPunct="1">
                        <a:defRPr sz="2400" b="1" kern="1200">
                          <a:solidFill>
                            <a:schemeClr val="lt1"/>
                          </a:solidFill>
                          <a:latin typeface="等线" panose="02010600030101010101" charset="-122"/>
                        </a:defRPr>
                      </a:lvl4pPr>
                      <a:lvl5pPr marL="2435225" algn="l" defTabSz="1217930" rtl="0" eaLnBrk="1" latinLnBrk="0" hangingPunct="1">
                        <a:defRPr sz="2400" b="1" kern="1200">
                          <a:solidFill>
                            <a:schemeClr val="lt1"/>
                          </a:solidFill>
                          <a:latin typeface="等线" panose="02010600030101010101" charset="-122"/>
                        </a:defRPr>
                      </a:lvl5pPr>
                      <a:lvl6pPr marL="3044190" algn="l" defTabSz="1217930" rtl="0" eaLnBrk="1" latinLnBrk="0" hangingPunct="1">
                        <a:defRPr sz="2400" b="1" kern="1200">
                          <a:solidFill>
                            <a:schemeClr val="lt1"/>
                          </a:solidFill>
                          <a:latin typeface="等线" panose="02010600030101010101" charset="-122"/>
                        </a:defRPr>
                      </a:lvl6pPr>
                      <a:lvl7pPr marL="3653155" algn="l" defTabSz="1217930" rtl="0" eaLnBrk="1" latinLnBrk="0" hangingPunct="1">
                        <a:defRPr sz="2400" b="1" kern="1200">
                          <a:solidFill>
                            <a:schemeClr val="lt1"/>
                          </a:solidFill>
                          <a:latin typeface="等线" panose="02010600030101010101" charset="-122"/>
                        </a:defRPr>
                      </a:lvl7pPr>
                      <a:lvl8pPr marL="4262120" algn="l" defTabSz="1217930" rtl="0" eaLnBrk="1" latinLnBrk="0" hangingPunct="1">
                        <a:defRPr sz="2400" b="1" kern="1200">
                          <a:solidFill>
                            <a:schemeClr val="lt1"/>
                          </a:solidFill>
                          <a:latin typeface="等线" panose="02010600030101010101" charset="-122"/>
                        </a:defRPr>
                      </a:lvl8pPr>
                      <a:lvl9pPr marL="4870450" algn="l" defTabSz="1217930" rtl="0" eaLnBrk="1" latinLnBrk="0" hangingPunct="1">
                        <a:defRPr sz="2400" b="1" kern="1200">
                          <a:solidFill>
                            <a:schemeClr val="lt1"/>
                          </a:solidFill>
                          <a:latin typeface="等线" panose="02010600030101010101" charset="-122"/>
                        </a:defRPr>
                      </a:lvl9pPr>
                    </a:lstStyle>
                    <a:p>
                      <a:pPr algn="ctr">
                        <a:buNone/>
                      </a:pPr>
                      <a:r>
                        <a:rPr lang="zh-CN" altLang="en-US" sz="1600" dirty="0">
                          <a:latin typeface="微软雅黑" panose="020B0503020204020204" pitchFamily="34" charset="-122"/>
                          <a:ea typeface="微软雅黑" panose="020B0503020204020204" pitchFamily="34" charset="-122"/>
                        </a:rPr>
                        <a:t>姓名</a:t>
                      </a:r>
                      <a:endParaRPr lang="zh-CN" altLang="en-US"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217930" rtl="0" eaLnBrk="1" latinLnBrk="0" hangingPunct="1">
                        <a:defRPr sz="2400" b="1" kern="1200">
                          <a:solidFill>
                            <a:schemeClr val="lt1"/>
                          </a:solidFill>
                          <a:latin typeface="等线" panose="02010600030101010101" charset="-122"/>
                        </a:defRPr>
                      </a:lvl1pPr>
                      <a:lvl2pPr marL="608965" algn="l" defTabSz="1217930" rtl="0" eaLnBrk="1" latinLnBrk="0" hangingPunct="1">
                        <a:defRPr sz="2400" b="1" kern="1200">
                          <a:solidFill>
                            <a:schemeClr val="lt1"/>
                          </a:solidFill>
                          <a:latin typeface="等线" panose="02010600030101010101" charset="-122"/>
                        </a:defRPr>
                      </a:lvl2pPr>
                      <a:lvl3pPr marL="1217930" algn="l" defTabSz="1217930" rtl="0" eaLnBrk="1" latinLnBrk="0" hangingPunct="1">
                        <a:defRPr sz="2400" b="1" kern="1200">
                          <a:solidFill>
                            <a:schemeClr val="lt1"/>
                          </a:solidFill>
                          <a:latin typeface="等线" panose="02010600030101010101" charset="-122"/>
                        </a:defRPr>
                      </a:lvl3pPr>
                      <a:lvl4pPr marL="1826260" algn="l" defTabSz="1217930" rtl="0" eaLnBrk="1" latinLnBrk="0" hangingPunct="1">
                        <a:defRPr sz="2400" b="1" kern="1200">
                          <a:solidFill>
                            <a:schemeClr val="lt1"/>
                          </a:solidFill>
                          <a:latin typeface="等线" panose="02010600030101010101" charset="-122"/>
                        </a:defRPr>
                      </a:lvl4pPr>
                      <a:lvl5pPr marL="2435225" algn="l" defTabSz="1217930" rtl="0" eaLnBrk="1" latinLnBrk="0" hangingPunct="1">
                        <a:defRPr sz="2400" b="1" kern="1200">
                          <a:solidFill>
                            <a:schemeClr val="lt1"/>
                          </a:solidFill>
                          <a:latin typeface="等线" panose="02010600030101010101" charset="-122"/>
                        </a:defRPr>
                      </a:lvl5pPr>
                      <a:lvl6pPr marL="3044190" algn="l" defTabSz="1217930" rtl="0" eaLnBrk="1" latinLnBrk="0" hangingPunct="1">
                        <a:defRPr sz="2400" b="1" kern="1200">
                          <a:solidFill>
                            <a:schemeClr val="lt1"/>
                          </a:solidFill>
                          <a:latin typeface="等线" panose="02010600030101010101" charset="-122"/>
                        </a:defRPr>
                      </a:lvl6pPr>
                      <a:lvl7pPr marL="3653155" algn="l" defTabSz="1217930" rtl="0" eaLnBrk="1" latinLnBrk="0" hangingPunct="1">
                        <a:defRPr sz="2400" b="1" kern="1200">
                          <a:solidFill>
                            <a:schemeClr val="lt1"/>
                          </a:solidFill>
                          <a:latin typeface="等线" panose="02010600030101010101" charset="-122"/>
                        </a:defRPr>
                      </a:lvl7pPr>
                      <a:lvl8pPr marL="4262120" algn="l" defTabSz="1217930" rtl="0" eaLnBrk="1" latinLnBrk="0" hangingPunct="1">
                        <a:defRPr sz="2400" b="1" kern="1200">
                          <a:solidFill>
                            <a:schemeClr val="lt1"/>
                          </a:solidFill>
                          <a:latin typeface="等线" panose="02010600030101010101" charset="-122"/>
                        </a:defRPr>
                      </a:lvl8pPr>
                      <a:lvl9pPr marL="4870450" algn="l" defTabSz="1217930" rtl="0" eaLnBrk="1" latinLnBrk="0" hangingPunct="1">
                        <a:defRPr sz="2400" b="1" kern="1200">
                          <a:solidFill>
                            <a:schemeClr val="lt1"/>
                          </a:solidFill>
                          <a:latin typeface="等线" panose="02010600030101010101" charset="-122"/>
                        </a:defRPr>
                      </a:lvl9pPr>
                    </a:lstStyle>
                    <a:p>
                      <a:pPr algn="ctr">
                        <a:buNone/>
                      </a:pPr>
                      <a:r>
                        <a:rPr lang="zh-CN" altLang="en-US" sz="1600" dirty="0">
                          <a:latin typeface="微软雅黑" panose="020B0503020204020204" pitchFamily="34" charset="-122"/>
                          <a:ea typeface="微软雅黑" panose="020B0503020204020204" pitchFamily="34" charset="-122"/>
                        </a:rPr>
                        <a:t>身高</a:t>
                      </a:r>
                      <a:endParaRPr lang="zh-CN" altLang="en-US" sz="1600" dirty="0">
                        <a:latin typeface="微软雅黑" panose="020B0503020204020204" pitchFamily="34" charset="-122"/>
                        <a:ea typeface="微软雅黑" panose="020B0503020204020204" pitchFamily="34" charset="-122"/>
                      </a:endParaRPr>
                    </a:p>
                  </a:txBody>
                  <a:tcPr marL="91395" marR="91395" marT="45697" marB="45697"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r>
              <a:tr h="352297">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dirty="0">
                          <a:latin typeface="微软雅黑" panose="020B0503020204020204" pitchFamily="34" charset="-122"/>
                          <a:ea typeface="微软雅黑" panose="020B0503020204020204" pitchFamily="34" charset="-122"/>
                        </a:rPr>
                        <a:t>张三</a:t>
                      </a:r>
                      <a:endParaRPr lang="zh-CN" altLang="en-US" sz="1600" dirty="0">
                        <a:latin typeface="微软雅黑" panose="020B0503020204020204" pitchFamily="34" charset="-122"/>
                        <a:ea typeface="微软雅黑" panose="020B0503020204020204" pitchFamily="34" charset="-122"/>
                      </a:endParaRPr>
                    </a:p>
                  </a:txBody>
                  <a:tcPr marL="91395" marR="91395" marT="45697" marB="456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dirty="0">
                          <a:solidFill>
                            <a:schemeClr val="tx1"/>
                          </a:solidFill>
                          <a:latin typeface="微软雅黑" panose="020B0503020204020204" pitchFamily="34" charset="-122"/>
                          <a:ea typeface="微软雅黑" panose="020B0503020204020204" pitchFamily="34" charset="-122"/>
                        </a:rPr>
                        <a:t>182.5cm</a:t>
                      </a:r>
                      <a:r>
                        <a:rPr lang="zh-CN" altLang="en-US" sz="1600" dirty="0">
                          <a:solidFill>
                            <a:srgbClr val="C00000"/>
                          </a:solidFill>
                          <a:latin typeface="微软雅黑" panose="020B0503020204020204" pitchFamily="34" charset="-122"/>
                          <a:ea typeface="微软雅黑" panose="020B0503020204020204" pitchFamily="34" charset="-122"/>
                        </a:rPr>
                        <a:t>（</a:t>
                      </a:r>
                      <a:r>
                        <a:rPr lang="en-US" altLang="zh-CN" sz="1600" dirty="0">
                          <a:solidFill>
                            <a:srgbClr val="C00000"/>
                          </a:solidFill>
                          <a:latin typeface="微软雅黑" panose="020B0503020204020204" pitchFamily="34" charset="-122"/>
                          <a:ea typeface="微软雅黑" panose="020B0503020204020204" pitchFamily="34" charset="-122"/>
                        </a:rPr>
                        <a:t>+22.5</a:t>
                      </a:r>
                      <a:r>
                        <a:rPr lang="zh-CN" altLang="en-US" sz="1600" dirty="0">
                          <a:solidFill>
                            <a:srgbClr val="C00000"/>
                          </a:solidFill>
                          <a:latin typeface="微软雅黑" panose="020B0503020204020204" pitchFamily="34" charset="-122"/>
                          <a:ea typeface="微软雅黑" panose="020B0503020204020204" pitchFamily="34" charset="-122"/>
                        </a:rPr>
                        <a:t>）</a:t>
                      </a:r>
                      <a:endParaRPr lang="zh-CN" altLang="en-US" sz="1600" dirty="0">
                        <a:solidFill>
                          <a:srgbClr val="C00000"/>
                        </a:solidFill>
                        <a:latin typeface="微软雅黑" panose="020B0503020204020204" pitchFamily="34" charset="-122"/>
                        <a:ea typeface="微软雅黑" panose="020B0503020204020204" pitchFamily="34" charset="-122"/>
                      </a:endParaRPr>
                    </a:p>
                  </a:txBody>
                  <a:tcPr marL="91395" marR="91395" marT="45697" marB="456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r h="352297">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dirty="0">
                          <a:latin typeface="微软雅黑" panose="020B0503020204020204" pitchFamily="34" charset="-122"/>
                          <a:ea typeface="微软雅黑" panose="020B0503020204020204" pitchFamily="34" charset="-122"/>
                        </a:rPr>
                        <a:t>李四</a:t>
                      </a:r>
                      <a:endParaRPr lang="zh-CN" altLang="en-US" sz="1600" dirty="0">
                        <a:latin typeface="微软雅黑" panose="020B0503020204020204" pitchFamily="34" charset="-122"/>
                        <a:ea typeface="微软雅黑" panose="020B0503020204020204" pitchFamily="34" charset="-122"/>
                      </a:endParaRPr>
                    </a:p>
                  </a:txBody>
                  <a:tcPr marL="91395" marR="91395" marT="45697" marB="456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dirty="0">
                          <a:solidFill>
                            <a:schemeClr val="tx1"/>
                          </a:solidFill>
                          <a:latin typeface="微软雅黑" panose="020B0503020204020204" pitchFamily="34" charset="-122"/>
                          <a:ea typeface="微软雅黑" panose="020B0503020204020204" pitchFamily="34" charset="-122"/>
                        </a:rPr>
                        <a:t>165.7cm</a:t>
                      </a:r>
                      <a:r>
                        <a:rPr lang="zh-CN" altLang="en-US" sz="1600" dirty="0">
                          <a:solidFill>
                            <a:srgbClr val="C00000"/>
                          </a:solidFill>
                          <a:latin typeface="微软雅黑" panose="020B0503020204020204" pitchFamily="34" charset="-122"/>
                          <a:ea typeface="微软雅黑" panose="020B0503020204020204" pitchFamily="34" charset="-122"/>
                        </a:rPr>
                        <a:t>（</a:t>
                      </a:r>
                      <a:r>
                        <a:rPr lang="en-US" altLang="zh-CN" sz="1600" dirty="0">
                          <a:solidFill>
                            <a:srgbClr val="C00000"/>
                          </a:solidFill>
                          <a:latin typeface="微软雅黑" panose="020B0503020204020204" pitchFamily="34" charset="-122"/>
                          <a:ea typeface="微软雅黑" panose="020B0503020204020204" pitchFamily="34" charset="-122"/>
                        </a:rPr>
                        <a:t>-4.3</a:t>
                      </a:r>
                      <a:r>
                        <a:rPr lang="zh-CN" altLang="en-US" sz="1600" dirty="0">
                          <a:solidFill>
                            <a:srgbClr val="C00000"/>
                          </a:solidFill>
                          <a:latin typeface="微软雅黑" panose="020B0503020204020204" pitchFamily="34" charset="-122"/>
                          <a:ea typeface="微软雅黑" panose="020B0503020204020204" pitchFamily="34" charset="-122"/>
                        </a:rPr>
                        <a:t>）</a:t>
                      </a:r>
                      <a:endParaRPr lang="zh-CN" altLang="en-US" sz="1600" dirty="0">
                        <a:solidFill>
                          <a:srgbClr val="C00000"/>
                        </a:solidFill>
                        <a:latin typeface="微软雅黑" panose="020B0503020204020204" pitchFamily="34" charset="-122"/>
                        <a:ea typeface="微软雅黑" panose="020B0503020204020204" pitchFamily="34" charset="-122"/>
                      </a:endParaRPr>
                    </a:p>
                  </a:txBody>
                  <a:tcPr marL="91395" marR="91395" marT="45697" marB="456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r>
              <a:tr h="352297">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a:latin typeface="微软雅黑" panose="020B0503020204020204" pitchFamily="34" charset="-122"/>
                          <a:ea typeface="微软雅黑" panose="020B0503020204020204" pitchFamily="34" charset="-122"/>
                        </a:rPr>
                        <a:t>王五</a:t>
                      </a:r>
                      <a:endParaRPr lang="zh-CN" altLang="en-US" sz="1600">
                        <a:latin typeface="微软雅黑" panose="020B0503020204020204" pitchFamily="34" charset="-122"/>
                        <a:ea typeface="微软雅黑" panose="020B0503020204020204" pitchFamily="34" charset="-122"/>
                      </a:endParaRPr>
                    </a:p>
                  </a:txBody>
                  <a:tcPr marL="91395" marR="91395" marT="45697" marB="456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dirty="0">
                          <a:solidFill>
                            <a:schemeClr val="tx1"/>
                          </a:solidFill>
                          <a:latin typeface="微软雅黑" panose="020B0503020204020204" pitchFamily="34" charset="-122"/>
                          <a:ea typeface="微软雅黑" panose="020B0503020204020204" pitchFamily="34" charset="-122"/>
                        </a:rPr>
                        <a:t>161.5cm</a:t>
                      </a:r>
                      <a:r>
                        <a:rPr lang="zh-CN" altLang="en-US" sz="1600" dirty="0">
                          <a:solidFill>
                            <a:srgbClr val="C00000"/>
                          </a:solidFill>
                          <a:latin typeface="微软雅黑" panose="020B0503020204020204" pitchFamily="34" charset="-122"/>
                          <a:ea typeface="微软雅黑" panose="020B0503020204020204" pitchFamily="34" charset="-122"/>
                        </a:rPr>
                        <a:t>（</a:t>
                      </a:r>
                      <a:r>
                        <a:rPr lang="en-US" altLang="zh-CN" sz="1600" dirty="0">
                          <a:solidFill>
                            <a:srgbClr val="C00000"/>
                          </a:solidFill>
                          <a:latin typeface="微软雅黑" panose="020B0503020204020204" pitchFamily="34" charset="-122"/>
                          <a:ea typeface="微软雅黑" panose="020B0503020204020204" pitchFamily="34" charset="-122"/>
                        </a:rPr>
                        <a:t>-18.5</a:t>
                      </a:r>
                      <a:r>
                        <a:rPr lang="zh-CN" altLang="en-US" sz="1600" dirty="0">
                          <a:solidFill>
                            <a:srgbClr val="C00000"/>
                          </a:solidFill>
                          <a:latin typeface="微软雅黑" panose="020B0503020204020204" pitchFamily="34" charset="-122"/>
                          <a:ea typeface="微软雅黑" panose="020B0503020204020204" pitchFamily="34" charset="-122"/>
                        </a:rPr>
                        <a:t>）</a:t>
                      </a:r>
                      <a:endParaRPr lang="zh-CN" altLang="en-US" sz="1600" dirty="0">
                        <a:solidFill>
                          <a:srgbClr val="C00000"/>
                        </a:solidFill>
                        <a:latin typeface="微软雅黑" panose="020B0503020204020204" pitchFamily="34" charset="-122"/>
                        <a:ea typeface="微软雅黑" panose="020B0503020204020204" pitchFamily="34" charset="-122"/>
                      </a:endParaRPr>
                    </a:p>
                  </a:txBody>
                  <a:tcPr marL="91395" marR="91395" marT="45697" marB="456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bl>
          </a:graphicData>
        </a:graphic>
      </p:graphicFrame>
      <p:sp>
        <p:nvSpPr>
          <p:cNvPr id="18" name="文本框 17"/>
          <p:cNvSpPr txBox="1"/>
          <p:nvPr/>
        </p:nvSpPr>
        <p:spPr>
          <a:xfrm>
            <a:off x="8611816" y="3038911"/>
            <a:ext cx="3011986" cy="995954"/>
          </a:xfrm>
          <a:prstGeom prst="rect">
            <a:avLst/>
          </a:prstGeom>
          <a:noFill/>
        </p:spPr>
        <p:txBody>
          <a:bodyPr wrap="square" lIns="0" tIns="0" rIns="0" bIns="0" rtlCol="0" anchor="t">
            <a:spAutoFit/>
          </a:bodyPr>
          <a:lstStyle/>
          <a:p>
            <a:pPr marL="381000" marR="0" lvl="1" indent="0" algn="l" defTabSz="876300" rtl="0" eaLnBrk="1" fontAlgn="base" latinLnBrk="0" hangingPunct="1">
              <a:lnSpc>
                <a:spcPct val="120000"/>
              </a:lnSpc>
              <a:spcBef>
                <a:spcPts val="400"/>
              </a:spcBef>
              <a:spcAft>
                <a:spcPct val="0"/>
              </a:spcAft>
              <a:buClrTx/>
              <a:buSzPct val="90000"/>
              <a:buFontTx/>
              <a:buNone/>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安全性：</a:t>
            </a:r>
            <a:r>
              <a:rPr lang="zh-CN" altLang="en-US" dirty="0">
                <a:solidFill>
                  <a:srgbClr val="C00000"/>
                </a:solidFill>
                <a:latin typeface="Arial" panose="020B0604020202090204" pitchFamily="34" charset="0"/>
                <a:ea typeface="微软雅黑" panose="020B0503020204020204" pitchFamily="34" charset="-122"/>
                <a:cs typeface="Arial" panose="020B0604020202090204" pitchFamily="34" charset="0"/>
                <a:sym typeface="+mn-ea"/>
              </a:rPr>
              <a:t>随机噪声</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对真实数据的扰动是差分隐私安全性的来源。</a:t>
            </a:r>
            <a:endPar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endParaRPr>
          </a:p>
        </p:txBody>
      </p:sp>
      <p:sp>
        <p:nvSpPr>
          <p:cNvPr id="19" name="文本框 18"/>
          <p:cNvSpPr txBox="1"/>
          <p:nvPr/>
        </p:nvSpPr>
        <p:spPr>
          <a:xfrm>
            <a:off x="1098038" y="3038911"/>
            <a:ext cx="2275652" cy="304140"/>
          </a:xfrm>
          <a:prstGeom prst="rect">
            <a:avLst/>
          </a:prstGeom>
          <a:noFill/>
        </p:spPr>
        <p:txBody>
          <a:bodyPr wrap="square" lIns="0" tIns="0" rIns="0" bIns="0" rtlCol="0" anchor="t">
            <a:spAutoFit/>
          </a:bodyPr>
          <a:lstStyle/>
          <a:p>
            <a:pPr marL="985520" marR="0" lvl="1" indent="-285750" algn="l" defTabSz="876300" rtl="0" eaLnBrk="1" fontAlgn="base" latinLnBrk="0" hangingPunct="1">
              <a:lnSpc>
                <a:spcPct val="120000"/>
              </a:lnSpc>
              <a:spcBef>
                <a:spcPts val="400"/>
              </a:spcBef>
              <a:spcAft>
                <a:spcPct val="0"/>
              </a:spcAft>
              <a:buClrTx/>
              <a:buSzPct val="90000"/>
              <a:buFontTx/>
              <a:buNone/>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扰动前数据</a:t>
            </a:r>
            <a:endPar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endParaRPr>
          </a:p>
        </p:txBody>
      </p:sp>
      <p:sp>
        <p:nvSpPr>
          <p:cNvPr id="20" name="文本框 19"/>
          <p:cNvSpPr txBox="1"/>
          <p:nvPr>
            <p:custDataLst>
              <p:tags r:id="rId3"/>
            </p:custDataLst>
          </p:nvPr>
        </p:nvSpPr>
        <p:spPr>
          <a:xfrm>
            <a:off x="5437660" y="3038911"/>
            <a:ext cx="2352459" cy="304140"/>
          </a:xfrm>
          <a:prstGeom prst="rect">
            <a:avLst/>
          </a:prstGeom>
          <a:noFill/>
        </p:spPr>
        <p:txBody>
          <a:bodyPr wrap="square" lIns="0" tIns="0" rIns="0" bIns="0" rtlCol="0" anchor="t">
            <a:spAutoFit/>
          </a:bodyPr>
          <a:lstStyle/>
          <a:p>
            <a:pPr marL="985520" lvl="1" indent="-285750" defTabSz="876300" eaLnBrk="1" hangingPunct="1">
              <a:lnSpc>
                <a:spcPct val="120000"/>
              </a:lnSpc>
              <a:spcBef>
                <a:spcPts val="400"/>
              </a:spcBef>
              <a:buSzPct val="90000"/>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扰动后数据</a:t>
            </a:r>
            <a:endPar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endParaRPr>
          </a:p>
        </p:txBody>
      </p:sp>
      <p:sp>
        <p:nvSpPr>
          <p:cNvPr id="2" name="Slide Number Placeholder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954107"/>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数据安全法制化建设越来越完善</a:t>
            </a:r>
            <a:endParaRPr lang="zh-CN" altLang="en-US"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p:txBody>
      </p:sp>
      <p:sp>
        <p:nvSpPr>
          <p:cNvPr id="2" name="矩形: 圆角 223"/>
          <p:cNvSpPr/>
          <p:nvPr>
            <p:custDataLst>
              <p:tags r:id="rId1"/>
            </p:custDataLst>
          </p:nvPr>
        </p:nvSpPr>
        <p:spPr>
          <a:xfrm>
            <a:off x="4121573" y="1572297"/>
            <a:ext cx="7470010" cy="1083310"/>
          </a:xfrm>
          <a:prstGeom prst="roundRect">
            <a:avLst>
              <a:gd name="adj" fmla="val 3638"/>
            </a:avLst>
          </a:prstGeom>
          <a:noFill/>
          <a:ln>
            <a:solidFill>
              <a:srgbClr val="1D6DC2"/>
            </a:solid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lnSpc>
                <a:spcPct val="120000"/>
              </a:lnSpc>
            </a:pPr>
            <a:endParaRPr lang="zh-CN" altLang="en-US" sz="1350">
              <a:latin typeface="Arial" panose="020B0604020202090204" pitchFamily="34" charset="0"/>
              <a:ea typeface="微软雅黑" panose="020B0503020204020204" pitchFamily="34" charset="-122"/>
              <a:sym typeface="Arial" panose="020B0604020202090204" pitchFamily="34" charset="0"/>
            </a:endParaRPr>
          </a:p>
        </p:txBody>
      </p:sp>
      <p:sp>
        <p:nvSpPr>
          <p:cNvPr id="5" name="矩形: 圆角 224"/>
          <p:cNvSpPr/>
          <p:nvPr>
            <p:custDataLst>
              <p:tags r:id="rId2"/>
            </p:custDataLst>
          </p:nvPr>
        </p:nvSpPr>
        <p:spPr>
          <a:xfrm>
            <a:off x="4889672" y="1352736"/>
            <a:ext cx="3706976" cy="430675"/>
          </a:xfrm>
          <a:prstGeom prst="roundRect">
            <a:avLst>
              <a:gd name="adj" fmla="val 50000"/>
            </a:avLst>
          </a:prstGeom>
          <a:solidFill>
            <a:schemeClr val="accent1">
              <a:lumMod val="75000"/>
            </a:scheme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lnSpc>
                <a:spcPct val="120000"/>
              </a:lnSpc>
            </a:pPr>
            <a:endParaRPr lang="zh-CN" altLang="en-US" sz="1350">
              <a:latin typeface="Arial" panose="020B0604020202090204" pitchFamily="34" charset="0"/>
              <a:ea typeface="微软雅黑" panose="020B0503020204020204" pitchFamily="34" charset="-122"/>
              <a:sym typeface="Arial" panose="020B0604020202090204" pitchFamily="34" charset="0"/>
            </a:endParaRPr>
          </a:p>
        </p:txBody>
      </p:sp>
      <p:sp>
        <p:nvSpPr>
          <p:cNvPr id="6" name="文本框 5"/>
          <p:cNvSpPr txBox="1"/>
          <p:nvPr>
            <p:custDataLst>
              <p:tags r:id="rId3"/>
            </p:custDataLst>
          </p:nvPr>
        </p:nvSpPr>
        <p:spPr>
          <a:xfrm>
            <a:off x="5512497" y="1390159"/>
            <a:ext cx="2188542" cy="354682"/>
          </a:xfrm>
          <a:prstGeom prst="rect">
            <a:avLst/>
          </a:prstGeom>
          <a:noFill/>
        </p:spPr>
        <p:txBody>
          <a:bodyPr wrap="square" lIns="68580" tIns="34290" rIns="68580" bIns="34290" rtlCol="0" anchor="ctr">
            <a:normAutofit lnSpcReduction="10000"/>
          </a:bodyPr>
          <a:lstStyle/>
          <a:p>
            <a:pPr algn="ctr">
              <a:lnSpc>
                <a:spcPct val="120000"/>
              </a:lnSpc>
            </a:pPr>
            <a:r>
              <a:rPr lang="zh-CN" altLang="en-US" b="1" spc="300" dirty="0">
                <a:solidFill>
                  <a:srgbClr val="FFFFFF"/>
                </a:solidFill>
                <a:latin typeface="Arial" panose="020B0604020202090204" pitchFamily="34" charset="0"/>
                <a:ea typeface="微软雅黑" panose="020B0503020204020204" pitchFamily="34" charset="-122"/>
                <a:sym typeface="Arial" panose="020B0604020202090204" pitchFamily="34" charset="0"/>
              </a:rPr>
              <a:t>法律</a:t>
            </a:r>
            <a:endParaRPr lang="zh-CN" altLang="en-US" b="1" spc="300" dirty="0">
              <a:solidFill>
                <a:srgbClr val="FFFFFF"/>
              </a:solidFill>
              <a:latin typeface="Arial" panose="020B0604020202090204" pitchFamily="34" charset="0"/>
              <a:ea typeface="微软雅黑" panose="020B0503020204020204" pitchFamily="34" charset="-122"/>
              <a:sym typeface="Arial" panose="020B0604020202090204" pitchFamily="34" charset="0"/>
            </a:endParaRPr>
          </a:p>
        </p:txBody>
      </p:sp>
      <p:sp>
        <p:nvSpPr>
          <p:cNvPr id="7" name="文本框 6"/>
          <p:cNvSpPr txBox="1"/>
          <p:nvPr>
            <p:custDataLst>
              <p:tags r:id="rId4"/>
            </p:custDataLst>
          </p:nvPr>
        </p:nvSpPr>
        <p:spPr>
          <a:xfrm>
            <a:off x="4270667" y="1871498"/>
            <a:ext cx="6972300" cy="544195"/>
          </a:xfrm>
          <a:prstGeom prst="rect">
            <a:avLst/>
          </a:prstGeom>
          <a:noFill/>
        </p:spPr>
        <p:txBody>
          <a:bodyPr wrap="square" lIns="68580" tIns="34290" rIns="68580" bIns="34290" rtlCol="0">
            <a:noAutofit/>
          </a:bodyPr>
          <a:lstStyle/>
          <a:p>
            <a:pPr>
              <a:lnSpc>
                <a:spcPct val="120000"/>
              </a:lnSpc>
            </a:pPr>
            <a:r>
              <a:rPr lang="zh-CN" altLang="en-US" sz="1400" noProof="0" dirty="0">
                <a:ln>
                  <a:noFill/>
                </a:ln>
                <a:effectLst/>
                <a:uLnTx/>
                <a:uFillTx/>
                <a:latin typeface="微软雅黑" panose="020B0503020204020204" pitchFamily="34" charset="-122"/>
                <a:ea typeface="微软雅黑" panose="020B0503020204020204" pitchFamily="34" charset="-122"/>
                <a:sym typeface="+mn-ea"/>
              </a:rPr>
              <a:t>《网络安全法》、《个人信息保护法》、《数据安全法》、《未成年人保护法》、《密码法》、《国家安全法》</a:t>
            </a:r>
            <a:endParaRPr kumimoji="0" lang="zh-CN" altLang="en-US"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a:lnSpc>
                <a:spcPct val="120000"/>
              </a:lnSpc>
            </a:pPr>
            <a:endParaRPr kumimoji="0" lang="zh-CN" altLang="en-US"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Arial" panose="020B0604020202090204" pitchFamily="34" charset="0"/>
            </a:endParaRPr>
          </a:p>
        </p:txBody>
      </p:sp>
      <p:sp>
        <p:nvSpPr>
          <p:cNvPr id="8" name="矩形: 圆角 227"/>
          <p:cNvSpPr/>
          <p:nvPr>
            <p:custDataLst>
              <p:tags r:id="rId5"/>
            </p:custDataLst>
          </p:nvPr>
        </p:nvSpPr>
        <p:spPr>
          <a:xfrm>
            <a:off x="4121573" y="2908972"/>
            <a:ext cx="7470009" cy="1245870"/>
          </a:xfrm>
          <a:prstGeom prst="roundRect">
            <a:avLst>
              <a:gd name="adj" fmla="val 3638"/>
            </a:avLst>
          </a:prstGeom>
          <a:noFill/>
          <a:ln>
            <a:solidFill>
              <a:srgbClr val="1D6DC2"/>
            </a:solid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lnSpc>
                <a:spcPct val="120000"/>
              </a:lnSpc>
            </a:pPr>
            <a:endParaRPr lang="zh-CN" altLang="en-US" sz="1350">
              <a:latin typeface="Arial" panose="020B0604020202090204" pitchFamily="34" charset="0"/>
              <a:ea typeface="微软雅黑" panose="020B0503020204020204" pitchFamily="34" charset="-122"/>
              <a:sym typeface="Arial" panose="020B0604020202090204" pitchFamily="34" charset="0"/>
            </a:endParaRPr>
          </a:p>
        </p:txBody>
      </p:sp>
      <p:sp>
        <p:nvSpPr>
          <p:cNvPr id="9" name="矩形: 圆角 228"/>
          <p:cNvSpPr/>
          <p:nvPr>
            <p:custDataLst>
              <p:tags r:id="rId6"/>
            </p:custDataLst>
          </p:nvPr>
        </p:nvSpPr>
        <p:spPr>
          <a:xfrm>
            <a:off x="4889672" y="2689683"/>
            <a:ext cx="3706976" cy="430675"/>
          </a:xfrm>
          <a:prstGeom prst="roundRect">
            <a:avLst>
              <a:gd name="adj" fmla="val 50000"/>
            </a:avLst>
          </a:prstGeom>
          <a:solidFill>
            <a:srgbClr val="0088D5"/>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lnSpc>
                <a:spcPct val="120000"/>
              </a:lnSpc>
            </a:pPr>
            <a:endParaRPr lang="zh-CN" altLang="en-US" sz="1350">
              <a:latin typeface="Arial" panose="020B0604020202090204" pitchFamily="34" charset="0"/>
              <a:ea typeface="微软雅黑" panose="020B0503020204020204" pitchFamily="34" charset="-122"/>
              <a:sym typeface="Arial" panose="020B0604020202090204" pitchFamily="34" charset="0"/>
            </a:endParaRPr>
          </a:p>
        </p:txBody>
      </p:sp>
      <p:sp>
        <p:nvSpPr>
          <p:cNvPr id="10" name="文本框 9"/>
          <p:cNvSpPr txBox="1"/>
          <p:nvPr>
            <p:custDataLst>
              <p:tags r:id="rId7"/>
            </p:custDataLst>
          </p:nvPr>
        </p:nvSpPr>
        <p:spPr>
          <a:xfrm>
            <a:off x="5512497" y="2727107"/>
            <a:ext cx="2188542" cy="354682"/>
          </a:xfrm>
          <a:prstGeom prst="rect">
            <a:avLst/>
          </a:prstGeom>
          <a:noFill/>
        </p:spPr>
        <p:txBody>
          <a:bodyPr wrap="square" lIns="68580" tIns="34290" rIns="68580" bIns="34290" rtlCol="0" anchor="ctr">
            <a:normAutofit lnSpcReduction="10000"/>
          </a:bodyPr>
          <a:lstStyle/>
          <a:p>
            <a:pPr algn="ctr">
              <a:lnSpc>
                <a:spcPct val="120000"/>
              </a:lnSpc>
            </a:pPr>
            <a:r>
              <a:rPr lang="zh-CN" altLang="en-US" b="1" spc="300" dirty="0">
                <a:solidFill>
                  <a:srgbClr val="FFFFFF"/>
                </a:solidFill>
                <a:latin typeface="Arial" panose="020B0604020202090204" pitchFamily="34" charset="0"/>
                <a:ea typeface="微软雅黑" panose="020B0503020204020204" pitchFamily="34" charset="-122"/>
                <a:sym typeface="Arial" panose="020B0604020202090204" pitchFamily="34" charset="0"/>
              </a:rPr>
              <a:t>法规</a:t>
            </a:r>
            <a:endParaRPr lang="zh-CN" altLang="en-US" b="1" spc="300" dirty="0">
              <a:solidFill>
                <a:srgbClr val="FFFFFF"/>
              </a:solidFill>
              <a:latin typeface="Arial" panose="020B0604020202090204" pitchFamily="34" charset="0"/>
              <a:ea typeface="微软雅黑" panose="020B0503020204020204" pitchFamily="34" charset="-122"/>
              <a:sym typeface="Arial" panose="020B0604020202090204" pitchFamily="34" charset="0"/>
            </a:endParaRPr>
          </a:p>
        </p:txBody>
      </p:sp>
      <p:sp>
        <p:nvSpPr>
          <p:cNvPr id="11" name="文本框 10"/>
          <p:cNvSpPr txBox="1"/>
          <p:nvPr>
            <p:custDataLst>
              <p:tags r:id="rId8"/>
            </p:custDataLst>
          </p:nvPr>
        </p:nvSpPr>
        <p:spPr>
          <a:xfrm>
            <a:off x="4270666" y="3248062"/>
            <a:ext cx="7138551" cy="797466"/>
          </a:xfrm>
          <a:prstGeom prst="rect">
            <a:avLst/>
          </a:prstGeom>
          <a:noFill/>
        </p:spPr>
        <p:txBody>
          <a:bodyPr wrap="square" lIns="68580" tIns="34290" rIns="68580" bIns="34290" rtlCol="0"/>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400" noProof="0" dirty="0">
                <a:ln>
                  <a:noFill/>
                </a:ln>
                <a:effectLst/>
                <a:uLnTx/>
                <a:uFillTx/>
                <a:latin typeface="微软雅黑" panose="020B0503020204020204" pitchFamily="34" charset="-122"/>
                <a:ea typeface="微软雅黑" panose="020B0503020204020204" pitchFamily="34" charset="-122"/>
                <a:sym typeface="+mn-ea"/>
              </a:rPr>
              <a:t>《网络数据安全管理条例》（征求意见稿）、</a:t>
            </a:r>
            <a:r>
              <a:rPr lang="en-US" altLang="zh-CN" sz="1400" noProof="0" dirty="0">
                <a:ln>
                  <a:noFill/>
                </a:ln>
                <a:effectLst/>
                <a:uLnTx/>
                <a:uFillTx/>
                <a:latin typeface="微软雅黑" panose="020B0503020204020204" pitchFamily="34" charset="-122"/>
                <a:ea typeface="微软雅黑" panose="020B0503020204020204" pitchFamily="34" charset="-122"/>
                <a:sym typeface="+mn-ea"/>
              </a:rPr>
              <a:t> 《</a:t>
            </a:r>
            <a:r>
              <a:rPr lang="zh-CN" altLang="en-US" sz="1400" noProof="0" dirty="0">
                <a:ln>
                  <a:noFill/>
                </a:ln>
                <a:effectLst/>
                <a:uLnTx/>
                <a:uFillTx/>
                <a:latin typeface="微软雅黑" panose="020B0503020204020204" pitchFamily="34" charset="-122"/>
                <a:ea typeface="微软雅黑" panose="020B0503020204020204" pitchFamily="34" charset="-122"/>
                <a:sym typeface="+mn-ea"/>
              </a:rPr>
              <a:t>深圳经济特区智能网联汽车管理条例</a:t>
            </a:r>
            <a:r>
              <a:rPr lang="en-US" altLang="zh-CN" sz="1400" noProof="0" dirty="0">
                <a:ln>
                  <a:noFill/>
                </a:ln>
                <a:effectLst/>
                <a:uLnTx/>
                <a:uFillTx/>
                <a:latin typeface="微软雅黑" panose="020B0503020204020204" pitchFamily="34" charset="-122"/>
                <a:ea typeface="微软雅黑" panose="020B0503020204020204" pitchFamily="34" charset="-122"/>
                <a:sym typeface="+mn-ea"/>
              </a:rPr>
              <a:t>》</a:t>
            </a:r>
            <a:r>
              <a:rPr lang="zh-CN" altLang="en-US" sz="1400" noProof="0" dirty="0">
                <a:ln>
                  <a:noFill/>
                </a:ln>
                <a:effectLst/>
                <a:uLnTx/>
                <a:uFillTx/>
                <a:latin typeface="微软雅黑" panose="020B0503020204020204" pitchFamily="34" charset="-122"/>
                <a:ea typeface="微软雅黑" panose="020B0503020204020204" pitchFamily="34" charset="-122"/>
                <a:sym typeface="+mn-ea"/>
              </a:rPr>
              <a:t>、</a:t>
            </a:r>
            <a:r>
              <a:rPr lang="en-US" altLang="zh-CN" sz="1400" noProof="0" dirty="0">
                <a:ln>
                  <a:noFill/>
                </a:ln>
                <a:effectLst/>
                <a:uLnTx/>
                <a:uFillTx/>
                <a:latin typeface="微软雅黑" panose="020B0503020204020204" pitchFamily="34" charset="-122"/>
                <a:ea typeface="微软雅黑" panose="020B0503020204020204" pitchFamily="34" charset="-122"/>
                <a:sym typeface="+mn-ea"/>
              </a:rPr>
              <a:t>《</a:t>
            </a:r>
            <a:r>
              <a:rPr lang="zh-CN" altLang="en-US" sz="1400" noProof="0" dirty="0">
                <a:ln>
                  <a:noFill/>
                </a:ln>
                <a:effectLst/>
                <a:uLnTx/>
                <a:uFillTx/>
                <a:latin typeface="微软雅黑" panose="020B0503020204020204" pitchFamily="34" charset="-122"/>
                <a:ea typeface="微软雅黑" panose="020B0503020204020204" pitchFamily="34" charset="-122"/>
                <a:sym typeface="+mn-ea"/>
              </a:rPr>
              <a:t>深圳经济特区数字经济产业促进条例</a:t>
            </a:r>
            <a:r>
              <a:rPr lang="en-US" altLang="zh-CN" sz="1400" noProof="0" dirty="0">
                <a:ln>
                  <a:noFill/>
                </a:ln>
                <a:effectLst/>
                <a:uLnTx/>
                <a:uFillTx/>
                <a:latin typeface="微软雅黑" panose="020B0503020204020204" pitchFamily="34" charset="-122"/>
                <a:ea typeface="微软雅黑" panose="020B0503020204020204" pitchFamily="34" charset="-122"/>
                <a:sym typeface="+mn-ea"/>
              </a:rPr>
              <a:t>》 </a:t>
            </a:r>
            <a:r>
              <a:rPr lang="zh-CN" altLang="en-US" sz="1400" noProof="0" dirty="0">
                <a:ln>
                  <a:noFill/>
                </a:ln>
                <a:effectLst/>
                <a:uLnTx/>
                <a:uFillTx/>
                <a:latin typeface="微软雅黑" panose="020B0503020204020204" pitchFamily="34" charset="-122"/>
                <a:ea typeface="微软雅黑" panose="020B0503020204020204" pitchFamily="34" charset="-122"/>
                <a:sym typeface="+mn-ea"/>
              </a:rPr>
              <a:t>、《浙江省公共数据开放与安全管理暂行办法》、《上海市数据条例》、《数据出境安全评估办法》、《网络安全审查办法》</a:t>
            </a:r>
            <a:endParaRPr kumimoji="0" lang="zh-CN" altLang="en-US"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Arial" panose="020B0604020202090204" pitchFamily="34" charset="0"/>
            </a:endParaRPr>
          </a:p>
        </p:txBody>
      </p:sp>
      <p:sp>
        <p:nvSpPr>
          <p:cNvPr id="12" name="矩形: 圆角 231"/>
          <p:cNvSpPr/>
          <p:nvPr>
            <p:custDataLst>
              <p:tags r:id="rId9"/>
            </p:custDataLst>
          </p:nvPr>
        </p:nvSpPr>
        <p:spPr>
          <a:xfrm>
            <a:off x="4121573" y="4384712"/>
            <a:ext cx="7470009" cy="1305560"/>
          </a:xfrm>
          <a:prstGeom prst="roundRect">
            <a:avLst>
              <a:gd name="adj" fmla="val 3638"/>
            </a:avLst>
          </a:prstGeom>
          <a:noFill/>
          <a:ln>
            <a:solidFill>
              <a:srgbClr val="1D6DC2"/>
            </a:solid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lnSpc>
                <a:spcPct val="120000"/>
              </a:lnSpc>
            </a:pPr>
            <a:endParaRPr lang="zh-CN" altLang="en-US" sz="1350">
              <a:latin typeface="Arial" panose="020B0604020202090204" pitchFamily="34" charset="0"/>
              <a:ea typeface="微软雅黑" panose="020B0503020204020204" pitchFamily="34" charset="-122"/>
              <a:sym typeface="Arial" panose="020B0604020202090204" pitchFamily="34" charset="0"/>
            </a:endParaRPr>
          </a:p>
        </p:txBody>
      </p:sp>
      <p:sp>
        <p:nvSpPr>
          <p:cNvPr id="13" name="矩形: 圆角 232"/>
          <p:cNvSpPr/>
          <p:nvPr>
            <p:custDataLst>
              <p:tags r:id="rId10"/>
            </p:custDataLst>
          </p:nvPr>
        </p:nvSpPr>
        <p:spPr>
          <a:xfrm>
            <a:off x="4889672" y="4213321"/>
            <a:ext cx="3706976" cy="430675"/>
          </a:xfrm>
          <a:prstGeom prst="roundRect">
            <a:avLst>
              <a:gd name="adj" fmla="val 50000"/>
            </a:avLst>
          </a:prstGeom>
          <a:solidFill>
            <a:srgbClr val="2CBFFD"/>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lstStyle/>
          <a:p>
            <a:pPr algn="ctr">
              <a:lnSpc>
                <a:spcPct val="120000"/>
              </a:lnSpc>
            </a:pPr>
            <a:endParaRPr lang="zh-CN" altLang="en-US" sz="1350">
              <a:latin typeface="Arial" panose="020B0604020202090204" pitchFamily="34" charset="0"/>
              <a:ea typeface="微软雅黑" panose="020B0503020204020204" pitchFamily="34" charset="-122"/>
              <a:sym typeface="Arial" panose="020B0604020202090204" pitchFamily="34" charset="0"/>
            </a:endParaRPr>
          </a:p>
        </p:txBody>
      </p:sp>
      <p:sp>
        <p:nvSpPr>
          <p:cNvPr id="14" name="文本框 13"/>
          <p:cNvSpPr txBox="1"/>
          <p:nvPr>
            <p:custDataLst>
              <p:tags r:id="rId11"/>
            </p:custDataLst>
          </p:nvPr>
        </p:nvSpPr>
        <p:spPr>
          <a:xfrm>
            <a:off x="5512497" y="4250744"/>
            <a:ext cx="2188542" cy="354682"/>
          </a:xfrm>
          <a:prstGeom prst="rect">
            <a:avLst/>
          </a:prstGeom>
          <a:noFill/>
        </p:spPr>
        <p:txBody>
          <a:bodyPr wrap="square" lIns="68580" tIns="34290" rIns="68580" bIns="34290" rtlCol="0" anchor="ctr">
            <a:normAutofit lnSpcReduction="10000"/>
          </a:bodyPr>
          <a:lstStyle/>
          <a:p>
            <a:pPr algn="ctr">
              <a:lnSpc>
                <a:spcPct val="120000"/>
              </a:lnSpc>
            </a:pPr>
            <a:r>
              <a:rPr lang="zh-CN" altLang="en-US" b="1" spc="300" dirty="0">
                <a:solidFill>
                  <a:srgbClr val="FFFFFF"/>
                </a:solidFill>
                <a:latin typeface="Arial" panose="020B0604020202090204" pitchFamily="34" charset="0"/>
                <a:ea typeface="微软雅黑" panose="020B0503020204020204" pitchFamily="34" charset="-122"/>
                <a:sym typeface="Arial" panose="020B0604020202090204" pitchFamily="34" charset="0"/>
              </a:rPr>
              <a:t>标准</a:t>
            </a:r>
            <a:endParaRPr lang="zh-CN" altLang="en-US" b="1" spc="300" dirty="0">
              <a:solidFill>
                <a:srgbClr val="FFFFFF"/>
              </a:solidFill>
              <a:latin typeface="Arial" panose="020B0604020202090204" pitchFamily="34" charset="0"/>
              <a:ea typeface="微软雅黑" panose="020B0503020204020204" pitchFamily="34" charset="-122"/>
              <a:sym typeface="Arial" panose="020B0604020202090204" pitchFamily="34" charset="0"/>
            </a:endParaRPr>
          </a:p>
        </p:txBody>
      </p:sp>
      <p:sp>
        <p:nvSpPr>
          <p:cNvPr id="15" name="文本框 14"/>
          <p:cNvSpPr txBox="1"/>
          <p:nvPr>
            <p:custDataLst>
              <p:tags r:id="rId12"/>
            </p:custDataLst>
          </p:nvPr>
        </p:nvSpPr>
        <p:spPr>
          <a:xfrm>
            <a:off x="4270667" y="4679699"/>
            <a:ext cx="6972300" cy="544195"/>
          </a:xfrm>
          <a:prstGeom prst="rect">
            <a:avLst/>
          </a:prstGeom>
          <a:noFill/>
        </p:spPr>
        <p:txBody>
          <a:bodyPr wrap="square" lIns="68580" tIns="34290" rIns="68580" bIns="34290" rtlCol="0"/>
          <a:lstStyle/>
          <a:p>
            <a:pPr>
              <a:lnSpc>
                <a:spcPct val="120000"/>
              </a:lnSpc>
            </a:pPr>
            <a:r>
              <a:rPr lang="zh-CN" altLang="en-US" sz="1400" noProof="0" dirty="0">
                <a:ln>
                  <a:noFill/>
                </a:ln>
                <a:effectLst/>
                <a:uLnTx/>
                <a:uFillTx/>
                <a:latin typeface="微软雅黑" panose="020B0503020204020204" pitchFamily="34" charset="-122"/>
                <a:ea typeface="微软雅黑" panose="020B0503020204020204" pitchFamily="34" charset="-122"/>
                <a:sym typeface="+mn-ea"/>
              </a:rPr>
              <a:t>《信息安全技术 个人信息安全规范》（GB/T 35273-2020）、《信息安全技术 数据安全能力成熟度模型》（GB/T 37988-2019）、《工业互联网数据安全保护要求》（YD/T 3865-2021）、《公共数据安全体系评估规范》（DB33/T 2488-2022）</a:t>
            </a:r>
            <a:endParaRPr lang="zh-CN" altLang="en-US" sz="1400" spc="150" noProof="0" dirty="0">
              <a:ln>
                <a:noFill/>
              </a:ln>
              <a:solidFill>
                <a:srgbClr val="000000">
                  <a:lumMod val="65000"/>
                  <a:lumOff val="35000"/>
                </a:srgbClr>
              </a:solidFill>
              <a:effectLst/>
              <a:uLnTx/>
              <a:uFillTx/>
              <a:latin typeface="微软雅黑" panose="020B0503020204020204" pitchFamily="34" charset="-122"/>
              <a:ea typeface="微软雅黑" panose="020B0503020204020204" pitchFamily="34" charset="-122"/>
              <a:sym typeface="+mn-ea"/>
            </a:endParaRPr>
          </a:p>
        </p:txBody>
      </p:sp>
      <p:pic>
        <p:nvPicPr>
          <p:cNvPr id="16" name="图片 15"/>
          <p:cNvPicPr>
            <a:picLocks noChangeAspect="1"/>
          </p:cNvPicPr>
          <p:nvPr/>
        </p:nvPicPr>
        <p:blipFill>
          <a:blip r:embed="rId13" cstate="screen"/>
          <a:srcRect l="1410" t="1051" r="288" b="1652"/>
          <a:stretch>
            <a:fillRect/>
          </a:stretch>
        </p:blipFill>
        <p:spPr>
          <a:xfrm>
            <a:off x="355957" y="1744841"/>
            <a:ext cx="3530660" cy="3479054"/>
          </a:xfrm>
          <a:custGeom>
            <a:avLst/>
            <a:gdLst>
              <a:gd name="connsiteX0" fmla="*/ 1765330 w 3530660"/>
              <a:gd name="connsiteY0" fmla="*/ 0 h 3479054"/>
              <a:gd name="connsiteX1" fmla="*/ 3530660 w 3530660"/>
              <a:gd name="connsiteY1" fmla="*/ 1739527 h 3479054"/>
              <a:gd name="connsiteX2" fmla="*/ 1765330 w 3530660"/>
              <a:gd name="connsiteY2" fmla="*/ 3479054 h 3479054"/>
              <a:gd name="connsiteX3" fmla="*/ 0 w 3530660"/>
              <a:gd name="connsiteY3" fmla="*/ 1739527 h 3479054"/>
              <a:gd name="connsiteX4" fmla="*/ 1765330 w 3530660"/>
              <a:gd name="connsiteY4" fmla="*/ 0 h 3479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660" h="3479054">
                <a:moveTo>
                  <a:pt x="1765330" y="0"/>
                </a:moveTo>
                <a:cubicBezTo>
                  <a:pt x="2740295" y="0"/>
                  <a:pt x="3530660" y="778813"/>
                  <a:pt x="3530660" y="1739527"/>
                </a:cubicBezTo>
                <a:cubicBezTo>
                  <a:pt x="3530660" y="2700241"/>
                  <a:pt x="2740295" y="3479054"/>
                  <a:pt x="1765330" y="3479054"/>
                </a:cubicBezTo>
                <a:cubicBezTo>
                  <a:pt x="790365" y="3479054"/>
                  <a:pt x="0" y="2700241"/>
                  <a:pt x="0" y="1739527"/>
                </a:cubicBezTo>
                <a:cubicBezTo>
                  <a:pt x="0" y="778813"/>
                  <a:pt x="790365" y="0"/>
                  <a:pt x="1765330" y="0"/>
                </a:cubicBezTo>
                <a:close/>
              </a:path>
            </a:pathLst>
          </a:custGeom>
        </p:spPr>
      </p:pic>
      <p:sp>
        <p:nvSpPr>
          <p:cNvPr id="17" name="Slide Number Placeholder 16"/>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1790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隐私困境</a:t>
            </a:r>
            <a:endParaRPr lang="zh-CN" altLang="en-US" sz="24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7682987" y="3156821"/>
            <a:ext cx="6127623"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暴露</a:t>
            </a:r>
            <a:r>
              <a:rPr kumimoji="0" lang="en-US" altLang="zh-CN"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Alice</a:t>
            </a:r>
            <a:r>
              <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个人隐私！</a:t>
            </a:r>
            <a:endPar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grpSp>
        <p:nvGrpSpPr>
          <p:cNvPr id="6" name="Group 18"/>
          <p:cNvGrpSpPr/>
          <p:nvPr/>
        </p:nvGrpSpPr>
        <p:grpSpPr>
          <a:xfrm>
            <a:off x="1098770" y="1295825"/>
            <a:ext cx="5683507" cy="2133175"/>
            <a:chOff x="-12834" y="212703"/>
            <a:chExt cx="5683507" cy="2133175"/>
          </a:xfrm>
        </p:grpSpPr>
        <p:pic>
          <p:nvPicPr>
            <p:cNvPr id="7" name="Picture 3"/>
            <p:cNvPicPr>
              <a:picLocks noChangeAspect="1" noChangeArrowheads="1"/>
            </p:cNvPicPr>
            <p:nvPr/>
          </p:nvPicPr>
          <p:blipFill>
            <a:blip r:embed="rId1" cstate="print"/>
            <a:srcRect/>
            <a:stretch>
              <a:fillRect/>
            </a:stretch>
          </p:blipFill>
          <p:spPr bwMode="auto">
            <a:xfrm>
              <a:off x="2761733" y="376518"/>
              <a:ext cx="2908940" cy="1969360"/>
            </a:xfrm>
            <a:prstGeom prst="rect">
              <a:avLst/>
            </a:prstGeom>
            <a:noFill/>
            <a:ln w="9525">
              <a:noFill/>
              <a:miter lim="800000"/>
              <a:headEnd/>
              <a:tailEnd/>
            </a:ln>
          </p:spPr>
        </p:pic>
        <p:pic>
          <p:nvPicPr>
            <p:cNvPr id="8" name="Picture 4"/>
            <p:cNvPicPr>
              <a:picLocks noChangeAspect="1" noChangeArrowheads="1"/>
            </p:cNvPicPr>
            <p:nvPr/>
          </p:nvPicPr>
          <p:blipFill>
            <a:blip r:embed="rId2" cstate="print"/>
            <a:srcRect/>
            <a:stretch>
              <a:fillRect/>
            </a:stretch>
          </p:blipFill>
          <p:spPr bwMode="auto">
            <a:xfrm>
              <a:off x="-12834" y="212703"/>
              <a:ext cx="2205639" cy="2032956"/>
            </a:xfrm>
            <a:prstGeom prst="rect">
              <a:avLst/>
            </a:prstGeom>
            <a:noFill/>
            <a:ln w="9525">
              <a:noFill/>
              <a:miter lim="800000"/>
              <a:headEnd/>
              <a:tailEnd/>
            </a:ln>
          </p:spPr>
        </p:pic>
        <p:sp>
          <p:nvSpPr>
            <p:cNvPr id="10" name="Right Arrow 14"/>
            <p:cNvSpPr/>
            <p:nvPr/>
          </p:nvSpPr>
          <p:spPr>
            <a:xfrm>
              <a:off x="2383058" y="1075765"/>
              <a:ext cx="319801" cy="296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7"/>
          <p:cNvGrpSpPr/>
          <p:nvPr/>
        </p:nvGrpSpPr>
        <p:grpSpPr>
          <a:xfrm>
            <a:off x="1098770" y="3740386"/>
            <a:ext cx="8757435" cy="2784294"/>
            <a:chOff x="23778" y="2909882"/>
            <a:chExt cx="8757435" cy="2784294"/>
          </a:xfrm>
        </p:grpSpPr>
        <p:sp>
          <p:nvSpPr>
            <p:cNvPr id="12" name="Rectangle 3"/>
            <p:cNvSpPr/>
            <p:nvPr/>
          </p:nvSpPr>
          <p:spPr>
            <a:xfrm>
              <a:off x="8212171" y="4228174"/>
              <a:ext cx="569042" cy="1466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5"/>
            <p:cNvSpPr/>
            <p:nvPr/>
          </p:nvSpPr>
          <p:spPr>
            <a:xfrm>
              <a:off x="5472120" y="3805518"/>
              <a:ext cx="376146" cy="1063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0"/>
            <p:cNvSpPr/>
            <p:nvPr/>
          </p:nvSpPr>
          <p:spPr>
            <a:xfrm>
              <a:off x="2356526" y="3964693"/>
              <a:ext cx="319801" cy="296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5"/>
            <p:cNvPicPr>
              <a:picLocks noChangeAspect="1" noChangeArrowheads="1"/>
            </p:cNvPicPr>
            <p:nvPr/>
          </p:nvPicPr>
          <p:blipFill>
            <a:blip r:embed="rId3" cstate="print"/>
            <a:srcRect/>
            <a:stretch>
              <a:fillRect/>
            </a:stretch>
          </p:blipFill>
          <p:spPr bwMode="auto">
            <a:xfrm>
              <a:off x="23778" y="2909882"/>
              <a:ext cx="2167520" cy="2227730"/>
            </a:xfrm>
            <a:prstGeom prst="rect">
              <a:avLst/>
            </a:prstGeom>
            <a:noFill/>
            <a:ln w="9525">
              <a:noFill/>
              <a:miter lim="800000"/>
              <a:headEnd/>
              <a:tailEnd/>
            </a:ln>
          </p:spPr>
        </p:pic>
        <p:pic>
          <p:nvPicPr>
            <p:cNvPr id="16" name="Picture 6"/>
            <p:cNvPicPr>
              <a:picLocks noChangeAspect="1" noChangeArrowheads="1"/>
            </p:cNvPicPr>
            <p:nvPr/>
          </p:nvPicPr>
          <p:blipFill>
            <a:blip r:embed="rId4" cstate="print"/>
            <a:srcRect/>
            <a:stretch>
              <a:fillRect/>
            </a:stretch>
          </p:blipFill>
          <p:spPr bwMode="auto">
            <a:xfrm>
              <a:off x="2830509" y="3146612"/>
              <a:ext cx="2998470" cy="2017295"/>
            </a:xfrm>
            <a:prstGeom prst="rect">
              <a:avLst/>
            </a:prstGeom>
            <a:noFill/>
            <a:ln w="9525">
              <a:noFill/>
              <a:miter lim="800000"/>
              <a:headEnd/>
              <a:tailEnd/>
            </a:ln>
          </p:spPr>
        </p:pic>
        <p:sp>
          <p:nvSpPr>
            <p:cNvPr id="17" name="Rectangle 15"/>
            <p:cNvSpPr/>
            <p:nvPr/>
          </p:nvSpPr>
          <p:spPr>
            <a:xfrm>
              <a:off x="5308029" y="3254188"/>
              <a:ext cx="568335" cy="1326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文本框 18"/>
          <p:cNvSpPr txBox="1"/>
          <p:nvPr/>
        </p:nvSpPr>
        <p:spPr>
          <a:xfrm>
            <a:off x="7682987" y="4382177"/>
            <a:ext cx="4374694" cy="1569660"/>
          </a:xfrm>
          <a:prstGeom prst="rect">
            <a:avLst/>
          </a:prstGeom>
          <a:noFill/>
        </p:spPr>
        <p:txBody>
          <a:bodyPr wrap="square">
            <a:spAutoFit/>
          </a:bodyPr>
          <a:lstStyle/>
          <a:p>
            <a:r>
              <a:rPr lang="en-US" altLang="zh-CN" sz="2400" dirty="0">
                <a:solidFill>
                  <a:srgbClr val="C00000"/>
                </a:solidFill>
              </a:rPr>
              <a:t>Need</a:t>
            </a:r>
            <a:r>
              <a:rPr lang="zh-CN" altLang="en-US" sz="2400" dirty="0">
                <a:solidFill>
                  <a:srgbClr val="C00000"/>
                </a:solidFill>
              </a:rPr>
              <a:t>：</a:t>
            </a:r>
            <a:r>
              <a:rPr lang="en-US" altLang="zh-CN" sz="2400" dirty="0">
                <a:solidFill>
                  <a:srgbClr val="C00000"/>
                </a:solidFill>
              </a:rPr>
              <a:t>learning nothing about an individual while learning useful statistical information about a population</a:t>
            </a:r>
            <a:endParaRPr lang="en-US" altLang="zh-CN" sz="2400" dirty="0">
              <a:solidFill>
                <a:srgbClr val="C0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1790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差分隐私</a:t>
            </a:r>
            <a:endParaRPr lang="zh-CN" altLang="en-US" sz="24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2766208" y="379803"/>
            <a:ext cx="418842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使统计结果在输入层面无法区分</a:t>
            </a:r>
            <a:endPar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grpSp>
        <p:nvGrpSpPr>
          <p:cNvPr id="3" name="Group 18"/>
          <p:cNvGrpSpPr/>
          <p:nvPr/>
        </p:nvGrpSpPr>
        <p:grpSpPr>
          <a:xfrm>
            <a:off x="1361116" y="1155300"/>
            <a:ext cx="5683507" cy="2133175"/>
            <a:chOff x="-12834" y="212703"/>
            <a:chExt cx="5683507" cy="2133175"/>
          </a:xfrm>
        </p:grpSpPr>
        <p:pic>
          <p:nvPicPr>
            <p:cNvPr id="4" name="Picture 3"/>
            <p:cNvPicPr>
              <a:picLocks noChangeAspect="1" noChangeArrowheads="1"/>
            </p:cNvPicPr>
            <p:nvPr/>
          </p:nvPicPr>
          <p:blipFill>
            <a:blip r:embed="rId1" cstate="print"/>
            <a:srcRect/>
            <a:stretch>
              <a:fillRect/>
            </a:stretch>
          </p:blipFill>
          <p:spPr bwMode="auto">
            <a:xfrm>
              <a:off x="2761733" y="376518"/>
              <a:ext cx="2908940" cy="1969360"/>
            </a:xfrm>
            <a:prstGeom prst="rect">
              <a:avLst/>
            </a:prstGeom>
            <a:noFill/>
            <a:ln w="9525">
              <a:noFill/>
              <a:miter lim="800000"/>
              <a:headEnd/>
              <a:tailEnd/>
            </a:ln>
          </p:spPr>
        </p:pic>
        <p:pic>
          <p:nvPicPr>
            <p:cNvPr id="18" name="Picture 4"/>
            <p:cNvPicPr>
              <a:picLocks noChangeAspect="1" noChangeArrowheads="1"/>
            </p:cNvPicPr>
            <p:nvPr/>
          </p:nvPicPr>
          <p:blipFill>
            <a:blip r:embed="rId2" cstate="print"/>
            <a:srcRect/>
            <a:stretch>
              <a:fillRect/>
            </a:stretch>
          </p:blipFill>
          <p:spPr bwMode="auto">
            <a:xfrm>
              <a:off x="-12834" y="212703"/>
              <a:ext cx="2205639" cy="2032956"/>
            </a:xfrm>
            <a:prstGeom prst="rect">
              <a:avLst/>
            </a:prstGeom>
            <a:noFill/>
            <a:ln w="9525">
              <a:noFill/>
              <a:miter lim="800000"/>
              <a:headEnd/>
              <a:tailEnd/>
            </a:ln>
          </p:spPr>
        </p:pic>
        <p:sp>
          <p:nvSpPr>
            <p:cNvPr id="20" name="Right Arrow 14"/>
            <p:cNvSpPr/>
            <p:nvPr/>
          </p:nvSpPr>
          <p:spPr>
            <a:xfrm>
              <a:off x="2383058" y="1075765"/>
              <a:ext cx="319801" cy="296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17"/>
          <p:cNvGrpSpPr/>
          <p:nvPr/>
        </p:nvGrpSpPr>
        <p:grpSpPr>
          <a:xfrm>
            <a:off x="1367811" y="3611527"/>
            <a:ext cx="9103063" cy="2784294"/>
            <a:chOff x="23778" y="2909882"/>
            <a:chExt cx="9103063" cy="2784294"/>
          </a:xfrm>
        </p:grpSpPr>
        <p:sp>
          <p:nvSpPr>
            <p:cNvPr id="22" name="Rectangle 3"/>
            <p:cNvSpPr/>
            <p:nvPr/>
          </p:nvSpPr>
          <p:spPr>
            <a:xfrm>
              <a:off x="8212171" y="4228174"/>
              <a:ext cx="569042" cy="1466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p:cNvPicPr>
              <a:picLocks noChangeAspect="1" noChangeArrowheads="1"/>
            </p:cNvPicPr>
            <p:nvPr/>
          </p:nvPicPr>
          <p:blipFill>
            <a:blip r:embed="rId3" cstate="print"/>
            <a:srcRect/>
            <a:stretch>
              <a:fillRect/>
            </a:stretch>
          </p:blipFill>
          <p:spPr bwMode="auto">
            <a:xfrm>
              <a:off x="6012626" y="3146613"/>
              <a:ext cx="3114215" cy="2047808"/>
            </a:xfrm>
            <a:prstGeom prst="rect">
              <a:avLst/>
            </a:prstGeom>
            <a:noFill/>
            <a:ln w="9525">
              <a:noFill/>
              <a:miter lim="800000"/>
              <a:headEnd/>
              <a:tailEnd/>
            </a:ln>
          </p:spPr>
        </p:pic>
        <p:sp>
          <p:nvSpPr>
            <p:cNvPr id="24" name="Rectangle 5"/>
            <p:cNvSpPr/>
            <p:nvPr/>
          </p:nvSpPr>
          <p:spPr>
            <a:xfrm>
              <a:off x="5472120" y="3805518"/>
              <a:ext cx="376146" cy="1063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10"/>
            <p:cNvSpPr/>
            <p:nvPr/>
          </p:nvSpPr>
          <p:spPr>
            <a:xfrm>
              <a:off x="2356526" y="3964693"/>
              <a:ext cx="319801" cy="296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5"/>
            <p:cNvPicPr>
              <a:picLocks noChangeAspect="1" noChangeArrowheads="1"/>
            </p:cNvPicPr>
            <p:nvPr/>
          </p:nvPicPr>
          <p:blipFill>
            <a:blip r:embed="rId4" cstate="print"/>
            <a:srcRect/>
            <a:stretch>
              <a:fillRect/>
            </a:stretch>
          </p:blipFill>
          <p:spPr bwMode="auto">
            <a:xfrm>
              <a:off x="23778" y="2909882"/>
              <a:ext cx="2167520" cy="2227730"/>
            </a:xfrm>
            <a:prstGeom prst="rect">
              <a:avLst/>
            </a:prstGeom>
            <a:noFill/>
            <a:ln w="9525">
              <a:noFill/>
              <a:miter lim="800000"/>
              <a:headEnd/>
              <a:tailEnd/>
            </a:ln>
          </p:spPr>
        </p:pic>
        <p:pic>
          <p:nvPicPr>
            <p:cNvPr id="27" name="Picture 6"/>
            <p:cNvPicPr>
              <a:picLocks noChangeAspect="1" noChangeArrowheads="1"/>
            </p:cNvPicPr>
            <p:nvPr/>
          </p:nvPicPr>
          <p:blipFill>
            <a:blip r:embed="rId5" cstate="print"/>
            <a:srcRect/>
            <a:stretch>
              <a:fillRect/>
            </a:stretch>
          </p:blipFill>
          <p:spPr bwMode="auto">
            <a:xfrm>
              <a:off x="2830509" y="3146612"/>
              <a:ext cx="2998470" cy="2017295"/>
            </a:xfrm>
            <a:prstGeom prst="rect">
              <a:avLst/>
            </a:prstGeom>
            <a:noFill/>
            <a:ln w="9525">
              <a:noFill/>
              <a:miter lim="800000"/>
              <a:headEnd/>
              <a:tailEnd/>
            </a:ln>
          </p:spPr>
        </p:pic>
        <p:sp>
          <p:nvSpPr>
            <p:cNvPr id="28" name="Rectangle 15"/>
            <p:cNvSpPr/>
            <p:nvPr/>
          </p:nvSpPr>
          <p:spPr>
            <a:xfrm>
              <a:off x="5308029" y="3254188"/>
              <a:ext cx="568335" cy="1326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16"/>
            <p:cNvSpPr/>
            <p:nvPr/>
          </p:nvSpPr>
          <p:spPr>
            <a:xfrm>
              <a:off x="5530176" y="3927636"/>
              <a:ext cx="319801" cy="296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8"/>
          <p:cNvPicPr>
            <a:picLocks noChangeAspect="1" noChangeArrowheads="1"/>
          </p:cNvPicPr>
          <p:nvPr/>
        </p:nvPicPr>
        <p:blipFill>
          <a:blip r:embed="rId6" cstate="print"/>
          <a:srcRect/>
          <a:stretch>
            <a:fillRect/>
          </a:stretch>
        </p:blipFill>
        <p:spPr bwMode="auto">
          <a:xfrm>
            <a:off x="7319835" y="1270634"/>
            <a:ext cx="2968420" cy="2018210"/>
          </a:xfrm>
          <a:prstGeom prst="rect">
            <a:avLst/>
          </a:prstGeom>
          <a:noFill/>
          <a:ln w="9525">
            <a:noFill/>
            <a:miter lim="800000"/>
            <a:headEnd/>
            <a:tailEnd/>
          </a:ln>
        </p:spPr>
      </p:pic>
      <p:sp>
        <p:nvSpPr>
          <p:cNvPr id="31" name="TextBox 19"/>
          <p:cNvSpPr txBox="1"/>
          <p:nvPr/>
        </p:nvSpPr>
        <p:spPr>
          <a:xfrm>
            <a:off x="1479265" y="5977160"/>
            <a:ext cx="1967205" cy="369332"/>
          </a:xfrm>
          <a:prstGeom prst="rect">
            <a:avLst/>
          </a:prstGeom>
          <a:noFill/>
        </p:spPr>
        <p:txBody>
          <a:bodyPr wrap="none" rtlCol="0">
            <a:spAutoFit/>
          </a:bodyPr>
          <a:lstStyle/>
          <a:p>
            <a:r>
              <a:rPr lang="en-US" b="1" dirty="0"/>
              <a:t>Original records</a:t>
            </a:r>
            <a:endParaRPr lang="en-US" b="1" dirty="0"/>
          </a:p>
        </p:txBody>
      </p:sp>
      <p:sp>
        <p:nvSpPr>
          <p:cNvPr id="32" name="TextBox 20"/>
          <p:cNvSpPr txBox="1"/>
          <p:nvPr/>
        </p:nvSpPr>
        <p:spPr>
          <a:xfrm>
            <a:off x="4407534" y="6004054"/>
            <a:ext cx="2236510" cy="369332"/>
          </a:xfrm>
          <a:prstGeom prst="rect">
            <a:avLst/>
          </a:prstGeom>
          <a:noFill/>
        </p:spPr>
        <p:txBody>
          <a:bodyPr wrap="none" rtlCol="0">
            <a:spAutoFit/>
          </a:bodyPr>
          <a:lstStyle/>
          <a:p>
            <a:r>
              <a:rPr lang="en-US" b="1" dirty="0"/>
              <a:t>Original histogram</a:t>
            </a:r>
            <a:endParaRPr lang="en-US" b="1" dirty="0"/>
          </a:p>
        </p:txBody>
      </p:sp>
      <p:sp>
        <p:nvSpPr>
          <p:cNvPr id="33" name="TextBox 21"/>
          <p:cNvSpPr txBox="1"/>
          <p:nvPr/>
        </p:nvSpPr>
        <p:spPr>
          <a:xfrm>
            <a:off x="7572525" y="5883031"/>
            <a:ext cx="2762295" cy="646331"/>
          </a:xfrm>
          <a:prstGeom prst="rect">
            <a:avLst/>
          </a:prstGeom>
          <a:noFill/>
        </p:spPr>
        <p:txBody>
          <a:bodyPr wrap="none" rtlCol="0">
            <a:spAutoFit/>
          </a:bodyPr>
          <a:lstStyle/>
          <a:p>
            <a:r>
              <a:rPr lang="en-US" b="1" dirty="0"/>
              <a:t>Perturbed histogram </a:t>
            </a:r>
            <a:endParaRPr lang="en-US" b="1" dirty="0"/>
          </a:p>
          <a:p>
            <a:r>
              <a:rPr lang="en-US" b="1" dirty="0"/>
              <a:t>with differential privacy</a:t>
            </a:r>
            <a:endParaRPr lang="en-US" b="1" dirty="0"/>
          </a:p>
        </p:txBody>
      </p:sp>
      <p:cxnSp>
        <p:nvCxnSpPr>
          <p:cNvPr id="7" name="Straight Connector 27"/>
          <p:cNvCxnSpPr/>
          <p:nvPr/>
        </p:nvCxnSpPr>
        <p:spPr>
          <a:xfrm>
            <a:off x="8023817" y="2455507"/>
            <a:ext cx="59167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29"/>
          <p:cNvCxnSpPr/>
          <p:nvPr/>
        </p:nvCxnSpPr>
        <p:spPr>
          <a:xfrm>
            <a:off x="7709716" y="2159671"/>
            <a:ext cx="31410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30"/>
          <p:cNvCxnSpPr/>
          <p:nvPr/>
        </p:nvCxnSpPr>
        <p:spPr>
          <a:xfrm>
            <a:off x="8619635" y="1863836"/>
            <a:ext cx="5740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32"/>
          <p:cNvCxnSpPr/>
          <p:nvPr/>
        </p:nvCxnSpPr>
        <p:spPr>
          <a:xfrm>
            <a:off x="9180264" y="2455507"/>
            <a:ext cx="5740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34"/>
          <p:cNvCxnSpPr/>
          <p:nvPr/>
        </p:nvCxnSpPr>
        <p:spPr>
          <a:xfrm>
            <a:off x="7727982" y="2178958"/>
            <a:ext cx="0" cy="8951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38"/>
          <p:cNvCxnSpPr/>
          <p:nvPr/>
        </p:nvCxnSpPr>
        <p:spPr>
          <a:xfrm>
            <a:off x="8037264" y="2140338"/>
            <a:ext cx="0" cy="32861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39"/>
          <p:cNvCxnSpPr/>
          <p:nvPr/>
        </p:nvCxnSpPr>
        <p:spPr>
          <a:xfrm>
            <a:off x="9180264" y="1863836"/>
            <a:ext cx="0" cy="60511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42"/>
          <p:cNvCxnSpPr/>
          <p:nvPr/>
        </p:nvCxnSpPr>
        <p:spPr>
          <a:xfrm>
            <a:off x="8615488" y="1836942"/>
            <a:ext cx="0" cy="61856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44"/>
          <p:cNvCxnSpPr/>
          <p:nvPr/>
        </p:nvCxnSpPr>
        <p:spPr>
          <a:xfrm>
            <a:off x="9771935" y="2449621"/>
            <a:ext cx="0" cy="5706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1790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差分隐私</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pic>
        <p:nvPicPr>
          <p:cNvPr id="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18687" y="1041683"/>
            <a:ext cx="7291892" cy="5188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1790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差分隐私</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pic>
        <p:nvPicPr>
          <p:cNvPr id="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35690" y="1041683"/>
            <a:ext cx="8070886" cy="549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1790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差分隐私</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pic>
        <p:nvPicPr>
          <p:cNvPr id="3"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41418" y="1243738"/>
            <a:ext cx="7731002" cy="536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1790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差分隐私</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pic>
        <p:nvPicPr>
          <p:cNvPr id="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58266" y="1041683"/>
            <a:ext cx="8475468" cy="579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1790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实现机制</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graphicFrame>
        <p:nvGraphicFramePr>
          <p:cNvPr id="3" name="Content Placeholder 5"/>
          <p:cNvGraphicFramePr/>
          <p:nvPr/>
        </p:nvGraphicFramePr>
        <p:xfrm>
          <a:off x="2514600" y="1479774"/>
          <a:ext cx="1295400" cy="4408716"/>
        </p:xfrm>
        <a:graphic>
          <a:graphicData uri="http://schemas.openxmlformats.org/drawingml/2006/table">
            <a:tbl>
              <a:tblPr firstRow="1" bandRow="1">
                <a:tableStyleId>{5C22544A-7EE6-4342-B048-85BDC9FD1C3A}</a:tableStyleId>
              </a:tblPr>
              <a:tblGrid>
                <a:gridCol w="1295400"/>
              </a:tblGrid>
              <a:tr h="685800">
                <a:tc>
                  <a:txBody>
                    <a:bodyPr/>
                    <a:lstStyle/>
                    <a:p>
                      <a:pPr algn="ctr"/>
                      <a:r>
                        <a:rPr lang="en-US" dirty="0"/>
                        <a:t>Disease (Y/N)</a:t>
                      </a:r>
                      <a:endParaRPr lang="en-US" dirty="0"/>
                    </a:p>
                  </a:txBody>
                  <a:tcPr/>
                </a:tc>
              </a:tr>
              <a:tr h="620486">
                <a:tc>
                  <a:txBody>
                    <a:bodyPr/>
                    <a:lstStyle/>
                    <a:p>
                      <a:pPr algn="ctr"/>
                      <a:r>
                        <a:rPr lang="en-US" dirty="0"/>
                        <a:t>Y</a:t>
                      </a:r>
                      <a:endParaRPr lang="en-US" dirty="0"/>
                    </a:p>
                  </a:txBody>
                  <a:tcPr/>
                </a:tc>
              </a:tr>
              <a:tr h="620486">
                <a:tc>
                  <a:txBody>
                    <a:bodyPr/>
                    <a:lstStyle/>
                    <a:p>
                      <a:pPr algn="ctr"/>
                      <a:r>
                        <a:rPr lang="en-US" dirty="0"/>
                        <a:t>Y</a:t>
                      </a:r>
                      <a:endParaRPr lang="en-US" dirty="0"/>
                    </a:p>
                  </a:txBody>
                  <a:tcPr/>
                </a:tc>
              </a:tr>
              <a:tr h="620486">
                <a:tc>
                  <a:txBody>
                    <a:bodyPr/>
                    <a:lstStyle/>
                    <a:p>
                      <a:pPr algn="ctr"/>
                      <a:r>
                        <a:rPr lang="en-US" dirty="0"/>
                        <a:t>N</a:t>
                      </a:r>
                      <a:endParaRPr lang="en-US" dirty="0"/>
                    </a:p>
                  </a:txBody>
                  <a:tcPr/>
                </a:tc>
              </a:tr>
              <a:tr h="620486">
                <a:tc>
                  <a:txBody>
                    <a:bodyPr/>
                    <a:lstStyle/>
                    <a:p>
                      <a:pPr algn="ctr"/>
                      <a:r>
                        <a:rPr lang="en-US" dirty="0"/>
                        <a:t>Y</a:t>
                      </a:r>
                      <a:endParaRPr lang="en-US" dirty="0"/>
                    </a:p>
                  </a:txBody>
                  <a:tcPr/>
                </a:tc>
              </a:tr>
              <a:tr h="620486">
                <a:tc>
                  <a:txBody>
                    <a:bodyPr/>
                    <a:lstStyle/>
                    <a:p>
                      <a:pPr algn="ctr"/>
                      <a:r>
                        <a:rPr lang="en-US" dirty="0"/>
                        <a:t>N</a:t>
                      </a:r>
                      <a:endParaRPr lang="en-US" dirty="0"/>
                    </a:p>
                  </a:txBody>
                  <a:tcPr/>
                </a:tc>
              </a:tr>
              <a:tr h="620486">
                <a:tc>
                  <a:txBody>
                    <a:bodyPr/>
                    <a:lstStyle/>
                    <a:p>
                      <a:pPr algn="ctr"/>
                      <a:r>
                        <a:rPr lang="en-US" dirty="0"/>
                        <a:t>N</a:t>
                      </a:r>
                      <a:endParaRPr lang="en-US" dirty="0"/>
                    </a:p>
                  </a:txBody>
                  <a:tcPr/>
                </a:tc>
              </a:tr>
            </a:tbl>
          </a:graphicData>
        </a:graphic>
      </p:graphicFrame>
      <p:sp>
        <p:nvSpPr>
          <p:cNvPr id="4" name="TextBox 6"/>
          <p:cNvSpPr txBox="1"/>
          <p:nvPr/>
        </p:nvSpPr>
        <p:spPr>
          <a:xfrm>
            <a:off x="3025466" y="1098774"/>
            <a:ext cx="330540" cy="369332"/>
          </a:xfrm>
          <a:prstGeom prst="rect">
            <a:avLst/>
          </a:prstGeom>
          <a:noFill/>
        </p:spPr>
        <p:txBody>
          <a:bodyPr wrap="none" rtlCol="0">
            <a:spAutoFit/>
          </a:bodyPr>
          <a:lstStyle/>
          <a:p>
            <a:r>
              <a:rPr lang="en-US" b="1" dirty="0"/>
              <a:t>D</a:t>
            </a:r>
            <a:endParaRPr lang="en-US" b="1" dirty="0"/>
          </a:p>
        </p:txBody>
      </p:sp>
      <p:graphicFrame>
        <p:nvGraphicFramePr>
          <p:cNvPr id="6" name="Content Placeholder 5"/>
          <p:cNvGraphicFramePr/>
          <p:nvPr/>
        </p:nvGraphicFramePr>
        <p:xfrm>
          <a:off x="4281407" y="1479774"/>
          <a:ext cx="1295400" cy="4362997"/>
        </p:xfrm>
        <a:graphic>
          <a:graphicData uri="http://schemas.openxmlformats.org/drawingml/2006/table">
            <a:tbl>
              <a:tblPr firstRow="1" bandRow="1">
                <a:tableStyleId>{5C22544A-7EE6-4342-B048-85BDC9FD1C3A}</a:tableStyleId>
              </a:tblPr>
              <a:tblGrid>
                <a:gridCol w="1295400"/>
              </a:tblGrid>
              <a:tr h="640081">
                <a:tc>
                  <a:txBody>
                    <a:bodyPr/>
                    <a:lstStyle/>
                    <a:p>
                      <a:pPr algn="ctr"/>
                      <a:r>
                        <a:rPr lang="en-US" dirty="0"/>
                        <a:t>Disease (Y/N)</a:t>
                      </a:r>
                      <a:endParaRPr lang="en-US" dirty="0"/>
                    </a:p>
                  </a:txBody>
                  <a:tcPr/>
                </a:tc>
              </a:tr>
              <a:tr h="620486">
                <a:tc>
                  <a:txBody>
                    <a:bodyPr/>
                    <a:lstStyle/>
                    <a:p>
                      <a:pPr algn="ctr"/>
                      <a:r>
                        <a:rPr lang="en-US" dirty="0"/>
                        <a:t>Y</a:t>
                      </a:r>
                      <a:endParaRPr lang="en-US" dirty="0"/>
                    </a:p>
                  </a:txBody>
                  <a:tcPr>
                    <a:solidFill>
                      <a:schemeClr val="accent2"/>
                    </a:solidFill>
                  </a:tcPr>
                </a:tc>
              </a:tr>
              <a:tr h="620486">
                <a:tc>
                  <a:txBody>
                    <a:bodyPr/>
                    <a:lstStyle/>
                    <a:p>
                      <a:pPr algn="ctr"/>
                      <a:r>
                        <a:rPr lang="en-US" dirty="0"/>
                        <a:t>Y</a:t>
                      </a:r>
                      <a:endParaRPr lang="en-US" dirty="0"/>
                    </a:p>
                  </a:txBody>
                  <a:tcPr/>
                </a:tc>
              </a:tr>
              <a:tr h="620486">
                <a:tc>
                  <a:txBody>
                    <a:bodyPr/>
                    <a:lstStyle/>
                    <a:p>
                      <a:pPr algn="ctr"/>
                      <a:r>
                        <a:rPr lang="en-US" dirty="0"/>
                        <a:t>N</a:t>
                      </a:r>
                      <a:endParaRPr lang="en-US" dirty="0"/>
                    </a:p>
                  </a:txBody>
                  <a:tcPr/>
                </a:tc>
              </a:tr>
              <a:tr h="620486">
                <a:tc>
                  <a:txBody>
                    <a:bodyPr/>
                    <a:lstStyle/>
                    <a:p>
                      <a:pPr algn="ctr"/>
                      <a:r>
                        <a:rPr lang="en-US" dirty="0"/>
                        <a:t>Y</a:t>
                      </a:r>
                      <a:endParaRPr lang="en-US" dirty="0"/>
                    </a:p>
                  </a:txBody>
                  <a:tcPr/>
                </a:tc>
              </a:tr>
              <a:tr h="620486">
                <a:tc>
                  <a:txBody>
                    <a:bodyPr/>
                    <a:lstStyle/>
                    <a:p>
                      <a:pPr algn="ctr"/>
                      <a:r>
                        <a:rPr lang="en-US" dirty="0"/>
                        <a:t>N</a:t>
                      </a:r>
                      <a:endParaRPr lang="en-US" dirty="0"/>
                    </a:p>
                  </a:txBody>
                  <a:tcPr/>
                </a:tc>
              </a:tr>
              <a:tr h="620486">
                <a:tc>
                  <a:txBody>
                    <a:bodyPr/>
                    <a:lstStyle/>
                    <a:p>
                      <a:pPr algn="ctr"/>
                      <a:r>
                        <a:rPr lang="en-US" dirty="0"/>
                        <a:t>N</a:t>
                      </a:r>
                      <a:endParaRPr lang="en-US" dirty="0"/>
                    </a:p>
                  </a:txBody>
                  <a:tcPr/>
                </a:tc>
              </a:tr>
            </a:tbl>
          </a:graphicData>
        </a:graphic>
      </p:graphicFrame>
      <p:sp>
        <p:nvSpPr>
          <p:cNvPr id="7" name="TextBox 6"/>
          <p:cNvSpPr txBox="1"/>
          <p:nvPr/>
        </p:nvSpPr>
        <p:spPr>
          <a:xfrm>
            <a:off x="4792273" y="1098774"/>
            <a:ext cx="391004" cy="369332"/>
          </a:xfrm>
          <a:prstGeom prst="rect">
            <a:avLst/>
          </a:prstGeom>
          <a:noFill/>
        </p:spPr>
        <p:txBody>
          <a:bodyPr wrap="none" rtlCol="0">
            <a:spAutoFit/>
          </a:bodyPr>
          <a:lstStyle/>
          <a:p>
            <a:r>
              <a:rPr lang="en-US" b="1" dirty="0"/>
              <a:t>D’</a:t>
            </a:r>
            <a:endParaRPr lang="en-US" b="1" dirty="0"/>
          </a:p>
        </p:txBody>
      </p:sp>
      <p:sp>
        <p:nvSpPr>
          <p:cNvPr id="10" name="文本框 9"/>
          <p:cNvSpPr txBox="1"/>
          <p:nvPr/>
        </p:nvSpPr>
        <p:spPr>
          <a:xfrm>
            <a:off x="306715" y="2743200"/>
            <a:ext cx="6098582" cy="461665"/>
          </a:xfrm>
          <a:prstGeom prst="rect">
            <a:avLst/>
          </a:prstGeom>
          <a:noFill/>
        </p:spPr>
        <p:txBody>
          <a:bodyPr wrap="square">
            <a:spAutoFit/>
          </a:bodyPr>
          <a:lstStyle/>
          <a:p>
            <a:r>
              <a:rPr lang="en-US" altLang="zh-CN" sz="2400" dirty="0"/>
              <a:t>COUNT query</a:t>
            </a:r>
            <a:endParaRPr lang="zh-CN" altLang="en-US" sz="2400" dirty="0"/>
          </a:p>
        </p:txBody>
      </p:sp>
      <p:sp>
        <p:nvSpPr>
          <p:cNvPr id="11" name="文本框 10"/>
          <p:cNvSpPr txBox="1"/>
          <p:nvPr/>
        </p:nvSpPr>
        <p:spPr>
          <a:xfrm>
            <a:off x="2873476" y="6021505"/>
            <a:ext cx="6098582" cy="461665"/>
          </a:xfrm>
          <a:prstGeom prst="rect">
            <a:avLst/>
          </a:prstGeom>
          <a:noFill/>
        </p:spPr>
        <p:txBody>
          <a:bodyPr wrap="square">
            <a:spAutoFit/>
          </a:bodyPr>
          <a:lstStyle/>
          <a:p>
            <a:r>
              <a:rPr lang="en-US" altLang="zh-CN" sz="2400" dirty="0"/>
              <a:t>3</a:t>
            </a:r>
            <a:endParaRPr lang="zh-CN" altLang="en-US" sz="2400" dirty="0"/>
          </a:p>
        </p:txBody>
      </p:sp>
      <p:sp>
        <p:nvSpPr>
          <p:cNvPr id="12" name="文本框 11"/>
          <p:cNvSpPr txBox="1"/>
          <p:nvPr/>
        </p:nvSpPr>
        <p:spPr>
          <a:xfrm>
            <a:off x="4792273" y="6021504"/>
            <a:ext cx="6098582" cy="461665"/>
          </a:xfrm>
          <a:prstGeom prst="rect">
            <a:avLst/>
          </a:prstGeom>
          <a:noFill/>
        </p:spPr>
        <p:txBody>
          <a:bodyPr wrap="square">
            <a:spAutoFit/>
          </a:bodyPr>
          <a:lstStyle/>
          <a:p>
            <a:r>
              <a:rPr lang="en-US" altLang="zh-CN" sz="2400" dirty="0"/>
              <a:t>2</a:t>
            </a:r>
            <a:endParaRPr lang="zh-CN" altLang="en-US" sz="2400" dirty="0"/>
          </a:p>
        </p:txBody>
      </p:sp>
      <p:sp>
        <p:nvSpPr>
          <p:cNvPr id="13" name="文本框 12"/>
          <p:cNvSpPr txBox="1"/>
          <p:nvPr/>
        </p:nvSpPr>
        <p:spPr>
          <a:xfrm>
            <a:off x="6877844" y="2850922"/>
            <a:ext cx="418842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如何既不泄露单条数据信息，</a:t>
            </a:r>
            <a:endPar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rgbClr val="C00000"/>
                </a:solidFill>
                <a:latin typeface="微软雅黑" panose="020B0503020204020204" pitchFamily="34" charset="-122"/>
                <a:ea typeface="微软雅黑" panose="020B0503020204020204" pitchFamily="34" charset="-122"/>
              </a:rPr>
              <a:t>又保证统计结果逼近真实结果？</a:t>
            </a:r>
            <a:endPar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499925"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Laplace</a:t>
            </a:r>
            <a:r>
              <a:rPr lang="zh-CN" altLang="en-US" sz="2800" b="1" dirty="0">
                <a:latin typeface="微软雅黑" panose="020B0503020204020204" pitchFamily="34" charset="-122"/>
                <a:ea typeface="微软雅黑" panose="020B0503020204020204" pitchFamily="34" charset="-122"/>
              </a:rPr>
              <a:t>机制</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graphicFrame>
        <p:nvGraphicFramePr>
          <p:cNvPr id="2" name="Chart 3"/>
          <p:cNvGraphicFramePr/>
          <p:nvPr/>
        </p:nvGraphicFramePr>
        <p:xfrm>
          <a:off x="4202924" y="4724400"/>
          <a:ext cx="3810000" cy="2133600"/>
        </p:xfrm>
        <a:graphic>
          <a:graphicData uri="http://schemas.openxmlformats.org/drawingml/2006/chart">
            <c:chart xmlns:c="http://schemas.openxmlformats.org/drawingml/2006/chart" xmlns:r="http://schemas.openxmlformats.org/officeDocument/2006/relationships" r:id="rId1"/>
          </a:graphicData>
        </a:graphic>
      </p:graphicFrame>
      <p:grpSp>
        <p:nvGrpSpPr>
          <p:cNvPr id="8" name="Group 18"/>
          <p:cNvGrpSpPr/>
          <p:nvPr/>
        </p:nvGrpSpPr>
        <p:grpSpPr>
          <a:xfrm>
            <a:off x="1154924" y="1219200"/>
            <a:ext cx="6096000" cy="2362200"/>
            <a:chOff x="3124200" y="838200"/>
            <a:chExt cx="4724400" cy="2362200"/>
          </a:xfrm>
        </p:grpSpPr>
        <p:sp>
          <p:nvSpPr>
            <p:cNvPr id="14" name="AutoShape 8"/>
            <p:cNvSpPr>
              <a:spLocks noChangeArrowheads="1"/>
            </p:cNvSpPr>
            <p:nvPr/>
          </p:nvSpPr>
          <p:spPr bwMode="auto">
            <a:xfrm>
              <a:off x="3124200" y="838200"/>
              <a:ext cx="4724400" cy="2209800"/>
            </a:xfrm>
            <a:prstGeom prst="roundRect">
              <a:avLst>
                <a:gd name="adj" fmla="val 23383"/>
              </a:avLst>
            </a:prstGeom>
            <a:solidFill>
              <a:srgbClr val="CCFFFF"/>
            </a:solidFill>
            <a:ln w="12700">
              <a:noFill/>
              <a:round/>
            </a:ln>
            <a:effectLst>
              <a:outerShdw blurRad="50800" dist="38100" dir="2700000" algn="tl" rotWithShape="0">
                <a:prstClr val="black">
                  <a:alpha val="40000"/>
                </a:prstClr>
              </a:outerShdw>
            </a:effectLst>
          </p:spPr>
          <p:txBody>
            <a:bodyPr wrap="none" anchor="ctr"/>
            <a:lstStyle/>
            <a:p>
              <a:endParaRPr lang="en-US"/>
            </a:p>
          </p:txBody>
        </p:sp>
        <p:sp>
          <p:nvSpPr>
            <p:cNvPr id="15" name="Flowchart: Magnetic Disk 6"/>
            <p:cNvSpPr/>
            <p:nvPr/>
          </p:nvSpPr>
          <p:spPr>
            <a:xfrm>
              <a:off x="3419475" y="1066800"/>
              <a:ext cx="1078230" cy="17526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Database</a:t>
              </a:r>
              <a:endParaRPr lang="en-US" sz="2400" b="1" dirty="0">
                <a:solidFill>
                  <a:schemeClr val="tx1"/>
                </a:solidFill>
              </a:endParaRPr>
            </a:p>
          </p:txBody>
        </p:sp>
        <p:grpSp>
          <p:nvGrpSpPr>
            <p:cNvPr id="16" name="Group 20"/>
            <p:cNvGrpSpPr/>
            <p:nvPr/>
          </p:nvGrpSpPr>
          <p:grpSpPr bwMode="auto">
            <a:xfrm>
              <a:off x="3124200" y="2667000"/>
              <a:ext cx="381000" cy="533400"/>
              <a:chOff x="288" y="3072"/>
              <a:chExt cx="336" cy="480"/>
            </a:xfrm>
          </p:grpSpPr>
          <p:sp>
            <p:nvSpPr>
              <p:cNvPr id="17" name="AutoShape 21"/>
              <p:cNvSpPr>
                <a:spLocks noChangeArrowheads="1"/>
              </p:cNvSpPr>
              <p:nvPr/>
            </p:nvSpPr>
            <p:spPr bwMode="auto">
              <a:xfrm>
                <a:off x="336" y="3072"/>
                <a:ext cx="240" cy="336"/>
              </a:xfrm>
              <a:custGeom>
                <a:avLst/>
                <a:gdLst>
                  <a:gd name="G0" fmla="+- 6835 0 0"/>
                  <a:gd name="G1" fmla="+- 9754992 0 0"/>
                  <a:gd name="G2" fmla="+- 0 0 9754992"/>
                  <a:gd name="T0" fmla="*/ 0 256 1"/>
                  <a:gd name="T1" fmla="*/ 180 256 1"/>
                  <a:gd name="G3" fmla="+- 9754992 T0 T1"/>
                  <a:gd name="T2" fmla="*/ 0 256 1"/>
                  <a:gd name="T3" fmla="*/ 90 256 1"/>
                  <a:gd name="G4" fmla="+- 9754992 T2 T3"/>
                  <a:gd name="G5" fmla="*/ G4 2 1"/>
                  <a:gd name="T4" fmla="*/ 90 256 1"/>
                  <a:gd name="T5" fmla="*/ 0 256 1"/>
                  <a:gd name="G6" fmla="+- 9754992 T4 T5"/>
                  <a:gd name="G7" fmla="*/ G6 2 1"/>
                  <a:gd name="G8" fmla="abs 9754992"/>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835"/>
                  <a:gd name="G18" fmla="*/ 6835 1 2"/>
                  <a:gd name="G19" fmla="+- G18 5400 0"/>
                  <a:gd name="G20" fmla="cos G19 9754992"/>
                  <a:gd name="G21" fmla="sin G19 9754992"/>
                  <a:gd name="G22" fmla="+- G20 10800 0"/>
                  <a:gd name="G23" fmla="+- G21 10800 0"/>
                  <a:gd name="G24" fmla="+- 10800 0 G20"/>
                  <a:gd name="G25" fmla="+- 6835 10800 0"/>
                  <a:gd name="G26" fmla="?: G9 G17 G25"/>
                  <a:gd name="G27" fmla="?: G9 0 21600"/>
                  <a:gd name="G28" fmla="cos 10800 9754992"/>
                  <a:gd name="G29" fmla="sin 10800 9754992"/>
                  <a:gd name="G30" fmla="sin 6835 9754992"/>
                  <a:gd name="G31" fmla="+- G28 10800 0"/>
                  <a:gd name="G32" fmla="+- G29 10800 0"/>
                  <a:gd name="G33" fmla="+- G30 10800 0"/>
                  <a:gd name="G34" fmla="?: G4 0 G31"/>
                  <a:gd name="G35" fmla="?: 9754992 G34 0"/>
                  <a:gd name="G36" fmla="?: G6 G35 G31"/>
                  <a:gd name="G37" fmla="+- 21600 0 G36"/>
                  <a:gd name="G38" fmla="?: G4 0 G33"/>
                  <a:gd name="G39" fmla="?: 9754992 G38 G32"/>
                  <a:gd name="G40" fmla="?: G6 G39 0"/>
                  <a:gd name="G41" fmla="?: G4 G32 21600"/>
                  <a:gd name="G42" fmla="?: G6 G41 G33"/>
                  <a:gd name="T12" fmla="*/ 10800 w 21600"/>
                  <a:gd name="T13" fmla="*/ 0 h 21600"/>
                  <a:gd name="T14" fmla="*/ 3253 w 21600"/>
                  <a:gd name="T15" fmla="*/ 15361 h 21600"/>
                  <a:gd name="T16" fmla="*/ 10800 w 21600"/>
                  <a:gd name="T17" fmla="*/ 3965 h 21600"/>
                  <a:gd name="T18" fmla="*/ 18347 w 21600"/>
                  <a:gd name="T19" fmla="*/ 15361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4950" y="14335"/>
                    </a:moveTo>
                    <a:cubicBezTo>
                      <a:pt x="4305" y="13269"/>
                      <a:pt x="3965" y="12046"/>
                      <a:pt x="3965" y="10800"/>
                    </a:cubicBezTo>
                    <a:cubicBezTo>
                      <a:pt x="3965" y="7025"/>
                      <a:pt x="7025" y="3965"/>
                      <a:pt x="10800" y="3965"/>
                    </a:cubicBezTo>
                    <a:cubicBezTo>
                      <a:pt x="14574" y="3965"/>
                      <a:pt x="17635" y="7025"/>
                      <a:pt x="17635" y="10800"/>
                    </a:cubicBezTo>
                    <a:cubicBezTo>
                      <a:pt x="17635" y="12046"/>
                      <a:pt x="17294" y="13269"/>
                      <a:pt x="16649" y="14335"/>
                    </a:cubicBezTo>
                    <a:lnTo>
                      <a:pt x="20042" y="16386"/>
                    </a:lnTo>
                    <a:cubicBezTo>
                      <a:pt x="21061" y="14701"/>
                      <a:pt x="21600" y="12769"/>
                      <a:pt x="21600" y="10800"/>
                    </a:cubicBezTo>
                    <a:cubicBezTo>
                      <a:pt x="21600" y="4835"/>
                      <a:pt x="16764" y="0"/>
                      <a:pt x="10800" y="0"/>
                    </a:cubicBezTo>
                    <a:cubicBezTo>
                      <a:pt x="4835" y="0"/>
                      <a:pt x="0" y="4835"/>
                      <a:pt x="0" y="10800"/>
                    </a:cubicBezTo>
                    <a:cubicBezTo>
                      <a:pt x="-1" y="12769"/>
                      <a:pt x="538" y="14701"/>
                      <a:pt x="1557" y="16386"/>
                    </a:cubicBezTo>
                    <a:close/>
                  </a:path>
                </a:pathLst>
              </a:custGeom>
              <a:solidFill>
                <a:srgbClr val="000000"/>
              </a:solidFill>
              <a:ln w="9525">
                <a:solidFill>
                  <a:schemeClr val="tx1"/>
                </a:solidFill>
                <a:miter lim="800000"/>
              </a:ln>
              <a:effectLst/>
            </p:spPr>
            <p:txBody>
              <a:bodyPr wrap="none" anchor="ctr"/>
              <a:lstStyle/>
              <a:p>
                <a:endParaRPr lang="en-US"/>
              </a:p>
            </p:txBody>
          </p:sp>
          <p:sp>
            <p:nvSpPr>
              <p:cNvPr id="18" name="AutoShape 22"/>
              <p:cNvSpPr>
                <a:spLocks noChangeArrowheads="1"/>
              </p:cNvSpPr>
              <p:nvPr/>
            </p:nvSpPr>
            <p:spPr bwMode="auto">
              <a:xfrm rot="5400000">
                <a:off x="312" y="3240"/>
                <a:ext cx="288" cy="336"/>
              </a:xfrm>
              <a:prstGeom prst="flowChartDelay">
                <a:avLst/>
              </a:prstGeom>
              <a:solidFill>
                <a:srgbClr val="969696"/>
              </a:solidFill>
              <a:ln w="25400">
                <a:solidFill>
                  <a:schemeClr val="tx1"/>
                </a:solidFill>
                <a:miter lim="800000"/>
              </a:ln>
              <a:effectLst/>
            </p:spPr>
            <p:txBody>
              <a:bodyPr wrap="none" anchor="ctr"/>
              <a:lstStyle/>
              <a:p>
                <a:endParaRPr lang="en-US"/>
              </a:p>
            </p:txBody>
          </p:sp>
          <p:sp>
            <p:nvSpPr>
              <p:cNvPr id="19" name="Oval 10"/>
              <p:cNvSpPr>
                <a:spLocks noChangeArrowheads="1"/>
              </p:cNvSpPr>
              <p:nvPr/>
            </p:nvSpPr>
            <p:spPr bwMode="auto">
              <a:xfrm>
                <a:off x="432" y="3360"/>
                <a:ext cx="48" cy="48"/>
              </a:xfrm>
              <a:prstGeom prst="ellipse">
                <a:avLst/>
              </a:prstGeom>
              <a:solidFill>
                <a:srgbClr val="000000"/>
              </a:solidFill>
              <a:ln w="63500">
                <a:solidFill>
                  <a:srgbClr val="000000"/>
                </a:solidFill>
                <a:round/>
              </a:ln>
              <a:effectLst/>
            </p:spPr>
            <p:txBody>
              <a:bodyPr wrap="none" anchor="ctr"/>
              <a:lstStyle/>
              <a:p>
                <a:endParaRPr lang="en-US"/>
              </a:p>
            </p:txBody>
          </p:sp>
          <p:sp>
            <p:nvSpPr>
              <p:cNvPr id="20" name="AutoShape 24"/>
              <p:cNvSpPr>
                <a:spLocks noChangeArrowheads="1"/>
              </p:cNvSpPr>
              <p:nvPr/>
            </p:nvSpPr>
            <p:spPr bwMode="auto">
              <a:xfrm>
                <a:off x="432" y="3408"/>
                <a:ext cx="48" cy="96"/>
              </a:xfrm>
              <a:prstGeom prst="triangle">
                <a:avLst>
                  <a:gd name="adj" fmla="val 50000"/>
                </a:avLst>
              </a:prstGeom>
              <a:solidFill>
                <a:srgbClr val="000000"/>
              </a:solidFill>
              <a:ln w="25400">
                <a:solidFill>
                  <a:srgbClr val="000000"/>
                </a:solidFill>
                <a:miter lim="800000"/>
              </a:ln>
              <a:effectLst/>
            </p:spPr>
            <p:txBody>
              <a:bodyPr wrap="none" anchor="ctr"/>
              <a:lstStyle/>
              <a:p>
                <a:endParaRPr lang="en-US"/>
              </a:p>
            </p:txBody>
          </p:sp>
        </p:grpSp>
      </p:grpSp>
      <p:pic>
        <p:nvPicPr>
          <p:cNvPr id="21" name="Picture 3" descr="C:\Program Files\Microsoft Office\MEDIA\CAGCAT10\j0195384.wmf"/>
          <p:cNvPicPr>
            <a:picLocks noChangeAspect="1" noChangeArrowheads="1"/>
          </p:cNvPicPr>
          <p:nvPr/>
        </p:nvPicPr>
        <p:blipFill>
          <a:blip r:embed="rId2" cstate="print"/>
          <a:srcRect/>
          <a:stretch>
            <a:fillRect/>
          </a:stretch>
        </p:blipFill>
        <p:spPr bwMode="auto">
          <a:xfrm>
            <a:off x="8012924" y="1676400"/>
            <a:ext cx="1364863" cy="1393825"/>
          </a:xfrm>
          <a:prstGeom prst="rect">
            <a:avLst/>
          </a:prstGeom>
          <a:noFill/>
        </p:spPr>
      </p:pic>
      <p:sp>
        <p:nvSpPr>
          <p:cNvPr id="22" name="Rectangle 13"/>
          <p:cNvSpPr/>
          <p:nvPr/>
        </p:nvSpPr>
        <p:spPr>
          <a:xfrm>
            <a:off x="8063669" y="3276600"/>
            <a:ext cx="1419171" cy="400110"/>
          </a:xfrm>
          <a:prstGeom prst="rect">
            <a:avLst/>
          </a:prstGeom>
        </p:spPr>
        <p:txBody>
          <a:bodyPr wrap="none" lIns="91440" tIns="45720" rIns="91440" bIns="45720" anchor="t">
            <a:spAutoFit/>
          </a:bodyPr>
          <a:lstStyle/>
          <a:p>
            <a:pPr algn="ctr"/>
            <a:r>
              <a:rPr lang="en-US" sz="2000" b="1">
                <a:latin typeface="Times New Roman" panose="02020603050405020304"/>
                <a:cs typeface="Times New Roman" panose="02020603050405020304"/>
              </a:rPr>
              <a:t>Researcher</a:t>
            </a:r>
            <a:endParaRPr lang="en-US" sz="2000" b="1">
              <a:latin typeface="Times New Roman" panose="02020603050405020304"/>
              <a:cs typeface="Times New Roman" panose="02020603050405020304"/>
            </a:endParaRPr>
          </a:p>
        </p:txBody>
      </p:sp>
      <p:cxnSp>
        <p:nvCxnSpPr>
          <p:cNvPr id="23" name="Straight Arrow Connector 14"/>
          <p:cNvCxnSpPr/>
          <p:nvPr/>
        </p:nvCxnSpPr>
        <p:spPr>
          <a:xfrm>
            <a:off x="6717524" y="2590800"/>
            <a:ext cx="1219200" cy="1588"/>
          </a:xfrm>
          <a:prstGeom prst="straightConnector1">
            <a:avLst/>
          </a:prstGeom>
          <a:ln>
            <a:tailEnd type="stealth" w="lg" len="lg"/>
          </a:ln>
        </p:spPr>
        <p:style>
          <a:lnRef idx="2">
            <a:schemeClr val="dk1"/>
          </a:lnRef>
          <a:fillRef idx="0">
            <a:schemeClr val="dk1"/>
          </a:fillRef>
          <a:effectRef idx="1">
            <a:schemeClr val="dk1"/>
          </a:effectRef>
          <a:fontRef idx="minor">
            <a:schemeClr val="tx1"/>
          </a:fontRef>
        </p:style>
      </p:cxnSp>
      <p:cxnSp>
        <p:nvCxnSpPr>
          <p:cNvPr id="24" name="Straight Arrow Connector 15"/>
          <p:cNvCxnSpPr/>
          <p:nvPr/>
        </p:nvCxnSpPr>
        <p:spPr>
          <a:xfrm>
            <a:off x="2983724" y="1905000"/>
            <a:ext cx="4953000" cy="1588"/>
          </a:xfrm>
          <a:prstGeom prst="straightConnector1">
            <a:avLst/>
          </a:prstGeom>
          <a:ln>
            <a:headEnd type="stealth" w="lg" len="lg"/>
            <a:tailEnd type="none"/>
          </a:ln>
        </p:spPr>
        <p:style>
          <a:lnRef idx="2">
            <a:schemeClr val="dk1"/>
          </a:lnRef>
          <a:fillRef idx="0">
            <a:schemeClr val="dk1"/>
          </a:fillRef>
          <a:effectRef idx="1">
            <a:schemeClr val="dk1"/>
          </a:effectRef>
          <a:fontRef idx="minor">
            <a:schemeClr val="tx1"/>
          </a:fontRef>
        </p:style>
      </p:cxnSp>
      <p:sp>
        <p:nvSpPr>
          <p:cNvPr id="25" name="Rectangle 16"/>
          <p:cNvSpPr/>
          <p:nvPr/>
        </p:nvSpPr>
        <p:spPr>
          <a:xfrm>
            <a:off x="4431524" y="1371600"/>
            <a:ext cx="1207125" cy="461665"/>
          </a:xfrm>
          <a:prstGeom prst="rect">
            <a:avLst/>
          </a:prstGeom>
        </p:spPr>
        <p:txBody>
          <a:bodyPr wrap="none">
            <a:spAutoFit/>
          </a:bodyPr>
          <a:lstStyle/>
          <a:p>
            <a:pPr algn="ctr"/>
            <a:r>
              <a:rPr lang="en-US" sz="2400" b="1" dirty="0">
                <a:latin typeface="+mj-lt"/>
              </a:rPr>
              <a:t>Query q</a:t>
            </a:r>
            <a:endParaRPr lang="en-US" sz="2400" b="1" dirty="0">
              <a:latin typeface="+mj-lt"/>
            </a:endParaRPr>
          </a:p>
        </p:txBody>
      </p:sp>
      <p:sp>
        <p:nvSpPr>
          <p:cNvPr id="26" name="Rectangle 17"/>
          <p:cNvSpPr/>
          <p:nvPr/>
        </p:nvSpPr>
        <p:spPr>
          <a:xfrm>
            <a:off x="3288524" y="2209800"/>
            <a:ext cx="1524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True answer </a:t>
            </a:r>
            <a:r>
              <a:rPr lang="en-US" sz="2400" b="1" dirty="0">
                <a:solidFill>
                  <a:schemeClr val="tx1"/>
                </a:solidFill>
              </a:rPr>
              <a:t>q(D)</a:t>
            </a:r>
            <a:endParaRPr lang="en-US" sz="2400" b="1" dirty="0">
              <a:solidFill>
                <a:schemeClr val="tx1"/>
              </a:solidFill>
            </a:endParaRPr>
          </a:p>
        </p:txBody>
      </p:sp>
      <p:cxnSp>
        <p:nvCxnSpPr>
          <p:cNvPr id="27" name="Straight Arrow Connector 18"/>
          <p:cNvCxnSpPr/>
          <p:nvPr/>
        </p:nvCxnSpPr>
        <p:spPr>
          <a:xfrm>
            <a:off x="2983724" y="2589212"/>
            <a:ext cx="304800" cy="1588"/>
          </a:xfrm>
          <a:prstGeom prst="straightConnector1">
            <a:avLst/>
          </a:prstGeom>
          <a:ln>
            <a:tailEnd type="stealth" w="lg" len="lg"/>
          </a:ln>
        </p:spPr>
        <p:style>
          <a:lnRef idx="2">
            <a:schemeClr val="dk1"/>
          </a:lnRef>
          <a:fillRef idx="0">
            <a:schemeClr val="dk1"/>
          </a:fillRef>
          <a:effectRef idx="1">
            <a:schemeClr val="dk1"/>
          </a:effectRef>
          <a:fontRef idx="minor">
            <a:schemeClr val="tx1"/>
          </a:fontRef>
        </p:style>
      </p:cxnSp>
      <p:cxnSp>
        <p:nvCxnSpPr>
          <p:cNvPr id="28" name="Straight Arrow Connector 21"/>
          <p:cNvCxnSpPr/>
          <p:nvPr/>
        </p:nvCxnSpPr>
        <p:spPr>
          <a:xfrm>
            <a:off x="4812524" y="2590800"/>
            <a:ext cx="457200" cy="1588"/>
          </a:xfrm>
          <a:prstGeom prst="straightConnector1">
            <a:avLst/>
          </a:prstGeom>
          <a:ln>
            <a:tailEnd type="stealth" w="lg" len="lg"/>
          </a:ln>
        </p:spPr>
        <p:style>
          <a:lnRef idx="2">
            <a:schemeClr val="dk1"/>
          </a:lnRef>
          <a:fillRef idx="0">
            <a:schemeClr val="dk1"/>
          </a:fillRef>
          <a:effectRef idx="1">
            <a:schemeClr val="dk1"/>
          </a:effectRef>
          <a:fontRef idx="minor">
            <a:schemeClr val="tx1"/>
          </a:fontRef>
        </p:style>
      </p:cxnSp>
      <p:sp>
        <p:nvSpPr>
          <p:cNvPr id="29" name="Rectangle 23"/>
          <p:cNvSpPr/>
          <p:nvPr/>
        </p:nvSpPr>
        <p:spPr>
          <a:xfrm>
            <a:off x="5269724" y="2209800"/>
            <a:ext cx="1524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q(D) + </a:t>
            </a:r>
            <a:r>
              <a:rPr lang="el-GR" sz="2400" b="1" dirty="0">
                <a:solidFill>
                  <a:schemeClr val="tx1"/>
                </a:solidFill>
              </a:rPr>
              <a:t>η</a:t>
            </a:r>
            <a:endParaRPr lang="en-US" sz="2400" b="1" dirty="0">
              <a:solidFill>
                <a:schemeClr val="tx1"/>
              </a:solidFill>
            </a:endParaRPr>
          </a:p>
        </p:txBody>
      </p:sp>
      <p:sp>
        <p:nvSpPr>
          <p:cNvPr id="30" name="Rectangle 25"/>
          <p:cNvSpPr/>
          <p:nvPr/>
        </p:nvSpPr>
        <p:spPr>
          <a:xfrm>
            <a:off x="5574524" y="3581400"/>
            <a:ext cx="990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η</a:t>
            </a:r>
            <a:endParaRPr lang="en-US" sz="2400" b="1" dirty="0">
              <a:solidFill>
                <a:schemeClr val="tx1"/>
              </a:solidFill>
            </a:endParaRPr>
          </a:p>
        </p:txBody>
      </p:sp>
      <p:cxnSp>
        <p:nvCxnSpPr>
          <p:cNvPr id="31" name="Straight Arrow Connector 29"/>
          <p:cNvCxnSpPr/>
          <p:nvPr/>
        </p:nvCxnSpPr>
        <p:spPr>
          <a:xfrm rot="5400000" flipH="1" flipV="1">
            <a:off x="5841224" y="3467100"/>
            <a:ext cx="5334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2" name="Straight Arrow Connector 30"/>
          <p:cNvCxnSpPr/>
          <p:nvPr/>
        </p:nvCxnSpPr>
        <p:spPr>
          <a:xfrm rot="5400000" flipH="1" flipV="1">
            <a:off x="5841224" y="4533900"/>
            <a:ext cx="533400" cy="1588"/>
          </a:xfrm>
          <a:prstGeom prst="straightConnector1">
            <a:avLst/>
          </a:prstGeom>
          <a:ln>
            <a:tailEnd type="stealth" w="lg" len="lg"/>
          </a:ln>
        </p:spPr>
        <p:style>
          <a:lnRef idx="2">
            <a:schemeClr val="dk1"/>
          </a:lnRef>
          <a:fillRef idx="0">
            <a:schemeClr val="dk1"/>
          </a:fillRef>
          <a:effectRef idx="1">
            <a:schemeClr val="dk1"/>
          </a:effectRef>
          <a:fontRef idx="minor">
            <a:schemeClr val="tx1"/>
          </a:fontRef>
        </p:style>
      </p:cxnSp>
    </p:spTree>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499925"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Laplace</a:t>
            </a:r>
            <a:r>
              <a:rPr lang="zh-CN" altLang="en-US" sz="2800" b="1" dirty="0">
                <a:latin typeface="微软雅黑" panose="020B0503020204020204" pitchFamily="34" charset="-122"/>
                <a:ea typeface="微软雅黑" panose="020B0503020204020204" pitchFamily="34" charset="-122"/>
              </a:rPr>
              <a:t>机制</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pic>
        <p:nvPicPr>
          <p:cNvPr id="3" name="Picture 2" descr="Probability density plots of Laplace distribution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51488" y="1577869"/>
            <a:ext cx="5311433" cy="398766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545301" y="1951984"/>
            <a:ext cx="1500000" cy="120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65301" y="2031984"/>
            <a:ext cx="820000" cy="220000"/>
          </a:xfrm>
          <a:prstGeom prst="rect">
            <a:avLst/>
          </a:prstGeom>
          <a:noFill/>
        </p:spPr>
        <p:txBody>
          <a:bodyPr wrap="none" lIns="0" tIns="0" rIns="0" bIns="0">
            <a:spAutoFit/>
          </a:bodyPr>
          <a:lstStyle/>
          <a:p>
            <a:pPr algn="l"/>
            <a:r>
              <a:rPr sz="1600">
                <a:solidFill>
                  <a:srgbClr val="000000"/>
                </a:solidFill>
                <a:latin typeface="Times New Roman" panose="02020603050405020304"/>
              </a:rPr>
              <a:t>μ=0, λ=1</a:t>
            </a:r>
            <a:endParaRPr sz="1600">
              <a:solidFill>
                <a:srgbClr val="000000"/>
              </a:solidFill>
              <a:latin typeface="Times New Roman" panose="02020603050405020304"/>
            </a:endParaRPr>
          </a:p>
        </p:txBody>
      </p:sp>
      <p:sp>
        <p:nvSpPr>
          <p:cNvPr id="11" name="Rectangle 10"/>
          <p:cNvSpPr/>
          <p:nvPr/>
        </p:nvSpPr>
        <p:spPr>
          <a:xfrm>
            <a:off x="5445301" y="2121984"/>
            <a:ext cx="430000" cy="45000"/>
          </a:xfrm>
          <a:prstGeom prst="rect">
            <a:avLst/>
          </a:prstGeom>
          <a:solidFill>
            <a:srgbClr val="DC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565301" y="2291984"/>
            <a:ext cx="820000" cy="220000"/>
          </a:xfrm>
          <a:prstGeom prst="rect">
            <a:avLst/>
          </a:prstGeom>
          <a:noFill/>
        </p:spPr>
        <p:txBody>
          <a:bodyPr wrap="none" lIns="0" tIns="0" rIns="0" bIns="0">
            <a:spAutoFit/>
          </a:bodyPr>
          <a:lstStyle/>
          <a:p>
            <a:pPr algn="l"/>
            <a:r>
              <a:rPr sz="1600">
                <a:solidFill>
                  <a:srgbClr val="000000"/>
                </a:solidFill>
                <a:latin typeface="Times New Roman" panose="02020603050405020304"/>
              </a:rPr>
              <a:t>μ=0, λ=2</a:t>
            </a:r>
            <a:endParaRPr sz="1600">
              <a:solidFill>
                <a:srgbClr val="000000"/>
              </a:solidFill>
              <a:latin typeface="Times New Roman" panose="02020603050405020304"/>
            </a:endParaRPr>
          </a:p>
        </p:txBody>
      </p:sp>
      <p:sp>
        <p:nvSpPr>
          <p:cNvPr id="13" name="Rectangle 12"/>
          <p:cNvSpPr/>
          <p:nvPr/>
        </p:nvSpPr>
        <p:spPr>
          <a:xfrm>
            <a:off x="5445301" y="2381984"/>
            <a:ext cx="430000" cy="45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65301" y="2551984"/>
            <a:ext cx="820000" cy="220000"/>
          </a:xfrm>
          <a:prstGeom prst="rect">
            <a:avLst/>
          </a:prstGeom>
          <a:noFill/>
        </p:spPr>
        <p:txBody>
          <a:bodyPr wrap="none" lIns="0" tIns="0" rIns="0" bIns="0">
            <a:spAutoFit/>
          </a:bodyPr>
          <a:lstStyle/>
          <a:p>
            <a:pPr algn="l"/>
            <a:r>
              <a:rPr sz="1600">
                <a:solidFill>
                  <a:srgbClr val="000000"/>
                </a:solidFill>
                <a:latin typeface="Times New Roman" panose="02020603050405020304"/>
              </a:rPr>
              <a:t>μ=0, λ=4</a:t>
            </a:r>
            <a:endParaRPr sz="1600">
              <a:solidFill>
                <a:srgbClr val="000000"/>
              </a:solidFill>
              <a:latin typeface="Times New Roman" panose="02020603050405020304"/>
            </a:endParaRPr>
          </a:p>
        </p:txBody>
      </p:sp>
      <p:sp>
        <p:nvSpPr>
          <p:cNvPr id="15" name="Rectangle 14"/>
          <p:cNvSpPr/>
          <p:nvPr/>
        </p:nvSpPr>
        <p:spPr>
          <a:xfrm>
            <a:off x="5445301" y="2641984"/>
            <a:ext cx="430000" cy="45000"/>
          </a:xfrm>
          <a:prstGeom prst="rect">
            <a:avLst/>
          </a:prstGeom>
          <a:solidFill>
            <a:srgbClr val="0046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565301" y="2811984"/>
            <a:ext cx="820000" cy="220000"/>
          </a:xfrm>
          <a:prstGeom prst="rect">
            <a:avLst/>
          </a:prstGeom>
          <a:noFill/>
        </p:spPr>
        <p:txBody>
          <a:bodyPr wrap="none" lIns="0" tIns="0" rIns="0" bIns="0">
            <a:spAutoFit/>
          </a:bodyPr>
          <a:lstStyle/>
          <a:p>
            <a:pPr algn="l"/>
            <a:r>
              <a:rPr sz="1600">
                <a:solidFill>
                  <a:srgbClr val="000000"/>
                </a:solidFill>
                <a:latin typeface="Times New Roman" panose="02020603050405020304"/>
              </a:rPr>
              <a:t>μ=-5, λ=4</a:t>
            </a:r>
            <a:endParaRPr sz="1600">
              <a:solidFill>
                <a:srgbClr val="000000"/>
              </a:solidFill>
              <a:latin typeface="Times New Roman" panose="02020603050405020304"/>
            </a:endParaRPr>
          </a:p>
        </p:txBody>
      </p:sp>
      <p:sp>
        <p:nvSpPr>
          <p:cNvPr id="17" name="Rectangle 16"/>
          <p:cNvSpPr/>
          <p:nvPr/>
        </p:nvSpPr>
        <p:spPr>
          <a:xfrm>
            <a:off x="5445301" y="2901984"/>
            <a:ext cx="430000" cy="45000"/>
          </a:xfrm>
          <a:prstGeom prst="rect">
            <a:avLst/>
          </a:prstGeom>
          <a:solidFill>
            <a:srgbClr val="00A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195301" y="1851982"/>
            <a:ext cx="1761746" cy="1200001"/>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355301" y="1921984"/>
            <a:ext cx="900000" cy="220000"/>
          </a:xfrm>
          <a:prstGeom prst="rect">
            <a:avLst/>
          </a:prstGeom>
          <a:noFill/>
        </p:spPr>
        <p:txBody>
          <a:bodyPr wrap="none" lIns="0" tIns="0" rIns="0" bIns="0">
            <a:spAutoFit/>
          </a:bodyPr>
          <a:lstStyle/>
          <a:p>
            <a:pPr algn="l"/>
            <a:r>
              <a:rPr sz="1500">
                <a:solidFill>
                  <a:srgbClr val="000000"/>
                </a:solidFill>
                <a:latin typeface="Times New Roman" panose="02020603050405020304"/>
              </a:rPr>
              <a:t>μ=0, λ=1</a:t>
            </a:r>
            <a:endParaRPr sz="1500">
              <a:solidFill>
                <a:srgbClr val="000000"/>
              </a:solidFill>
              <a:latin typeface="Times New Roman" panose="02020603050405020304"/>
            </a:endParaRPr>
          </a:p>
        </p:txBody>
      </p:sp>
      <p:sp>
        <p:nvSpPr>
          <p:cNvPr id="20" name="Rectangle 19"/>
          <p:cNvSpPr/>
          <p:nvPr/>
        </p:nvSpPr>
        <p:spPr>
          <a:xfrm>
            <a:off x="5325301" y="2006984"/>
            <a:ext cx="420000" cy="45000"/>
          </a:xfrm>
          <a:prstGeom prst="rect">
            <a:avLst/>
          </a:prstGeom>
          <a:solidFill>
            <a:srgbClr val="DC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355301" y="2181984"/>
            <a:ext cx="900000" cy="220000"/>
          </a:xfrm>
          <a:prstGeom prst="rect">
            <a:avLst/>
          </a:prstGeom>
          <a:noFill/>
        </p:spPr>
        <p:txBody>
          <a:bodyPr wrap="none" lIns="0" tIns="0" rIns="0" bIns="0">
            <a:spAutoFit/>
          </a:bodyPr>
          <a:lstStyle/>
          <a:p>
            <a:pPr algn="l"/>
            <a:r>
              <a:rPr sz="1500" dirty="0">
                <a:solidFill>
                  <a:srgbClr val="000000"/>
                </a:solidFill>
                <a:latin typeface="Times New Roman" panose="02020603050405020304"/>
              </a:rPr>
              <a:t>μ=0, λ=2</a:t>
            </a:r>
            <a:endParaRPr sz="1500" dirty="0">
              <a:solidFill>
                <a:srgbClr val="000000"/>
              </a:solidFill>
              <a:latin typeface="Times New Roman" panose="02020603050405020304"/>
            </a:endParaRPr>
          </a:p>
        </p:txBody>
      </p:sp>
      <p:sp>
        <p:nvSpPr>
          <p:cNvPr id="22" name="Rectangle 21"/>
          <p:cNvSpPr/>
          <p:nvPr/>
        </p:nvSpPr>
        <p:spPr>
          <a:xfrm>
            <a:off x="5325301" y="2266984"/>
            <a:ext cx="420000" cy="45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355301" y="2441984"/>
            <a:ext cx="900000" cy="220000"/>
          </a:xfrm>
          <a:prstGeom prst="rect">
            <a:avLst/>
          </a:prstGeom>
          <a:noFill/>
        </p:spPr>
        <p:txBody>
          <a:bodyPr wrap="none" lIns="0" tIns="0" rIns="0" bIns="0">
            <a:spAutoFit/>
          </a:bodyPr>
          <a:lstStyle/>
          <a:p>
            <a:pPr algn="l"/>
            <a:r>
              <a:rPr sz="1500">
                <a:solidFill>
                  <a:srgbClr val="000000"/>
                </a:solidFill>
                <a:latin typeface="Times New Roman" panose="02020603050405020304"/>
              </a:rPr>
              <a:t>μ=0, λ=4</a:t>
            </a:r>
            <a:endParaRPr sz="1500">
              <a:solidFill>
                <a:srgbClr val="000000"/>
              </a:solidFill>
              <a:latin typeface="Times New Roman" panose="02020603050405020304"/>
            </a:endParaRPr>
          </a:p>
        </p:txBody>
      </p:sp>
      <p:sp>
        <p:nvSpPr>
          <p:cNvPr id="24" name="Rectangle 23"/>
          <p:cNvSpPr/>
          <p:nvPr/>
        </p:nvSpPr>
        <p:spPr>
          <a:xfrm>
            <a:off x="5325301" y="2526984"/>
            <a:ext cx="420000" cy="45000"/>
          </a:xfrm>
          <a:prstGeom prst="rect">
            <a:avLst/>
          </a:prstGeom>
          <a:solidFill>
            <a:srgbClr val="0046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4355301" y="2701984"/>
            <a:ext cx="900000" cy="220000"/>
          </a:xfrm>
          <a:prstGeom prst="rect">
            <a:avLst/>
          </a:prstGeom>
          <a:noFill/>
        </p:spPr>
        <p:txBody>
          <a:bodyPr wrap="none" lIns="0" tIns="0" rIns="0" bIns="0">
            <a:spAutoFit/>
          </a:bodyPr>
          <a:lstStyle/>
          <a:p>
            <a:pPr algn="l"/>
            <a:r>
              <a:rPr sz="1500">
                <a:solidFill>
                  <a:srgbClr val="000000"/>
                </a:solidFill>
                <a:latin typeface="Times New Roman" panose="02020603050405020304"/>
              </a:rPr>
              <a:t>μ=-5, λ=4</a:t>
            </a:r>
            <a:endParaRPr sz="1500">
              <a:solidFill>
                <a:srgbClr val="000000"/>
              </a:solidFill>
              <a:latin typeface="Times New Roman" panose="02020603050405020304"/>
            </a:endParaRPr>
          </a:p>
        </p:txBody>
      </p:sp>
      <p:sp>
        <p:nvSpPr>
          <p:cNvPr id="26" name="Rectangle 25"/>
          <p:cNvSpPr/>
          <p:nvPr/>
        </p:nvSpPr>
        <p:spPr>
          <a:xfrm>
            <a:off x="5325301" y="2786984"/>
            <a:ext cx="420000" cy="45000"/>
          </a:xfrm>
          <a:prstGeom prst="rect">
            <a:avLst/>
          </a:prstGeom>
          <a:solidFill>
            <a:srgbClr val="00A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27" name="Picture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5896" y="1577869"/>
            <a:ext cx="3939085" cy="76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文本框 6"/>
          <p:cNvSpPr txBox="1"/>
          <p:nvPr/>
        </p:nvSpPr>
        <p:spPr>
          <a:xfrm>
            <a:off x="7891221" y="3248533"/>
            <a:ext cx="3816017" cy="1815882"/>
          </a:xfrm>
          <a:prstGeom prst="rect">
            <a:avLst/>
          </a:prstGeom>
          <a:noFill/>
        </p:spPr>
        <p:txBody>
          <a:bodyPr wrap="square" lIns="91440" tIns="45720" rIns="91440" bIns="45720" anchor="t">
            <a:spAutoFit/>
          </a:bodyPr>
          <a:lstStyle/>
          <a:p>
            <a:pPr>
              <a:defRPr sz="2400">
                <a:solidFill>
                  <a:srgbClr val="000000"/>
                </a:solidFill>
                <a:latin typeface="Times New Roman" panose="02020603050405020304"/>
              </a:defRPr>
            </a:pPr>
            <a:r>
              <a:rPr dirty="0"/>
              <a:t>Mean μ</a:t>
            </a:r>
            <a:endParaRPr dirty="0"/>
          </a:p>
          <a:p>
            <a:pPr>
              <a:defRPr sz="2400">
                <a:solidFill>
                  <a:srgbClr val="000000"/>
                </a:solidFill>
                <a:latin typeface="Times New Roman" panose="02020603050405020304"/>
              </a:defRPr>
            </a:pPr>
            <a:r>
              <a:rPr dirty="0"/>
              <a:t>Variance 2λ²</a:t>
            </a:r>
            <a:endParaRPr dirty="0"/>
          </a:p>
          <a:p>
            <a:pPr>
              <a:defRPr sz="2400">
                <a:latin typeface="Times New Roman" panose="02020603050405020304"/>
              </a:defRPr>
            </a:pPr>
            <a:endParaRPr dirty="0"/>
          </a:p>
          <a:p>
            <a:pPr>
              <a:defRPr sz="2400">
                <a:solidFill>
                  <a:srgbClr val="000000"/>
                </a:solidFill>
                <a:latin typeface="Times New Roman" panose="02020603050405020304"/>
              </a:defRPr>
            </a:pPr>
            <a:r>
              <a:rPr dirty="0"/>
              <a:t>Lap(λ) when μ=0</a:t>
            </a:r>
            <a:endParaRPr dirty="0"/>
          </a:p>
        </p:txBody>
      </p:sp>
      <p:sp>
        <p:nvSpPr>
          <p:cNvPr id="29" name="Rectangle 28"/>
          <p:cNvSpPr/>
          <p:nvPr/>
        </p:nvSpPr>
        <p:spPr>
          <a:xfrm>
            <a:off x="7125896" y="1567869"/>
            <a:ext cx="3959085" cy="788931"/>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235896" y="1697869"/>
            <a:ext cx="3739085" cy="618931"/>
          </a:xfrm>
          <a:prstGeom prst="rect">
            <a:avLst/>
          </a:prstGeom>
          <a:noFill/>
        </p:spPr>
        <p:txBody>
          <a:bodyPr wrap="none">
            <a:spAutoFit/>
          </a:bodyPr>
          <a:lstStyle/>
          <a:p>
            <a:pPr algn="ctr"/>
            <a:r>
              <a:rPr sz="2800" dirty="0">
                <a:solidFill>
                  <a:srgbClr val="000000"/>
                </a:solidFill>
                <a:latin typeface="Times New Roman" panose="02020603050405020304"/>
              </a:rPr>
              <a:t>f(x | μ, λ) = 1/(2λ) · exp(− |x−μ| / λ)</a:t>
            </a:r>
            <a:endParaRPr sz="2800" dirty="0">
              <a:solidFill>
                <a:srgbClr val="000000"/>
              </a:solidFill>
              <a:latin typeface="Times New Roman" panose="02020603050405020304"/>
            </a:endParaRPr>
          </a:p>
        </p:txBody>
      </p:sp>
    </p:spTree>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499925"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Laplace</a:t>
            </a:r>
            <a:r>
              <a:rPr lang="zh-CN" altLang="en-US" sz="2800" b="1" dirty="0">
                <a:latin typeface="微软雅黑" panose="020B0503020204020204" pitchFamily="34" charset="-122"/>
                <a:ea typeface="微软雅黑" panose="020B0503020204020204" pitchFamily="34" charset="-122"/>
              </a:rPr>
              <a:t>机制</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2" name="Content Placeholder 2"/>
          <p:cNvSpPr txBox="1"/>
          <p:nvPr/>
        </p:nvSpPr>
        <p:spPr>
          <a:xfrm>
            <a:off x="304800" y="1371600"/>
            <a:ext cx="10559512" cy="495300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buFont typeface="Arial" panose="020B0604020202090204" pitchFamily="34" charset="0"/>
              <a:buNone/>
            </a:pPr>
            <a:endParaRPr lang="en-US" dirty="0">
              <a:latin typeface="Times New Roman" panose="02020603050405020304"/>
              <a:cs typeface="Times New Roman" panose="02020603050405020304"/>
            </a:endParaRPr>
          </a:p>
          <a:p>
            <a:pPr>
              <a:buNone/>
            </a:pPr>
            <a:r>
              <a:rPr lang="en-US" b="1" dirty="0">
                <a:latin typeface="Times New Roman" panose="02020603050405020304"/>
                <a:cs typeface="Times New Roman" panose="02020603050405020304"/>
              </a:rPr>
              <a:t>Sensitivity</a:t>
            </a:r>
            <a:r>
              <a:rPr lang="en-US" dirty="0">
                <a:latin typeface="Times New Roman" panose="02020603050405020304"/>
                <a:cs typeface="Times New Roman" panose="02020603050405020304"/>
              </a:rPr>
              <a:t>: Consider a query q: </a:t>
            </a:r>
            <a:r>
              <a:rPr lang="en-US" i="1" dirty="0">
                <a:latin typeface="Times New Roman" panose="02020603050405020304"/>
                <a:cs typeface="Times New Roman" panose="02020603050405020304"/>
              </a:rPr>
              <a:t>I</a:t>
            </a:r>
            <a:r>
              <a:rPr lang="en-US" dirty="0">
                <a:latin typeface="Times New Roman" panose="02020603050405020304"/>
                <a:cs typeface="Times New Roman" panose="02020603050405020304"/>
              </a:rPr>
              <a:t> </a:t>
            </a:r>
            <a:r>
              <a:rPr lang="en-US" dirty="0">
                <a:latin typeface="Times New Roman" panose="02020603050405020304"/>
                <a:cs typeface="Times New Roman" panose="02020603050405020304"/>
                <a:sym typeface="Wingdings" panose="05000000000000000000"/>
              </a:rPr>
              <a:t> R. S(q) is the </a:t>
            </a:r>
            <a:r>
              <a:rPr lang="en-US" dirty="0">
                <a:latin typeface="Times New Roman" panose="02020603050405020304"/>
                <a:cs typeface="Times New Roman" panose="02020603050405020304"/>
              </a:rPr>
              <a:t>smallest number </a:t>
            </a:r>
            <a:r>
              <a:rPr lang="en-US" dirty="0" err="1">
                <a:latin typeface="Times New Roman" panose="02020603050405020304"/>
                <a:cs typeface="Times New Roman" panose="02020603050405020304"/>
              </a:rPr>
              <a:t>s.t.</a:t>
            </a:r>
            <a:r>
              <a:rPr lang="en-US" dirty="0">
                <a:latin typeface="Times New Roman" panose="02020603050405020304"/>
                <a:cs typeface="Times New Roman" panose="02020603050405020304"/>
              </a:rPr>
              <a:t> for any neighboring tables D, D’, </a:t>
            </a:r>
            <a:endParaRPr lang="en-US" dirty="0">
              <a:latin typeface="Times New Roman" panose="02020603050405020304"/>
              <a:cs typeface="Times New Roman" panose="02020603050405020304"/>
            </a:endParaRPr>
          </a:p>
          <a:p>
            <a:pPr algn="ctr">
              <a:buNone/>
            </a:pPr>
            <a:r>
              <a:rPr lang="en-US" dirty="0">
                <a:latin typeface="Times New Roman" panose="02020603050405020304"/>
                <a:cs typeface="Times New Roman" panose="02020603050405020304"/>
              </a:rPr>
              <a:t>| q(D) – q(D’) |  ≤  S(q) </a:t>
            </a:r>
            <a:endParaRPr lang="en-US" dirty="0">
              <a:latin typeface="Times New Roman" panose="02020603050405020304"/>
              <a:cs typeface="Times New Roman" panose="02020603050405020304"/>
            </a:endParaRPr>
          </a:p>
          <a:p>
            <a:pPr>
              <a:buFont typeface="Arial" panose="020B0604020202090204" pitchFamily="34" charset="0"/>
              <a:buNone/>
            </a:pPr>
            <a:endParaRPr lang="en-US" dirty="0">
              <a:latin typeface="Times New Roman" panose="02020603050405020304"/>
              <a:cs typeface="Times New Roman" panose="02020603050405020304"/>
            </a:endParaRPr>
          </a:p>
          <a:p>
            <a:pPr>
              <a:buFont typeface="Arial" panose="020B0604020202090204" pitchFamily="34" charset="0"/>
              <a:buNone/>
            </a:pPr>
            <a:endParaRPr lang="en-US" dirty="0">
              <a:latin typeface="Times New Roman" panose="02020603050405020304"/>
              <a:cs typeface="Times New Roman" panose="02020603050405020304"/>
            </a:endParaRPr>
          </a:p>
          <a:p>
            <a:pPr>
              <a:buNone/>
            </a:pPr>
            <a:r>
              <a:rPr lang="en-US" b="1" dirty="0">
                <a:latin typeface="Times New Roman" panose="02020603050405020304"/>
                <a:cs typeface="Times New Roman" panose="02020603050405020304"/>
              </a:rPr>
              <a:t>Theorem</a:t>
            </a:r>
            <a:r>
              <a:rPr lang="en-US" dirty="0">
                <a:latin typeface="Times New Roman" panose="02020603050405020304"/>
                <a:cs typeface="Times New Roman" panose="02020603050405020304"/>
              </a:rPr>
              <a:t>: If </a:t>
            </a:r>
            <a:r>
              <a:rPr lang="en-US" b="1" dirty="0">
                <a:latin typeface="Times New Roman" panose="02020603050405020304"/>
                <a:cs typeface="Times New Roman" panose="02020603050405020304"/>
              </a:rPr>
              <a:t>sensitivity </a:t>
            </a:r>
            <a:r>
              <a:rPr lang="en-US" dirty="0">
                <a:latin typeface="Times New Roman" panose="02020603050405020304"/>
                <a:cs typeface="Times New Roman" panose="02020603050405020304"/>
              </a:rPr>
              <a:t>of the query is </a:t>
            </a:r>
            <a:r>
              <a:rPr lang="en-US" b="1" dirty="0">
                <a:latin typeface="Times New Roman" panose="02020603050405020304"/>
                <a:cs typeface="Times New Roman" panose="02020603050405020304"/>
              </a:rPr>
              <a:t>S</a:t>
            </a:r>
            <a:r>
              <a:rPr lang="en-US" dirty="0">
                <a:latin typeface="Times New Roman" panose="02020603050405020304"/>
                <a:cs typeface="Times New Roman" panose="02020603050405020304"/>
              </a:rPr>
              <a:t>, then the algorithm </a:t>
            </a:r>
            <a:endParaRPr lang="en-US" dirty="0">
              <a:latin typeface="Times New Roman" panose="02020603050405020304"/>
              <a:cs typeface="Times New Roman" panose="02020603050405020304"/>
            </a:endParaRPr>
          </a:p>
          <a:p>
            <a:pPr>
              <a:buNone/>
            </a:pPr>
            <a:r>
              <a:rPr lang="en-US" dirty="0">
                <a:latin typeface="Times New Roman" panose="02020603050405020304"/>
                <a:cs typeface="Times New Roman" panose="02020603050405020304"/>
              </a:rPr>
              <a:t>     A(D) = q(D) + Lap(S(q)/</a:t>
            </a:r>
            <a:r>
              <a:rPr lang="el-GR" dirty="0">
                <a:latin typeface="Times New Roman" panose="02020603050405020304"/>
                <a:cs typeface="Times New Roman" panose="02020603050405020304"/>
              </a:rPr>
              <a:t>ε</a:t>
            </a:r>
            <a:r>
              <a:rPr lang="en-US" dirty="0">
                <a:latin typeface="Times New Roman" panose="02020603050405020304"/>
                <a:cs typeface="Times New Roman" panose="02020603050405020304"/>
              </a:rPr>
              <a:t>) guarantees </a:t>
            </a:r>
            <a:r>
              <a:rPr lang="el-GR" dirty="0">
                <a:latin typeface="Times New Roman" panose="02020603050405020304"/>
                <a:cs typeface="Times New Roman" panose="02020603050405020304"/>
              </a:rPr>
              <a:t>ε</a:t>
            </a:r>
            <a:r>
              <a:rPr lang="en-US" dirty="0">
                <a:latin typeface="Times New Roman" panose="02020603050405020304"/>
                <a:cs typeface="Times New Roman" panose="02020603050405020304"/>
              </a:rPr>
              <a:t>-differential privacy</a:t>
            </a:r>
            <a:endParaRPr lang="en-US" dirty="0">
              <a:latin typeface="Times New Roman" panose="02020603050405020304"/>
              <a:cs typeface="Times New Roman" panose="02020603050405020304"/>
            </a:endParaRP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1384995"/>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四法四条例四合规明确保护个人信息及重要数据</a:t>
            </a:r>
            <a:endParaRPr lang="zh-CN" altLang="en-US"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p:txBody>
      </p:sp>
      <p:graphicFrame>
        <p:nvGraphicFramePr>
          <p:cNvPr id="2" name="表格 2"/>
          <p:cNvGraphicFramePr>
            <a:graphicFrameLocks noGrp="1"/>
          </p:cNvGraphicFramePr>
          <p:nvPr>
            <p:custDataLst>
              <p:tags r:id="rId1"/>
            </p:custDataLst>
          </p:nvPr>
        </p:nvGraphicFramePr>
        <p:xfrm>
          <a:off x="199390" y="1317625"/>
          <a:ext cx="11793855" cy="4927995"/>
        </p:xfrm>
        <a:graphic>
          <a:graphicData uri="http://schemas.openxmlformats.org/drawingml/2006/table">
            <a:tbl>
              <a:tblPr firstRow="1" bandRow="1">
                <a:tableStyleId>{5C22544A-7EE6-4342-B048-85BDC9FD1C3A}</a:tableStyleId>
              </a:tblPr>
              <a:tblGrid>
                <a:gridCol w="2887980"/>
                <a:gridCol w="3260725"/>
                <a:gridCol w="2696845"/>
                <a:gridCol w="2948305"/>
              </a:tblGrid>
              <a:tr h="365760">
                <a:tc>
                  <a:txBody>
                    <a:bodyPr/>
                    <a:lstStyle/>
                    <a:p>
                      <a:pPr algn="ct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网络安全法</a:t>
                      </a:r>
                      <a:r>
                        <a:rPr lang="en-US" altLang="zh-CN"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txBody>
                  <a:tcPr anchor="ctr">
                    <a:solidFill>
                      <a:schemeClr val="accent1"/>
                    </a:solidFill>
                  </a:tcPr>
                </a:tc>
                <a:tc>
                  <a:txBody>
                    <a:bodyPr/>
                    <a:lstStyle/>
                    <a:p>
                      <a:pPr algn="ct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密码法</a:t>
                      </a:r>
                      <a:r>
                        <a:rPr lang="en-US" altLang="zh-CN"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txBody>
                  <a:tcPr anchor="ctr">
                    <a:solidFill>
                      <a:schemeClr val="accent1"/>
                    </a:solidFill>
                  </a:tcPr>
                </a:tc>
                <a:tc>
                  <a:txBody>
                    <a:bodyPr/>
                    <a:lstStyle/>
                    <a:p>
                      <a:pPr algn="ct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数据安全法</a:t>
                      </a:r>
                      <a:r>
                        <a:rPr lang="en-US" altLang="zh-CN"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txBody>
                  <a:tcPr anchor="ctr">
                    <a:solidFill>
                      <a:schemeClr val="accent1"/>
                    </a:solidFill>
                  </a:tcPr>
                </a:tc>
                <a:tc>
                  <a:txBody>
                    <a:bodyPr/>
                    <a:lstStyle/>
                    <a:p>
                      <a:pPr algn="ct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个人信息保护法</a:t>
                      </a:r>
                      <a:r>
                        <a:rPr lang="en-US" altLang="zh-CN"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txBody>
                  <a:tcPr anchor="ctr">
                    <a:solidFill>
                      <a:schemeClr val="accent1"/>
                    </a:solidFill>
                  </a:tcPr>
                </a:tc>
              </a:tr>
              <a:tr h="1554480">
                <a:tc>
                  <a:txBody>
                    <a:bodyPr/>
                    <a:lstStyle/>
                    <a:p>
                      <a:r>
                        <a:rPr lang="zh-CN" altLang="en-US" sz="1200" dirty="0">
                          <a:latin typeface="微软雅黑" panose="020B0503020204020204" pitchFamily="34" charset="-122"/>
                          <a:ea typeface="微软雅黑" panose="020B0503020204020204" pitchFamily="34" charset="-122"/>
                        </a:rPr>
                        <a:t>第二十一条国家实行网络安全等级保护制度。</a:t>
                      </a:r>
                      <a:endParaRPr lang="zh-CN" altLang="en-US" sz="1200" dirty="0">
                        <a:latin typeface="微软雅黑" panose="020B0503020204020204" pitchFamily="34" charset="-122"/>
                        <a:ea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rPr>
                        <a:t>其安全保护义务第</a:t>
                      </a:r>
                      <a:r>
                        <a:rPr lang="en-US" altLang="zh-CN" sz="1200" dirty="0">
                          <a:latin typeface="微软雅黑" panose="020B0503020204020204" pitchFamily="34" charset="-122"/>
                          <a:ea typeface="微软雅黑" panose="020B0503020204020204" pitchFamily="34" charset="-122"/>
                        </a:rPr>
                        <a:t>4</a:t>
                      </a:r>
                      <a:r>
                        <a:rPr lang="zh-CN" altLang="en-US" sz="1200" dirty="0">
                          <a:latin typeface="微软雅黑" panose="020B0503020204020204" pitchFamily="34" charset="-122"/>
                          <a:ea typeface="微软雅黑" panose="020B0503020204020204" pitchFamily="34" charset="-122"/>
                        </a:rPr>
                        <a:t>条明确采取</a:t>
                      </a:r>
                      <a:r>
                        <a:rPr lang="zh-CN" altLang="en-US" sz="1200" b="1" dirty="0">
                          <a:solidFill>
                            <a:srgbClr val="FF0000"/>
                          </a:solidFill>
                          <a:latin typeface="微软雅黑" panose="020B0503020204020204" pitchFamily="34" charset="-122"/>
                          <a:ea typeface="微软雅黑" panose="020B0503020204020204" pitchFamily="34" charset="-122"/>
                        </a:rPr>
                        <a:t>数据分类、重要数据备份和加密</a:t>
                      </a:r>
                      <a:r>
                        <a:rPr lang="zh-CN" altLang="en-US" sz="1200" dirty="0">
                          <a:latin typeface="微软雅黑" panose="020B0503020204020204" pitchFamily="34" charset="-122"/>
                          <a:ea typeface="微软雅黑" panose="020B0503020204020204" pitchFamily="34" charset="-122"/>
                        </a:rPr>
                        <a:t>等措施。</a:t>
                      </a:r>
                      <a:endParaRPr lang="zh-CN" altLang="en-US" sz="1200" dirty="0">
                        <a:latin typeface="微软雅黑" panose="020B0503020204020204" pitchFamily="34" charset="-122"/>
                        <a:ea typeface="微软雅黑" panose="020B0503020204020204" pitchFamily="34" charset="-122"/>
                      </a:endParaRPr>
                    </a:p>
                    <a:p>
                      <a:endParaRPr lang="zh-CN" altLang="en-US" sz="1200" dirty="0">
                        <a:latin typeface="微软雅黑" panose="020B0503020204020204" pitchFamily="34" charset="-122"/>
                        <a:ea typeface="微软雅黑" panose="020B0503020204020204" pitchFamily="34" charset="-122"/>
                      </a:endParaRPr>
                    </a:p>
                  </a:txBody>
                  <a:tcPr>
                    <a:noFill/>
                  </a:tcPr>
                </a:tc>
                <a:tc>
                  <a:txBody>
                    <a:bodyPr/>
                    <a:lstStyle/>
                    <a:p>
                      <a:r>
                        <a:rPr lang="zh-CN" altLang="en-US" sz="1200" dirty="0">
                          <a:latin typeface="微软雅黑" panose="020B0503020204020204" pitchFamily="34" charset="-122"/>
                          <a:ea typeface="微软雅黑" panose="020B0503020204020204" pitchFamily="34" charset="-122"/>
                        </a:rPr>
                        <a:t>二十七条法律、行政法规和国家有关规定要求</a:t>
                      </a:r>
                      <a:r>
                        <a:rPr lang="zh-CN" altLang="en-US" sz="1200" b="1" dirty="0">
                          <a:solidFill>
                            <a:srgbClr val="FF0000"/>
                          </a:solidFill>
                          <a:latin typeface="微软雅黑" panose="020B0503020204020204" pitchFamily="34" charset="-122"/>
                          <a:ea typeface="微软雅黑" panose="020B0503020204020204" pitchFamily="34" charset="-122"/>
                        </a:rPr>
                        <a:t>使用商用密码进行保护</a:t>
                      </a:r>
                      <a:r>
                        <a:rPr lang="zh-CN" altLang="en-US" sz="1200" dirty="0">
                          <a:latin typeface="微软雅黑" panose="020B0503020204020204" pitchFamily="34" charset="-122"/>
                          <a:ea typeface="微软雅黑" panose="020B0503020204020204" pitchFamily="34" charset="-122"/>
                        </a:rPr>
                        <a:t>的关键信息基础设施，其运营者应当使用商用密码进行保护。</a:t>
                      </a:r>
                      <a:endParaRPr lang="zh-CN" altLang="en-US" sz="1200" dirty="0">
                        <a:latin typeface="微软雅黑" panose="020B0503020204020204" pitchFamily="34" charset="-122"/>
                        <a:ea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rPr>
                        <a:t>关键信息基础设施运营者，</a:t>
                      </a:r>
                      <a:r>
                        <a:rPr lang="zh-CN" altLang="en-US" sz="1200" b="1" dirty="0">
                          <a:solidFill>
                            <a:srgbClr val="FF0000"/>
                          </a:solidFill>
                          <a:latin typeface="微软雅黑" panose="020B0503020204020204" pitchFamily="34" charset="-122"/>
                          <a:ea typeface="微软雅黑" panose="020B0503020204020204" pitchFamily="34" charset="-122"/>
                        </a:rPr>
                        <a:t>应当自行或者委托商用密码检测机构开展商用密码应用安全性评估</a:t>
                      </a:r>
                      <a:r>
                        <a:rPr lang="zh-CN" altLang="en-US" sz="1200" dirty="0">
                          <a:solidFill>
                            <a:srgbClr val="FF0000"/>
                          </a:solidFill>
                          <a:latin typeface="微软雅黑" panose="020B0503020204020204" pitchFamily="34" charset="-122"/>
                          <a:ea typeface="微软雅黑" panose="020B0503020204020204" pitchFamily="34" charset="-122"/>
                        </a:rPr>
                        <a:t>。</a:t>
                      </a:r>
                      <a:endParaRPr lang="zh-CN" altLang="en-US" sz="1200" dirty="0">
                        <a:solidFill>
                          <a:srgbClr val="FF0000"/>
                        </a:solidFill>
                        <a:latin typeface="微软雅黑" panose="020B0503020204020204" pitchFamily="34" charset="-122"/>
                        <a:ea typeface="微软雅黑" panose="020B0503020204020204" pitchFamily="34" charset="-122"/>
                      </a:endParaRPr>
                    </a:p>
                    <a:p>
                      <a:endParaRPr lang="zh-CN" altLang="en-US" sz="1200" dirty="0">
                        <a:latin typeface="微软雅黑" panose="020B0503020204020204" pitchFamily="34" charset="-122"/>
                        <a:ea typeface="微软雅黑" panose="020B0503020204020204" pitchFamily="34" charset="-122"/>
                      </a:endParaRPr>
                    </a:p>
                  </a:txBody>
                  <a:tcPr>
                    <a:noFill/>
                  </a:tcPr>
                </a:tc>
                <a:tc>
                  <a:txBody>
                    <a:bodyPr/>
                    <a:lstStyle/>
                    <a:p>
                      <a:r>
                        <a:rPr lang="zh-CN" altLang="en-US" sz="1200" dirty="0">
                          <a:latin typeface="微软雅黑" panose="020B0503020204020204" pitchFamily="34" charset="-122"/>
                          <a:ea typeface="微软雅黑" panose="020B0503020204020204" pitchFamily="34" charset="-122"/>
                        </a:rPr>
                        <a:t>第二十七条幵展数据处理活动应当依照法律、 法规的规定，建立健全全流程数据安全管理制度，组织幵展数据安全教育培训，</a:t>
                      </a:r>
                      <a:r>
                        <a:rPr lang="zh-CN" altLang="en-US" sz="1200" b="1" dirty="0">
                          <a:solidFill>
                            <a:srgbClr val="FF0000"/>
                          </a:solidFill>
                          <a:latin typeface="微软雅黑" panose="020B0503020204020204" pitchFamily="34" charset="-122"/>
                          <a:ea typeface="微软雅黑" panose="020B0503020204020204" pitchFamily="34" charset="-122"/>
                        </a:rPr>
                        <a:t>采取相应的技术措施和其他必要措施，保障数据安全</a:t>
                      </a:r>
                      <a:r>
                        <a:rPr lang="zh-CN" altLang="en-US" sz="1200" dirty="0">
                          <a:latin typeface="微软雅黑" panose="020B0503020204020204" pitchFamily="34" charset="-122"/>
                          <a:ea typeface="微软雅黑" panose="020B0503020204020204" pitchFamily="34" charset="-122"/>
                        </a:rPr>
                        <a:t>。利 用互联网等信息网络幵展数据处理活动，应当在网络安全等级保护制度的基础上，履行上述数据安全保护义务。</a:t>
                      </a:r>
                      <a:endParaRPr lang="zh-CN" altLang="en-US" sz="1200" dirty="0">
                        <a:latin typeface="微软雅黑" panose="020B0503020204020204" pitchFamily="34" charset="-122"/>
                        <a:ea typeface="微软雅黑" panose="020B0503020204020204" pitchFamily="34" charset="-122"/>
                      </a:endParaRPr>
                    </a:p>
                  </a:txBody>
                  <a:tcPr>
                    <a:noFill/>
                  </a:tcPr>
                </a:tc>
                <a:tc>
                  <a:txBody>
                    <a:bodyPr/>
                    <a:lstStyle/>
                    <a:p>
                      <a:r>
                        <a:rPr lang="zh-CN" altLang="en-US" sz="1200" dirty="0">
                          <a:latin typeface="微软雅黑" panose="020B0503020204020204" pitchFamily="34" charset="-122"/>
                          <a:ea typeface="微软雅黑" panose="020B0503020204020204" pitchFamily="34" charset="-122"/>
                        </a:rPr>
                        <a:t>第五十一条第三款：采取相应的</a:t>
                      </a:r>
                      <a:r>
                        <a:rPr lang="zh-CN" altLang="en-US" sz="1200" b="1" dirty="0">
                          <a:solidFill>
                            <a:srgbClr val="FF0000"/>
                          </a:solidFill>
                          <a:latin typeface="微软雅黑" panose="020B0503020204020204" pitchFamily="34" charset="-122"/>
                          <a:ea typeface="微软雅黑" panose="020B0503020204020204" pitchFamily="34" charset="-122"/>
                        </a:rPr>
                        <a:t>加密、去标识化等</a:t>
                      </a:r>
                      <a:r>
                        <a:rPr lang="zh-CN" altLang="en-US" sz="1200" dirty="0">
                          <a:latin typeface="微软雅黑" panose="020B0503020204020204" pitchFamily="34" charset="-122"/>
                          <a:ea typeface="微软雅黑" panose="020B0503020204020204" pitchFamily="34" charset="-122"/>
                        </a:rPr>
                        <a:t>安全技术措施；</a:t>
                      </a:r>
                      <a:endParaRPr lang="zh-CN" altLang="en-US" sz="1200" dirty="0">
                        <a:latin typeface="微软雅黑" panose="020B0503020204020204" pitchFamily="34" charset="-122"/>
                        <a:ea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rPr>
                        <a:t>第六十六条：情节严重的，由省级以上履行个人信息保护职责的部门责令改正，没收违法所得，</a:t>
                      </a:r>
                      <a:r>
                        <a:rPr lang="zh-CN" altLang="en-US" sz="1200" b="1" dirty="0">
                          <a:solidFill>
                            <a:srgbClr val="FF0000"/>
                          </a:solidFill>
                          <a:latin typeface="微软雅黑" panose="020B0503020204020204" pitchFamily="34" charset="-122"/>
                          <a:ea typeface="微软雅黑" panose="020B0503020204020204" pitchFamily="34" charset="-122"/>
                        </a:rPr>
                        <a:t>并处五千万元以下或者上一年度营业额百分之五以下罚款</a:t>
                      </a:r>
                      <a:r>
                        <a:rPr lang="en-US" altLang="zh-CN"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endParaRPr lang="zh-CN" altLang="en-US" sz="1200" dirty="0">
                        <a:latin typeface="微软雅黑" panose="020B0503020204020204" pitchFamily="34" charset="-122"/>
                        <a:ea typeface="微软雅黑" panose="020B0503020204020204" pitchFamily="34" charset="-122"/>
                      </a:endParaRPr>
                    </a:p>
                  </a:txBody>
                  <a:tcPr>
                    <a:noFill/>
                  </a:tcPr>
                </a:tc>
              </a:tr>
              <a:tr h="548640">
                <a:tc>
                  <a:txBody>
                    <a:bodyPr/>
                    <a:lstStyle/>
                    <a:p>
                      <a:pPr indent="0" algn="ctr"/>
                      <a:r>
                        <a:rPr lang="zh-TW" altLang="zh-CN" sz="1800" b="1" dirty="0">
                          <a:solidFill>
                            <a:schemeClr val="bg1"/>
                          </a:solidFill>
                          <a:latin typeface="微软雅黑" panose="020B0503020204020204" pitchFamily="34" charset="-122"/>
                          <a:ea typeface="微软雅黑" panose="020B0503020204020204" pitchFamily="34" charset="-122"/>
                        </a:rPr>
                        <a:t>《网络安全等级保护条例》</a:t>
                      </a:r>
                      <a:endParaRPr lang="zh-TW" altLang="zh-CN" sz="1800" b="1" dirty="0">
                        <a:solidFill>
                          <a:schemeClr val="bg1"/>
                        </a:solidFill>
                        <a:latin typeface="微软雅黑" panose="020B0503020204020204" pitchFamily="34" charset="-122"/>
                        <a:ea typeface="微软雅黑" panose="020B0503020204020204" pitchFamily="34" charset="-122"/>
                      </a:endParaRPr>
                    </a:p>
                    <a:p>
                      <a:pPr indent="0" algn="ctr"/>
                      <a:r>
                        <a:rPr lang="zh-TW" altLang="zh-CN" sz="1200" b="1" dirty="0">
                          <a:solidFill>
                            <a:schemeClr val="bg1"/>
                          </a:solidFill>
                          <a:latin typeface="微软雅黑" panose="020B0503020204020204" pitchFamily="34" charset="-122"/>
                          <a:ea typeface="微软雅黑" panose="020B0503020204020204" pitchFamily="34" charset="-122"/>
                        </a:rPr>
                        <a:t>（征求意见稿）</a:t>
                      </a:r>
                      <a:endParaRPr lang="zh-TW" altLang="zh-CN" sz="1200" b="1" dirty="0">
                        <a:solidFill>
                          <a:schemeClr val="bg1"/>
                        </a:solidFill>
                        <a:latin typeface="微软雅黑" panose="020B0503020204020204" pitchFamily="34" charset="-122"/>
                        <a:ea typeface="微软雅黑" panose="020B0503020204020204" pitchFamily="34" charset="-122"/>
                      </a:endParaRPr>
                    </a:p>
                  </a:txBody>
                  <a:tcPr anchor="ctr">
                    <a:solidFill>
                      <a:schemeClr val="accent6"/>
                    </a:solidFill>
                  </a:tcPr>
                </a:tc>
                <a:tc>
                  <a:txBody>
                    <a:bodyPr/>
                    <a:lstStyle/>
                    <a:p>
                      <a:pPr indent="0" algn="ctr">
                        <a:spcBef>
                          <a:spcPts val="490"/>
                        </a:spcBef>
                      </a:pPr>
                      <a:r>
                        <a:rPr lang="zh-TW" altLang="zh-CN" sz="1600" b="1" dirty="0">
                          <a:solidFill>
                            <a:schemeClr val="bg1"/>
                          </a:solidFill>
                          <a:latin typeface="微软雅黑" panose="020B0503020204020204" pitchFamily="34" charset="-122"/>
                          <a:ea typeface="微软雅黑" panose="020B0503020204020204" pitchFamily="34" charset="-122"/>
                        </a:rPr>
                        <a:t>《关键信息基础设施安全保护条例》</a:t>
                      </a:r>
                      <a:endParaRPr lang="zh-TW" altLang="zh-CN" sz="1600" b="1" dirty="0">
                        <a:solidFill>
                          <a:schemeClr val="bg1"/>
                        </a:solidFill>
                        <a:latin typeface="微软雅黑" panose="020B0503020204020204" pitchFamily="34" charset="-122"/>
                        <a:ea typeface="微软雅黑" panose="020B0503020204020204" pitchFamily="34" charset="-122"/>
                      </a:endParaRPr>
                    </a:p>
                  </a:txBody>
                  <a:tcPr anchor="ctr">
                    <a:solidFill>
                      <a:schemeClr val="accent6"/>
                    </a:solidFill>
                  </a:tcPr>
                </a:tc>
                <a:tc>
                  <a:txBody>
                    <a:bodyPr/>
                    <a:lstStyle/>
                    <a:p>
                      <a:pPr indent="0" algn="ctr"/>
                      <a:r>
                        <a:rPr lang="zh-TW" altLang="zh-CN" sz="1800" b="1" dirty="0">
                          <a:solidFill>
                            <a:schemeClr val="bg1"/>
                          </a:solidFill>
                          <a:latin typeface="微软雅黑" panose="020B0503020204020204" pitchFamily="34" charset="-122"/>
                          <a:ea typeface="微软雅黑" panose="020B0503020204020204" pitchFamily="34" charset="-122"/>
                        </a:rPr>
                        <a:t>《商用密码管理条例》</a:t>
                      </a:r>
                      <a:endParaRPr lang="zh-TW" altLang="zh-CN" sz="1800" b="1" dirty="0">
                        <a:solidFill>
                          <a:schemeClr val="bg1"/>
                        </a:solidFill>
                        <a:latin typeface="微软雅黑" panose="020B0503020204020204" pitchFamily="34" charset="-122"/>
                        <a:ea typeface="微软雅黑" panose="020B0503020204020204" pitchFamily="34" charset="-122"/>
                      </a:endParaRPr>
                    </a:p>
                    <a:p>
                      <a:pPr indent="0" algn="ctr"/>
                      <a:r>
                        <a:rPr lang="zh-TW" altLang="zh-CN" sz="1200" b="1" dirty="0">
                          <a:solidFill>
                            <a:schemeClr val="bg1"/>
                          </a:solidFill>
                          <a:latin typeface="微软雅黑" panose="020B0503020204020204" pitchFamily="34" charset="-122"/>
                          <a:ea typeface="微软雅黑" panose="020B0503020204020204" pitchFamily="34" charset="-122"/>
                        </a:rPr>
                        <a:t>（修订草案征求意见稿）</a:t>
                      </a:r>
                      <a:endParaRPr lang="zh-TW" altLang="en-US" sz="1200" b="1" dirty="0">
                        <a:solidFill>
                          <a:schemeClr val="bg1"/>
                        </a:solidFill>
                        <a:latin typeface="微软雅黑" panose="020B0503020204020204" pitchFamily="34" charset="-122"/>
                        <a:ea typeface="微软雅黑" panose="020B0503020204020204" pitchFamily="34" charset="-122"/>
                      </a:endParaRPr>
                    </a:p>
                  </a:txBody>
                  <a:tcPr anchor="ctr">
                    <a:solidFill>
                      <a:schemeClr val="accent6"/>
                    </a:solidFill>
                  </a:tcPr>
                </a:tc>
                <a:tc>
                  <a:txBody>
                    <a:bodyPr/>
                    <a:lstStyle/>
                    <a:p>
                      <a:pPr indent="0" algn="ctr"/>
                      <a:r>
                        <a:rPr lang="zh-TW" altLang="zh-CN" sz="1800" b="1" dirty="0">
                          <a:solidFill>
                            <a:schemeClr val="bg1"/>
                          </a:solidFill>
                          <a:latin typeface="微软雅黑" panose="020B0503020204020204" pitchFamily="34" charset="-122"/>
                          <a:ea typeface="微软雅黑" panose="020B0503020204020204" pitchFamily="34" charset="-122"/>
                        </a:rPr>
                        <a:t>《网络数据安全管理条例</a:t>
                      </a:r>
                      <a:r>
                        <a:rPr lang="en-US" altLang="zh-CN" sz="1800" b="1" dirty="0">
                          <a:solidFill>
                            <a:schemeClr val="bg1"/>
                          </a:solidFill>
                          <a:latin typeface="微软雅黑" panose="020B0503020204020204" pitchFamily="34" charset="-122"/>
                          <a:ea typeface="微软雅黑" panose="020B0503020204020204" pitchFamily="34" charset="-122"/>
                        </a:rPr>
                        <a:t>》</a:t>
                      </a:r>
                      <a:endParaRPr lang="en-US" altLang="zh-CN" sz="1800" b="1" dirty="0">
                        <a:solidFill>
                          <a:schemeClr val="bg1"/>
                        </a:solidFill>
                        <a:latin typeface="微软雅黑" panose="020B0503020204020204" pitchFamily="34" charset="-122"/>
                        <a:ea typeface="微软雅黑" panose="020B0503020204020204" pitchFamily="34" charset="-122"/>
                      </a:endParaRPr>
                    </a:p>
                    <a:p>
                      <a:pPr indent="0" algn="ctr"/>
                      <a:r>
                        <a:rPr lang="zh-TW" altLang="zh-CN" sz="1200" b="1" dirty="0">
                          <a:solidFill>
                            <a:schemeClr val="bg1"/>
                          </a:solidFill>
                          <a:latin typeface="微软雅黑" panose="020B0503020204020204" pitchFamily="34" charset="-122"/>
                          <a:ea typeface="微软雅黑" panose="020B0503020204020204" pitchFamily="34" charset="-122"/>
                        </a:rPr>
                        <a:t>（征求意见稿）</a:t>
                      </a:r>
                      <a:endParaRPr lang="zh-TW" altLang="zh-CN" sz="1200" b="1" dirty="0">
                        <a:solidFill>
                          <a:schemeClr val="bg1"/>
                        </a:solidFill>
                        <a:latin typeface="微软雅黑" panose="020B0503020204020204" pitchFamily="34" charset="-122"/>
                        <a:ea typeface="微软雅黑" panose="020B0503020204020204" pitchFamily="34" charset="-122"/>
                      </a:endParaRPr>
                    </a:p>
                  </a:txBody>
                  <a:tcPr anchor="ctr">
                    <a:solidFill>
                      <a:schemeClr val="accent6"/>
                    </a:solidFill>
                  </a:tcPr>
                </a:tc>
              </a:tr>
              <a:tr h="1240155">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dk1"/>
                          </a:solidFill>
                          <a:effectLst/>
                          <a:latin typeface="微软雅黑" panose="020B0503020204020204" pitchFamily="34" charset="-122"/>
                          <a:ea typeface="微软雅黑" panose="020B0503020204020204" pitchFamily="34" charset="-122"/>
                          <a:cs typeface="+mn-cs"/>
                        </a:rPr>
                        <a:t>国家密码管理部门根据网络的安全保护等级、涉密网络的密级和保护等级，</a:t>
                      </a:r>
                      <a:r>
                        <a:rPr lang="zh-CN" altLang="en-US" sz="1200" b="1" kern="1200" dirty="0">
                          <a:solidFill>
                            <a:srgbClr val="FF0000"/>
                          </a:solidFill>
                          <a:effectLst/>
                          <a:latin typeface="微软雅黑" panose="020B0503020204020204" pitchFamily="34" charset="-122"/>
                          <a:ea typeface="微软雅黑" panose="020B0503020204020204" pitchFamily="34" charset="-122"/>
                          <a:cs typeface="+mn-cs"/>
                        </a:rPr>
                        <a:t>确定密码的配备，使用、管理和应用安全性评估要求</a:t>
                      </a:r>
                      <a:r>
                        <a:rPr lang="zh-CN" altLang="en-US" sz="1200" kern="1200" dirty="0">
                          <a:solidFill>
                            <a:schemeClr val="dk1"/>
                          </a:solidFill>
                          <a:effectLst/>
                          <a:latin typeface="微软雅黑" panose="020B0503020204020204" pitchFamily="34" charset="-122"/>
                          <a:ea typeface="微软雅黑" panose="020B0503020204020204" pitchFamily="34" charset="-122"/>
                          <a:cs typeface="+mn-cs"/>
                        </a:rPr>
                        <a:t>，制定网络安全等级保护密码标准规范。</a:t>
                      </a:r>
                      <a:endParaRPr lang="zh-CN" altLang="en-US" sz="1200" kern="1200" dirty="0">
                        <a:solidFill>
                          <a:schemeClr val="dk1"/>
                        </a:solidFill>
                        <a:effectLst/>
                        <a:latin typeface="微软雅黑" panose="020B0503020204020204" pitchFamily="34" charset="-122"/>
                        <a:ea typeface="微软雅黑" panose="020B0503020204020204" pitchFamily="34" charset="-122"/>
                        <a:cs typeface="+mn-cs"/>
                      </a:endParaRPr>
                    </a:p>
                  </a:txBody>
                  <a:tcPr>
                    <a:noFill/>
                  </a:tcPr>
                </a:tc>
                <a:tc>
                  <a:txBody>
                    <a:bodyPr/>
                    <a:lstStyle/>
                    <a:p>
                      <a:r>
                        <a:rPr lang="en-US" altLang="zh-CN" sz="1200" b="1" dirty="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关键信息基础设施安全保护条例</a:t>
                      </a:r>
                      <a:r>
                        <a:rPr lang="en-US" altLang="zh-CN" sz="1200" b="1"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国令第</a:t>
                      </a:r>
                      <a:r>
                        <a:rPr lang="en-US" altLang="zh-CN" sz="1200" dirty="0">
                          <a:latin typeface="微软雅黑" panose="020B0503020204020204" pitchFamily="34" charset="-122"/>
                          <a:ea typeface="微软雅黑" panose="020B0503020204020204" pitchFamily="34" charset="-122"/>
                        </a:rPr>
                        <a:t>745</a:t>
                      </a:r>
                      <a:r>
                        <a:rPr lang="zh-CN" altLang="en-US" sz="1200" dirty="0">
                          <a:latin typeface="微软雅黑" panose="020B0503020204020204" pitchFamily="34" charset="-122"/>
                          <a:ea typeface="微软雅黑" panose="020B0503020204020204" pitchFamily="34" charset="-122"/>
                        </a:rPr>
                        <a:t>号</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规定履行</a:t>
                      </a:r>
                      <a:r>
                        <a:rPr lang="zh-CN" altLang="en-US" sz="1200" b="1" dirty="0">
                          <a:solidFill>
                            <a:srgbClr val="FF0000"/>
                          </a:solidFill>
                          <a:latin typeface="微软雅黑" panose="020B0503020204020204" pitchFamily="34" charset="-122"/>
                          <a:ea typeface="微软雅黑" panose="020B0503020204020204" pitchFamily="34" charset="-122"/>
                        </a:rPr>
                        <a:t>个人信息和数据安全保护责任，建立健全个人信息和数据安全保护制度。</a:t>
                      </a:r>
                      <a:r>
                        <a:rPr lang="zh-CN" altLang="en-US" sz="1200" dirty="0">
                          <a:latin typeface="微软雅黑" panose="020B0503020204020204" pitchFamily="34" charset="-122"/>
                          <a:ea typeface="微软雅黑" panose="020B0503020204020204" pitchFamily="34" charset="-122"/>
                        </a:rPr>
                        <a:t>关键信息基础设施中的</a:t>
                      </a:r>
                      <a:r>
                        <a:rPr lang="zh-CN" altLang="en-US" sz="1200" b="1" dirty="0">
                          <a:solidFill>
                            <a:srgbClr val="FF0000"/>
                          </a:solidFill>
                          <a:latin typeface="微软雅黑" panose="020B0503020204020204" pitchFamily="34" charset="-122"/>
                          <a:ea typeface="微软雅黑" panose="020B0503020204020204" pitchFamily="34" charset="-122"/>
                        </a:rPr>
                        <a:t>密码使用和管理</a:t>
                      </a:r>
                      <a:r>
                        <a:rPr lang="zh-CN" altLang="en-US" sz="1200" dirty="0">
                          <a:latin typeface="微软雅黑" panose="020B0503020204020204" pitchFamily="34" charset="-122"/>
                          <a:ea typeface="微软雅黑" panose="020B0503020204020204" pitchFamily="34" charset="-122"/>
                        </a:rPr>
                        <a:t>应当遵守相关法律、行政法规。</a:t>
                      </a:r>
                      <a:endParaRPr lang="zh-CN" altLang="en-US" sz="1200" dirty="0">
                        <a:latin typeface="微软雅黑" panose="020B0503020204020204" pitchFamily="34" charset="-122"/>
                        <a:ea typeface="微软雅黑" panose="020B0503020204020204" pitchFamily="34" charset="-122"/>
                      </a:endParaRPr>
                    </a:p>
                    <a:p>
                      <a:endParaRPr lang="zh-CN" altLang="en-US" sz="1200" dirty="0">
                        <a:latin typeface="微软雅黑" panose="020B0503020204020204" pitchFamily="34" charset="-122"/>
                        <a:ea typeface="微软雅黑" panose="020B0503020204020204" pitchFamily="34" charset="-122"/>
                      </a:endParaRPr>
                    </a:p>
                  </a:txBody>
                  <a:tcPr>
                    <a:noFill/>
                  </a:tcPr>
                </a:tc>
                <a:tc>
                  <a:txBody>
                    <a:bodyPr/>
                    <a:lstStyle/>
                    <a:p>
                      <a:r>
                        <a:rPr lang="en-US" altLang="zh-CN" sz="1200" b="1" dirty="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商用密码管理条例</a:t>
                      </a:r>
                      <a:r>
                        <a:rPr lang="en-US" altLang="zh-CN" sz="1200" b="1" dirty="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修订草案征求意见稿</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提出</a:t>
                      </a:r>
                      <a:r>
                        <a:rPr lang="zh-CN" altLang="en-US" sz="1200" b="1" dirty="0">
                          <a:solidFill>
                            <a:srgbClr val="FF0000"/>
                          </a:solidFill>
                          <a:latin typeface="微软雅黑" panose="020B0503020204020204" pitchFamily="34" charset="-122"/>
                          <a:ea typeface="微软雅黑" panose="020B0503020204020204" pitchFamily="34" charset="-122"/>
                        </a:rPr>
                        <a:t>非涉密的关键信息基础设施、网络安全等级保护第三级以上</a:t>
                      </a:r>
                      <a:r>
                        <a:rPr lang="zh-CN" altLang="en-US" sz="1200" dirty="0">
                          <a:latin typeface="微软雅黑" panose="020B0503020204020204" pitchFamily="34" charset="-122"/>
                          <a:ea typeface="微软雅黑" panose="020B0503020204020204" pitchFamily="34" charset="-122"/>
                        </a:rPr>
                        <a:t>网络、国家政务信息系统等网络与信息系统，其运营者</a:t>
                      </a:r>
                      <a:r>
                        <a:rPr lang="zh-CN" altLang="en-US" sz="1200" b="1" dirty="0">
                          <a:solidFill>
                            <a:srgbClr val="FF0000"/>
                          </a:solidFill>
                          <a:latin typeface="微软雅黑" panose="020B0503020204020204" pitchFamily="34" charset="-122"/>
                          <a:ea typeface="微软雅黑" panose="020B0503020204020204" pitchFamily="34" charset="-122"/>
                        </a:rPr>
                        <a:t>应当使用商用密码进行保护</a:t>
                      </a:r>
                      <a:endParaRPr lang="zh-CN" altLang="en-US" sz="1200" b="1" dirty="0">
                        <a:solidFill>
                          <a:srgbClr val="FF0000"/>
                        </a:solidFill>
                        <a:latin typeface="微软雅黑" panose="020B0503020204020204" pitchFamily="34" charset="-122"/>
                        <a:ea typeface="微软雅黑" panose="020B0503020204020204" pitchFamily="34" charset="-122"/>
                      </a:endParaRPr>
                    </a:p>
                  </a:txBody>
                  <a:tcPr>
                    <a:noFill/>
                  </a:tcPr>
                </a:tc>
                <a:tc>
                  <a:txBody>
                    <a:bodyPr/>
                    <a:lstStyle/>
                    <a:p>
                      <a:r>
                        <a:rPr lang="zh-CN" altLang="en-US" sz="1200" dirty="0">
                          <a:latin typeface="微软雅黑" panose="020B0503020204020204" pitchFamily="34" charset="-122"/>
                          <a:ea typeface="微软雅黑" panose="020B0503020204020204" pitchFamily="34" charset="-122"/>
                        </a:rPr>
                        <a:t>国家对个人信息和重要数据进行重点保护，对核心数据实行严格保护。数据处理者</a:t>
                      </a:r>
                      <a:r>
                        <a:rPr lang="zh-CN" altLang="en-US" sz="1200" b="1" dirty="0">
                          <a:solidFill>
                            <a:srgbClr val="FF0000"/>
                          </a:solidFill>
                          <a:latin typeface="微软雅黑" panose="020B0503020204020204" pitchFamily="34" charset="-122"/>
                          <a:ea typeface="微软雅黑" panose="020B0503020204020204" pitchFamily="34" charset="-122"/>
                        </a:rPr>
                        <a:t>应当采取备份加密、访问控制等必要措施，</a:t>
                      </a:r>
                      <a:r>
                        <a:rPr lang="zh-CN" altLang="en-US" sz="1200" dirty="0">
                          <a:latin typeface="微软雅黑" panose="020B0503020204020204" pitchFamily="34" charset="-122"/>
                          <a:ea typeface="微软雅黑" panose="020B0503020204020204" pitchFamily="34" charset="-122"/>
                        </a:rPr>
                        <a:t>保障数据免遭泄露窃取、篡改、毁损、丢失、非法使用，数据处理者</a:t>
                      </a:r>
                      <a:r>
                        <a:rPr lang="zh-CN" altLang="en-US" sz="1200" b="1" dirty="0">
                          <a:solidFill>
                            <a:srgbClr val="FF0000"/>
                          </a:solidFill>
                          <a:latin typeface="微软雅黑" panose="020B0503020204020204" pitchFamily="34" charset="-122"/>
                          <a:ea typeface="微软雅黑" panose="020B0503020204020204" pitchFamily="34" charset="-122"/>
                        </a:rPr>
                        <a:t>应当使用密码对重要数据和核心数据进行保护</a:t>
                      </a:r>
                      <a:endParaRPr lang="zh-CN" altLang="en-US" sz="1200" b="1" dirty="0">
                        <a:solidFill>
                          <a:srgbClr val="FF0000"/>
                        </a:solidFill>
                        <a:latin typeface="微软雅黑" panose="020B0503020204020204" pitchFamily="34" charset="-122"/>
                        <a:ea typeface="微软雅黑" panose="020B0503020204020204" pitchFamily="34" charset="-122"/>
                      </a:endParaRPr>
                    </a:p>
                  </a:txBody>
                  <a:tcPr>
                    <a:noFill/>
                  </a:tcPr>
                </a:tc>
              </a:tr>
              <a:tr h="365760">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等保</a:t>
                      </a:r>
                      <a:r>
                        <a:rPr lang="en-US" altLang="zh-CN" b="1" dirty="0">
                          <a:solidFill>
                            <a:schemeClr val="bg1"/>
                          </a:solidFill>
                          <a:latin typeface="微软雅黑" panose="020B0503020204020204" pitchFamily="34" charset="-122"/>
                          <a:ea typeface="微软雅黑" panose="020B0503020204020204" pitchFamily="34" charset="-122"/>
                        </a:rPr>
                        <a:t>2.0+HW</a:t>
                      </a:r>
                      <a:endParaRPr lang="zh-CN" altLang="en-US" b="1" dirty="0">
                        <a:solidFill>
                          <a:schemeClr val="bg1"/>
                        </a:solidFill>
                        <a:latin typeface="微软雅黑" panose="020B0503020204020204" pitchFamily="34" charset="-122"/>
                        <a:ea typeface="微软雅黑" panose="020B0503020204020204" pitchFamily="34" charset="-122"/>
                      </a:endParaRPr>
                    </a:p>
                  </a:txBody>
                  <a:tcPr anchor="ctr">
                    <a:solidFill>
                      <a:schemeClr val="bg1">
                        <a:lumMod val="50000"/>
                      </a:schemeClr>
                    </a:solidFill>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关键信息基础设施安全保护</a:t>
                      </a:r>
                      <a:endParaRPr lang="zh-CN" altLang="en-US" b="1" dirty="0">
                        <a:solidFill>
                          <a:schemeClr val="bg1"/>
                        </a:solidFill>
                        <a:latin typeface="微软雅黑" panose="020B0503020204020204" pitchFamily="34" charset="-122"/>
                        <a:ea typeface="微软雅黑" panose="020B0503020204020204" pitchFamily="34" charset="-122"/>
                      </a:endParaRPr>
                    </a:p>
                  </a:txBody>
                  <a:tcPr anchor="ctr">
                    <a:solidFill>
                      <a:schemeClr val="bg1">
                        <a:lumMod val="50000"/>
                      </a:schemeClr>
                    </a:solidFill>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密评</a:t>
                      </a:r>
                      <a:endParaRPr lang="zh-CN" altLang="en-US" b="1" dirty="0">
                        <a:solidFill>
                          <a:schemeClr val="bg1"/>
                        </a:solidFill>
                        <a:latin typeface="微软雅黑" panose="020B0503020204020204" pitchFamily="34" charset="-122"/>
                        <a:ea typeface="微软雅黑" panose="020B0503020204020204" pitchFamily="34" charset="-122"/>
                      </a:endParaRPr>
                    </a:p>
                  </a:txBody>
                  <a:tcPr anchor="ctr">
                    <a:solidFill>
                      <a:schemeClr val="bg1">
                        <a:lumMod val="50000"/>
                      </a:schemeClr>
                    </a:solidFill>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数据安全测评</a:t>
                      </a:r>
                      <a:endParaRPr lang="zh-CN" altLang="en-US" b="1" dirty="0">
                        <a:solidFill>
                          <a:schemeClr val="bg1"/>
                        </a:solidFill>
                        <a:latin typeface="微软雅黑" panose="020B0503020204020204" pitchFamily="34" charset="-122"/>
                        <a:ea typeface="微软雅黑" panose="020B0503020204020204" pitchFamily="34" charset="-122"/>
                      </a:endParaRPr>
                    </a:p>
                  </a:txBody>
                  <a:tcPr anchor="ctr">
                    <a:solidFill>
                      <a:schemeClr val="bg1">
                        <a:lumMod val="50000"/>
                      </a:schemeClr>
                    </a:solidFill>
                  </a:tcPr>
                </a:tc>
              </a:tr>
              <a:tr h="457200">
                <a:tc>
                  <a:txBody>
                    <a:bodyPr/>
                    <a:lstStyle/>
                    <a:p>
                      <a:r>
                        <a:rPr lang="zh-CN" altLang="en-US" sz="1200" dirty="0">
                          <a:latin typeface="微软雅黑" panose="020B0503020204020204" pitchFamily="34" charset="-122"/>
                          <a:ea typeface="微软雅黑" panose="020B0503020204020204" pitchFamily="34" charset="-122"/>
                        </a:rPr>
                        <a:t>等保</a:t>
                      </a:r>
                      <a:r>
                        <a:rPr lang="en-US" altLang="zh-CN" sz="1200" dirty="0">
                          <a:latin typeface="微软雅黑" panose="020B0503020204020204" pitchFamily="34" charset="-122"/>
                          <a:ea typeface="微软雅黑" panose="020B0503020204020204" pitchFamily="34" charset="-122"/>
                        </a:rPr>
                        <a:t>2.0</a:t>
                      </a:r>
                      <a:r>
                        <a:rPr lang="zh-CN" altLang="en-US" sz="1200" dirty="0">
                          <a:latin typeface="微软雅黑" panose="020B0503020204020204" pitchFamily="34" charset="-122"/>
                          <a:ea typeface="微软雅黑" panose="020B0503020204020204" pitchFamily="34" charset="-122"/>
                        </a:rPr>
                        <a:t>建设，结合</a:t>
                      </a:r>
                      <a:r>
                        <a:rPr lang="en-US" altLang="zh-CN" sz="1200" dirty="0">
                          <a:latin typeface="微软雅黑" panose="020B0503020204020204" pitchFamily="34" charset="-122"/>
                          <a:ea typeface="微软雅黑" panose="020B0503020204020204" pitchFamily="34" charset="-122"/>
                        </a:rPr>
                        <a:t>HW</a:t>
                      </a:r>
                      <a:r>
                        <a:rPr lang="zh-CN" altLang="en-US" sz="1200" dirty="0">
                          <a:latin typeface="微软雅黑" panose="020B0503020204020204" pitchFamily="34" charset="-122"/>
                          <a:ea typeface="微软雅黑" panose="020B0503020204020204" pitchFamily="34" charset="-122"/>
                        </a:rPr>
                        <a:t>攻防演练</a:t>
                      </a:r>
                      <a:endParaRPr lang="zh-CN" altLang="en-US" sz="1200" dirty="0">
                        <a:latin typeface="微软雅黑" panose="020B0503020204020204" pitchFamily="34" charset="-122"/>
                        <a:ea typeface="微软雅黑" panose="020B0503020204020204" pitchFamily="34" charset="-122"/>
                      </a:endParaRPr>
                    </a:p>
                  </a:txBody>
                  <a:tcPr>
                    <a:noFill/>
                  </a:tcPr>
                </a:tc>
                <a:tc>
                  <a:txBody>
                    <a:bodyPr/>
                    <a:lstStyle/>
                    <a:p>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待发布</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对关键信息基础设施的增强保护</a:t>
                      </a:r>
                      <a:endParaRPr lang="zh-CN" altLang="en-US" sz="1200" dirty="0">
                        <a:latin typeface="微软雅黑" panose="020B0503020204020204" pitchFamily="34" charset="-122"/>
                        <a:ea typeface="微软雅黑" panose="020B0503020204020204" pitchFamily="34" charset="-122"/>
                      </a:endParaRPr>
                    </a:p>
                  </a:txBody>
                  <a:tcPr>
                    <a:noFill/>
                  </a:tcPr>
                </a:tc>
                <a:tc>
                  <a:txBody>
                    <a:bodyPr/>
                    <a:lstStyle/>
                    <a:p>
                      <a:r>
                        <a:rPr lang="zh-CN" altLang="en-US" sz="1200" dirty="0">
                          <a:latin typeface="微软雅黑" panose="020B0503020204020204" pitchFamily="34" charset="-122"/>
                          <a:ea typeface="微软雅黑" panose="020B0503020204020204" pitchFamily="34" charset="-122"/>
                        </a:rPr>
                        <a:t>政务、等保、关基等领域，落实“密码三同步</a:t>
                      </a:r>
                      <a:endParaRPr lang="zh-CN" altLang="en-US" sz="1200" dirty="0">
                        <a:latin typeface="微软雅黑" panose="020B0503020204020204" pitchFamily="34" charset="-122"/>
                        <a:ea typeface="微软雅黑" panose="020B0503020204020204" pitchFamily="34" charset="-122"/>
                      </a:endParaRPr>
                    </a:p>
                  </a:txBody>
                  <a:tcPr>
                    <a:noFill/>
                  </a:tcPr>
                </a:tc>
                <a:tc>
                  <a:txBody>
                    <a:bodyPr/>
                    <a:lstStyle/>
                    <a:p>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待发布</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针对重要数据与个人信息的安全合规评测</a:t>
                      </a:r>
                      <a:endParaRPr lang="zh-CN" altLang="en-US" sz="1200" dirty="0">
                        <a:latin typeface="微软雅黑" panose="020B0503020204020204" pitchFamily="34" charset="-122"/>
                        <a:ea typeface="微软雅黑" panose="020B0503020204020204" pitchFamily="34" charset="-122"/>
                      </a:endParaRPr>
                    </a:p>
                  </a:txBody>
                  <a:tcPr>
                    <a:noFill/>
                  </a:tcPr>
                </a:tc>
              </a:tr>
              <a:tr h="396000">
                <a:tc gridSpan="4">
                  <a:txBody>
                    <a:bodyPr/>
                    <a:lstStyle/>
                    <a:p>
                      <a:pPr algn="ctr"/>
                      <a:r>
                        <a:rPr lang="zh-CN" altLang="en-US" b="1" dirty="0">
                          <a:latin typeface="微软雅黑" panose="020B0503020204020204" pitchFamily="34" charset="-122"/>
                          <a:ea typeface="微软雅黑" panose="020B0503020204020204" pitchFamily="34" charset="-122"/>
                        </a:rPr>
                        <a:t>信创</a:t>
                      </a:r>
                      <a:endParaRPr lang="zh-CN" altLang="en-US" b="1" dirty="0">
                        <a:latin typeface="微软雅黑" panose="020B0503020204020204" pitchFamily="34" charset="-122"/>
                        <a:ea typeface="微软雅黑" panose="020B0503020204020204" pitchFamily="34" charset="-122"/>
                      </a:endParaRPr>
                    </a:p>
                  </a:txBody>
                  <a:tcPr anchor="ctr">
                    <a:solidFill>
                      <a:schemeClr val="bg2"/>
                    </a:solidFill>
                  </a:tcPr>
                </a:tc>
                <a:tc hMerge="1">
                  <a:tcPr>
                    <a:solidFill>
                      <a:schemeClr val="bg2"/>
                    </a:solidFill>
                  </a:tcPr>
                </a:tc>
                <a:tc hMerge="1">
                  <a:tcPr>
                    <a:solidFill>
                      <a:schemeClr val="bg2"/>
                    </a:solidFill>
                  </a:tcPr>
                </a:tc>
                <a:tc hMerge="1">
                  <a:tcPr>
                    <a:solidFill>
                      <a:schemeClr val="bg2"/>
                    </a:solidFill>
                  </a:tcPr>
                </a:tc>
              </a:tr>
            </a:tbl>
          </a:graphicData>
        </a:graphic>
      </p:graphicFrame>
      <p:sp>
        <p:nvSpPr>
          <p:cNvPr id="5" name="Slide Number Placeholder 4"/>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499925"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Laplace</a:t>
            </a:r>
            <a:r>
              <a:rPr lang="zh-CN" altLang="en-US" sz="2800" b="1" dirty="0">
                <a:latin typeface="微软雅黑" panose="020B0503020204020204" pitchFamily="34" charset="-122"/>
                <a:ea typeface="微软雅黑" panose="020B0503020204020204" pitchFamily="34" charset="-122"/>
              </a:rPr>
              <a:t>机制</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3" name="Content Placeholder 2"/>
          <p:cNvSpPr txBox="1"/>
          <p:nvPr/>
        </p:nvSpPr>
        <p:spPr>
          <a:xfrm>
            <a:off x="457200" y="1600200"/>
            <a:ext cx="8229600" cy="452596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atin typeface="Times New Roman" panose="02020603050405020304"/>
                <a:cs typeface="Times New Roman" panose="02020603050405020304"/>
              </a:rPr>
              <a:t>Consider neighboring databases D and D’</a:t>
            </a:r>
            <a:endParaRPr lang="en-US">
              <a:latin typeface="Times New Roman" panose="02020603050405020304"/>
              <a:cs typeface="Times New Roman" panose="02020603050405020304"/>
            </a:endParaRPr>
          </a:p>
          <a:p>
            <a:r>
              <a:rPr lang="en-US">
                <a:latin typeface="Times New Roman" panose="02020603050405020304"/>
                <a:cs typeface="Times New Roman" panose="02020603050405020304"/>
              </a:rPr>
              <a:t>Consider some output O</a:t>
            </a:r>
            <a:endParaRPr lang="en-US">
              <a:latin typeface="Times New Roman" panose="02020603050405020304"/>
              <a:cs typeface="Times New Roman" panose="02020603050405020304"/>
            </a:endParaRPr>
          </a:p>
          <a:p>
            <a:pPr marL="0" indent="0">
              <a:buFont typeface="Arial" panose="020B0604020202090204" pitchFamily="34" charset="0"/>
              <a:buNone/>
            </a:pPr>
            <a:endParaRPr lang="en-US">
              <a:latin typeface="Times New Roman" panose="02020603050405020304"/>
              <a:cs typeface="Times New Roman" panose="02020603050405020304"/>
            </a:endParaRPr>
          </a:p>
          <a:p>
            <a:pPr marL="0" indent="0">
              <a:buFont typeface="Arial" panose="020B0604020202090204" pitchFamily="34" charset="0"/>
              <a:buNone/>
            </a:pPr>
            <a:endParaRPr lang="en-US">
              <a:latin typeface="Times New Roman" panose="02020603050405020304"/>
              <a:cs typeface="Times New Roman" panose="02020603050405020304"/>
            </a:endParaRPr>
          </a:p>
        </p:txBody>
      </p:sp>
      <p:graphicFrame>
        <p:nvGraphicFramePr>
          <p:cNvPr id="4" name="Object 5"/>
          <p:cNvGraphicFramePr>
            <a:graphicFrameLocks noChangeAspect="1"/>
          </p:cNvGraphicFramePr>
          <p:nvPr/>
        </p:nvGraphicFramePr>
        <p:xfrm>
          <a:off x="1925665" y="3087176"/>
          <a:ext cx="5486400" cy="711200"/>
        </p:xfrm>
        <a:graphic>
          <a:graphicData uri="http://schemas.openxmlformats.org/presentationml/2006/ole">
            <mc:AlternateContent xmlns:mc="http://schemas.openxmlformats.org/markup-compatibility/2006">
              <mc:Choice xmlns:v="urn:schemas-microsoft-com:vml" Requires="v">
                <p:oleObj spid="_x0000_s1029" name="Document" r:id="rId1" imgW="5486400" imgH="711200" progId="Word.Document.12">
                  <p:embed/>
                </p:oleObj>
              </mc:Choice>
              <mc:Fallback>
                <p:oleObj name="Document" r:id="rId1" imgW="5486400" imgH="711200" progId="Word.Document.12">
                  <p:embed/>
                  <p:pic>
                    <p:nvPicPr>
                      <p:cNvPr id="0" name="Object 5"/>
                      <p:cNvPicPr/>
                      <p:nvPr/>
                    </p:nvPicPr>
                    <p:blipFill>
                      <a:blip r:embed="rId2"/>
                      <a:stretch>
                        <a:fillRect/>
                      </a:stretch>
                    </p:blipFill>
                    <p:spPr>
                      <a:xfrm>
                        <a:off x="1925665" y="3087176"/>
                        <a:ext cx="5486400" cy="711200"/>
                      </a:xfrm>
                      <a:prstGeom prst="rect">
                        <a:avLst/>
                      </a:prstGeom>
                    </p:spPr>
                  </p:pic>
                </p:oleObj>
              </mc:Fallback>
            </mc:AlternateContent>
          </a:graphicData>
        </a:graphic>
      </p:graphicFrame>
      <p:graphicFrame>
        <p:nvGraphicFramePr>
          <p:cNvPr id="6" name="Object 6"/>
          <p:cNvGraphicFramePr>
            <a:graphicFrameLocks noChangeAspect="1"/>
          </p:cNvGraphicFramePr>
          <p:nvPr/>
        </p:nvGraphicFramePr>
        <p:xfrm>
          <a:off x="2459065" y="4026976"/>
          <a:ext cx="5486400" cy="711200"/>
        </p:xfrm>
        <a:graphic>
          <a:graphicData uri="http://schemas.openxmlformats.org/presentationml/2006/ole">
            <mc:AlternateContent xmlns:mc="http://schemas.openxmlformats.org/markup-compatibility/2006">
              <mc:Choice xmlns:v="urn:schemas-microsoft-com:vml" Requires="v">
                <p:oleObj spid="_x0000_s1030" name="Document" r:id="rId3" imgW="5486400" imgH="711200" progId="Word.Document.12">
                  <p:embed/>
                </p:oleObj>
              </mc:Choice>
              <mc:Fallback>
                <p:oleObj name="Document" r:id="rId3" imgW="5486400" imgH="711200" progId="Word.Document.12">
                  <p:embed/>
                  <p:pic>
                    <p:nvPicPr>
                      <p:cNvPr id="0" name="Object 6"/>
                      <p:cNvPicPr/>
                      <p:nvPr/>
                    </p:nvPicPr>
                    <p:blipFill>
                      <a:blip r:embed="rId4"/>
                      <a:stretch>
                        <a:fillRect/>
                      </a:stretch>
                    </p:blipFill>
                    <p:spPr>
                      <a:xfrm>
                        <a:off x="2459065" y="4026976"/>
                        <a:ext cx="5486400" cy="711200"/>
                      </a:xfrm>
                      <a:prstGeom prst="rect">
                        <a:avLst/>
                      </a:prstGeom>
                    </p:spPr>
                  </p:pic>
                </p:oleObj>
              </mc:Fallback>
            </mc:AlternateContent>
          </a:graphicData>
        </a:graphic>
      </p:graphicFrame>
      <p:graphicFrame>
        <p:nvGraphicFramePr>
          <p:cNvPr id="7" name="Object 7"/>
          <p:cNvGraphicFramePr>
            <a:graphicFrameLocks noChangeAspect="1"/>
          </p:cNvGraphicFramePr>
          <p:nvPr/>
        </p:nvGraphicFramePr>
        <p:xfrm>
          <a:off x="3449665" y="5169976"/>
          <a:ext cx="5486400" cy="381000"/>
        </p:xfrm>
        <a:graphic>
          <a:graphicData uri="http://schemas.openxmlformats.org/presentationml/2006/ole">
            <mc:AlternateContent xmlns:mc="http://schemas.openxmlformats.org/markup-compatibility/2006">
              <mc:Choice xmlns:v="urn:schemas-microsoft-com:vml" Requires="v">
                <p:oleObj spid="_x0000_s1031" name="Document" r:id="rId5" imgW="5486400" imgH="381000" progId="Word.Document.12">
                  <p:embed/>
                </p:oleObj>
              </mc:Choice>
              <mc:Fallback>
                <p:oleObj name="Document" r:id="rId5" imgW="5486400" imgH="381000" progId="Word.Document.12">
                  <p:embed/>
                  <p:pic>
                    <p:nvPicPr>
                      <p:cNvPr id="0" name="Object 7"/>
                      <p:cNvPicPr/>
                      <p:nvPr/>
                    </p:nvPicPr>
                    <p:blipFill>
                      <a:blip r:embed="rId6"/>
                      <a:stretch>
                        <a:fillRect/>
                      </a:stretch>
                    </p:blipFill>
                    <p:spPr>
                      <a:xfrm>
                        <a:off x="3449665" y="5169976"/>
                        <a:ext cx="5486400" cy="381000"/>
                      </a:xfrm>
                      <a:prstGeom prst="rect">
                        <a:avLst/>
                      </a:prstGeom>
                    </p:spPr>
                  </p:pic>
                </p:oleObj>
              </mc:Fallback>
            </mc:AlternateContent>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149754" cy="713696"/>
          </a:xfrm>
          <a:prstGeom prst="rect">
            <a:avLst/>
          </a:prstGeom>
        </p:spPr>
        <p:txBody>
          <a:bodyPr>
            <a:normAutofit fontScale="925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Laplace</a:t>
            </a:r>
            <a:r>
              <a:rPr lang="zh-CN" altLang="en-US" sz="2800" b="1" dirty="0">
                <a:latin typeface="微软雅黑" panose="020B0503020204020204" pitchFamily="34" charset="-122"/>
                <a:ea typeface="微软雅黑" panose="020B0503020204020204" pitchFamily="34" charset="-122"/>
              </a:rPr>
              <a:t>机制</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graphicFrame>
        <p:nvGraphicFramePr>
          <p:cNvPr id="3" name="Content Placeholder 5"/>
          <p:cNvGraphicFramePr/>
          <p:nvPr/>
        </p:nvGraphicFramePr>
        <p:xfrm>
          <a:off x="2514600" y="1479774"/>
          <a:ext cx="1295400" cy="4408716"/>
        </p:xfrm>
        <a:graphic>
          <a:graphicData uri="http://schemas.openxmlformats.org/drawingml/2006/table">
            <a:tbl>
              <a:tblPr firstRow="1" bandRow="1">
                <a:tableStyleId>{5C22544A-7EE6-4342-B048-85BDC9FD1C3A}</a:tableStyleId>
              </a:tblPr>
              <a:tblGrid>
                <a:gridCol w="1295400"/>
              </a:tblGrid>
              <a:tr h="685800">
                <a:tc>
                  <a:txBody>
                    <a:bodyPr/>
                    <a:lstStyle/>
                    <a:p>
                      <a:pPr algn="ctr"/>
                      <a:r>
                        <a:rPr lang="en-US" dirty="0"/>
                        <a:t>Disease (Y/N)</a:t>
                      </a:r>
                      <a:endParaRPr lang="en-US" dirty="0"/>
                    </a:p>
                  </a:txBody>
                  <a:tcPr/>
                </a:tc>
              </a:tr>
              <a:tr h="620486">
                <a:tc>
                  <a:txBody>
                    <a:bodyPr/>
                    <a:lstStyle/>
                    <a:p>
                      <a:pPr algn="ctr"/>
                      <a:r>
                        <a:rPr lang="en-US" dirty="0"/>
                        <a:t>Y</a:t>
                      </a:r>
                      <a:endParaRPr lang="en-US" dirty="0"/>
                    </a:p>
                  </a:txBody>
                  <a:tcPr/>
                </a:tc>
              </a:tr>
              <a:tr h="620486">
                <a:tc>
                  <a:txBody>
                    <a:bodyPr/>
                    <a:lstStyle/>
                    <a:p>
                      <a:pPr algn="ctr"/>
                      <a:r>
                        <a:rPr lang="en-US" dirty="0"/>
                        <a:t>Y</a:t>
                      </a:r>
                      <a:endParaRPr lang="en-US" dirty="0"/>
                    </a:p>
                  </a:txBody>
                  <a:tcPr/>
                </a:tc>
              </a:tr>
              <a:tr h="620486">
                <a:tc>
                  <a:txBody>
                    <a:bodyPr/>
                    <a:lstStyle/>
                    <a:p>
                      <a:pPr algn="ctr"/>
                      <a:r>
                        <a:rPr lang="en-US" dirty="0"/>
                        <a:t>N</a:t>
                      </a:r>
                      <a:endParaRPr lang="en-US" dirty="0"/>
                    </a:p>
                  </a:txBody>
                  <a:tcPr/>
                </a:tc>
              </a:tr>
              <a:tr h="620486">
                <a:tc>
                  <a:txBody>
                    <a:bodyPr/>
                    <a:lstStyle/>
                    <a:p>
                      <a:pPr algn="ctr"/>
                      <a:r>
                        <a:rPr lang="en-US" dirty="0"/>
                        <a:t>Y</a:t>
                      </a:r>
                      <a:endParaRPr lang="en-US" dirty="0"/>
                    </a:p>
                  </a:txBody>
                  <a:tcPr/>
                </a:tc>
              </a:tr>
              <a:tr h="620486">
                <a:tc>
                  <a:txBody>
                    <a:bodyPr/>
                    <a:lstStyle/>
                    <a:p>
                      <a:pPr algn="ctr"/>
                      <a:r>
                        <a:rPr lang="en-US" dirty="0"/>
                        <a:t>N</a:t>
                      </a:r>
                      <a:endParaRPr lang="en-US" dirty="0"/>
                    </a:p>
                  </a:txBody>
                  <a:tcPr/>
                </a:tc>
              </a:tr>
              <a:tr h="620486">
                <a:tc>
                  <a:txBody>
                    <a:bodyPr/>
                    <a:lstStyle/>
                    <a:p>
                      <a:pPr algn="ctr"/>
                      <a:r>
                        <a:rPr lang="en-US" dirty="0"/>
                        <a:t>N</a:t>
                      </a:r>
                      <a:endParaRPr lang="en-US" dirty="0"/>
                    </a:p>
                  </a:txBody>
                  <a:tcPr/>
                </a:tc>
              </a:tr>
            </a:tbl>
          </a:graphicData>
        </a:graphic>
      </p:graphicFrame>
      <p:sp>
        <p:nvSpPr>
          <p:cNvPr id="4" name="TextBox 6"/>
          <p:cNvSpPr txBox="1"/>
          <p:nvPr/>
        </p:nvSpPr>
        <p:spPr>
          <a:xfrm>
            <a:off x="3025466" y="1098774"/>
            <a:ext cx="330540" cy="369332"/>
          </a:xfrm>
          <a:prstGeom prst="rect">
            <a:avLst/>
          </a:prstGeom>
          <a:noFill/>
        </p:spPr>
        <p:txBody>
          <a:bodyPr wrap="none" rtlCol="0">
            <a:spAutoFit/>
          </a:bodyPr>
          <a:lstStyle/>
          <a:p>
            <a:r>
              <a:rPr lang="en-US" b="1" dirty="0"/>
              <a:t>D</a:t>
            </a:r>
            <a:endParaRPr lang="en-US" b="1" dirty="0"/>
          </a:p>
        </p:txBody>
      </p:sp>
      <p:graphicFrame>
        <p:nvGraphicFramePr>
          <p:cNvPr id="6" name="Content Placeholder 5"/>
          <p:cNvGraphicFramePr/>
          <p:nvPr/>
        </p:nvGraphicFramePr>
        <p:xfrm>
          <a:off x="4281407" y="1479774"/>
          <a:ext cx="1295400" cy="4362997"/>
        </p:xfrm>
        <a:graphic>
          <a:graphicData uri="http://schemas.openxmlformats.org/drawingml/2006/table">
            <a:tbl>
              <a:tblPr firstRow="1" bandRow="1">
                <a:tableStyleId>{5C22544A-7EE6-4342-B048-85BDC9FD1C3A}</a:tableStyleId>
              </a:tblPr>
              <a:tblGrid>
                <a:gridCol w="1295400"/>
              </a:tblGrid>
              <a:tr h="640081">
                <a:tc>
                  <a:txBody>
                    <a:bodyPr/>
                    <a:lstStyle/>
                    <a:p>
                      <a:pPr algn="ctr"/>
                      <a:r>
                        <a:rPr lang="en-US" dirty="0"/>
                        <a:t>Disease (Y/N)</a:t>
                      </a:r>
                      <a:endParaRPr lang="en-US" dirty="0"/>
                    </a:p>
                  </a:txBody>
                  <a:tcPr/>
                </a:tc>
              </a:tr>
              <a:tr h="620486">
                <a:tc>
                  <a:txBody>
                    <a:bodyPr/>
                    <a:lstStyle/>
                    <a:p>
                      <a:pPr algn="ctr"/>
                      <a:r>
                        <a:rPr lang="en-US" dirty="0"/>
                        <a:t>Y</a:t>
                      </a:r>
                      <a:endParaRPr lang="en-US" dirty="0"/>
                    </a:p>
                  </a:txBody>
                  <a:tcPr>
                    <a:solidFill>
                      <a:schemeClr val="accent2"/>
                    </a:solidFill>
                  </a:tcPr>
                </a:tc>
              </a:tr>
              <a:tr h="620486">
                <a:tc>
                  <a:txBody>
                    <a:bodyPr/>
                    <a:lstStyle/>
                    <a:p>
                      <a:pPr algn="ctr"/>
                      <a:r>
                        <a:rPr lang="en-US" dirty="0"/>
                        <a:t>Y</a:t>
                      </a:r>
                      <a:endParaRPr lang="en-US" dirty="0"/>
                    </a:p>
                  </a:txBody>
                  <a:tcPr/>
                </a:tc>
              </a:tr>
              <a:tr h="620486">
                <a:tc>
                  <a:txBody>
                    <a:bodyPr/>
                    <a:lstStyle/>
                    <a:p>
                      <a:pPr algn="ctr"/>
                      <a:r>
                        <a:rPr lang="en-US" dirty="0"/>
                        <a:t>N</a:t>
                      </a:r>
                      <a:endParaRPr lang="en-US" dirty="0"/>
                    </a:p>
                  </a:txBody>
                  <a:tcPr/>
                </a:tc>
              </a:tr>
              <a:tr h="620486">
                <a:tc>
                  <a:txBody>
                    <a:bodyPr/>
                    <a:lstStyle/>
                    <a:p>
                      <a:pPr algn="ctr"/>
                      <a:r>
                        <a:rPr lang="en-US" dirty="0"/>
                        <a:t>Y</a:t>
                      </a:r>
                      <a:endParaRPr lang="en-US" dirty="0"/>
                    </a:p>
                  </a:txBody>
                  <a:tcPr/>
                </a:tc>
              </a:tr>
              <a:tr h="620486">
                <a:tc>
                  <a:txBody>
                    <a:bodyPr/>
                    <a:lstStyle/>
                    <a:p>
                      <a:pPr algn="ctr"/>
                      <a:r>
                        <a:rPr lang="en-US" dirty="0"/>
                        <a:t>N</a:t>
                      </a:r>
                      <a:endParaRPr lang="en-US" dirty="0"/>
                    </a:p>
                  </a:txBody>
                  <a:tcPr/>
                </a:tc>
              </a:tr>
              <a:tr h="620486">
                <a:tc>
                  <a:txBody>
                    <a:bodyPr/>
                    <a:lstStyle/>
                    <a:p>
                      <a:pPr algn="ctr"/>
                      <a:r>
                        <a:rPr lang="en-US" dirty="0"/>
                        <a:t>N</a:t>
                      </a:r>
                      <a:endParaRPr lang="en-US" dirty="0"/>
                    </a:p>
                  </a:txBody>
                  <a:tcPr/>
                </a:tc>
              </a:tr>
            </a:tbl>
          </a:graphicData>
        </a:graphic>
      </p:graphicFrame>
      <p:sp>
        <p:nvSpPr>
          <p:cNvPr id="7" name="TextBox 6"/>
          <p:cNvSpPr txBox="1"/>
          <p:nvPr/>
        </p:nvSpPr>
        <p:spPr>
          <a:xfrm>
            <a:off x="4792273" y="1098774"/>
            <a:ext cx="391004" cy="369332"/>
          </a:xfrm>
          <a:prstGeom prst="rect">
            <a:avLst/>
          </a:prstGeom>
          <a:noFill/>
        </p:spPr>
        <p:txBody>
          <a:bodyPr wrap="none" rtlCol="0">
            <a:spAutoFit/>
          </a:bodyPr>
          <a:lstStyle/>
          <a:p>
            <a:r>
              <a:rPr lang="en-US" b="1" dirty="0"/>
              <a:t>D’</a:t>
            </a:r>
            <a:endParaRPr lang="en-US" b="1" dirty="0"/>
          </a:p>
        </p:txBody>
      </p:sp>
      <p:sp>
        <p:nvSpPr>
          <p:cNvPr id="10" name="文本框 9"/>
          <p:cNvSpPr txBox="1"/>
          <p:nvPr/>
        </p:nvSpPr>
        <p:spPr>
          <a:xfrm>
            <a:off x="306715" y="2743200"/>
            <a:ext cx="6098582" cy="461665"/>
          </a:xfrm>
          <a:prstGeom prst="rect">
            <a:avLst/>
          </a:prstGeom>
          <a:noFill/>
        </p:spPr>
        <p:txBody>
          <a:bodyPr wrap="square">
            <a:spAutoFit/>
          </a:bodyPr>
          <a:lstStyle/>
          <a:p>
            <a:r>
              <a:rPr lang="en-US" altLang="zh-CN" sz="2400" dirty="0"/>
              <a:t>COUNT query</a:t>
            </a:r>
            <a:endParaRPr lang="zh-CN" altLang="en-US" sz="2400" dirty="0"/>
          </a:p>
        </p:txBody>
      </p:sp>
      <p:sp>
        <p:nvSpPr>
          <p:cNvPr id="11" name="文本框 10"/>
          <p:cNvSpPr txBox="1"/>
          <p:nvPr/>
        </p:nvSpPr>
        <p:spPr>
          <a:xfrm>
            <a:off x="2873476" y="6021505"/>
            <a:ext cx="6098582" cy="461665"/>
          </a:xfrm>
          <a:prstGeom prst="rect">
            <a:avLst/>
          </a:prstGeom>
          <a:noFill/>
        </p:spPr>
        <p:txBody>
          <a:bodyPr wrap="square">
            <a:spAutoFit/>
          </a:bodyPr>
          <a:lstStyle/>
          <a:p>
            <a:r>
              <a:rPr lang="en-US" altLang="zh-CN" sz="2400" dirty="0"/>
              <a:t>3</a:t>
            </a:r>
            <a:endParaRPr lang="zh-CN" altLang="en-US" sz="2400" dirty="0"/>
          </a:p>
        </p:txBody>
      </p:sp>
      <p:sp>
        <p:nvSpPr>
          <p:cNvPr id="12" name="文本框 11"/>
          <p:cNvSpPr txBox="1"/>
          <p:nvPr/>
        </p:nvSpPr>
        <p:spPr>
          <a:xfrm>
            <a:off x="4792273" y="6021504"/>
            <a:ext cx="6098582" cy="461665"/>
          </a:xfrm>
          <a:prstGeom prst="rect">
            <a:avLst/>
          </a:prstGeom>
          <a:noFill/>
        </p:spPr>
        <p:txBody>
          <a:bodyPr wrap="square">
            <a:spAutoFit/>
          </a:bodyPr>
          <a:lstStyle/>
          <a:p>
            <a:r>
              <a:rPr lang="en-US" altLang="zh-CN" sz="2400" dirty="0"/>
              <a:t>2</a:t>
            </a:r>
            <a:endParaRPr lang="zh-CN" altLang="en-US" sz="2400" dirty="0"/>
          </a:p>
        </p:txBody>
      </p:sp>
      <p:sp>
        <p:nvSpPr>
          <p:cNvPr id="13" name="文本框 12"/>
          <p:cNvSpPr txBox="1"/>
          <p:nvPr/>
        </p:nvSpPr>
        <p:spPr>
          <a:xfrm>
            <a:off x="6877844" y="2850922"/>
            <a:ext cx="4188428" cy="2843855"/>
          </a:xfrm>
          <a:prstGeom prst="rect">
            <a:avLst/>
          </a:prstGeom>
          <a:noFill/>
        </p:spPr>
        <p:txBody>
          <a:bodyPr wrap="square" rtlCol="0">
            <a:spAutoFit/>
          </a:bodyPr>
          <a:lstStyle/>
          <a:p>
            <a:r>
              <a:rPr lang="en-US" altLang="zh-CN" sz="3000" dirty="0">
                <a:solidFill>
                  <a:prstClr val="black"/>
                </a:solidFill>
                <a:latin typeface="Calibri" panose="020F0502020204030204"/>
              </a:rPr>
              <a:t>Sensitivity = 1</a:t>
            </a:r>
            <a:endParaRPr lang="en-US" altLang="zh-CN" sz="3000" dirty="0">
              <a:solidFill>
                <a:prstClr val="black"/>
              </a:solidFill>
              <a:latin typeface="Calibri" panose="020F0502020204030204"/>
            </a:endParaRPr>
          </a:p>
          <a:p>
            <a:pPr lvl="0">
              <a:spcBef>
                <a:spcPct val="20000"/>
              </a:spcBef>
            </a:pPr>
            <a:r>
              <a:rPr lang="en-US" altLang="zh-CN" sz="3000" dirty="0">
                <a:solidFill>
                  <a:prstClr val="black"/>
                </a:solidFill>
                <a:latin typeface="Calibri" panose="020F0502020204030204"/>
              </a:rPr>
              <a:t>Solution: 3 + </a:t>
            </a:r>
            <a:r>
              <a:rPr lang="en-US" altLang="zh-CN" sz="3000" dirty="0" err="1">
                <a:solidFill>
                  <a:prstClr val="black"/>
                </a:solidFill>
                <a:latin typeface="Calibri" panose="020F0502020204030204"/>
              </a:rPr>
              <a:t>η</a:t>
            </a:r>
            <a:r>
              <a:rPr lang="en-US" altLang="zh-CN" sz="3000" dirty="0">
                <a:solidFill>
                  <a:prstClr val="black"/>
                </a:solidFill>
                <a:latin typeface="Calibri" panose="020F0502020204030204"/>
                <a:cs typeface="Calibri" panose="020F0502020204030204"/>
              </a:rPr>
              <a:t>, </a:t>
            </a:r>
            <a:br>
              <a:rPr lang="en-US" altLang="zh-CN" sz="3000" dirty="0">
                <a:solidFill>
                  <a:prstClr val="black"/>
                </a:solidFill>
                <a:latin typeface="Calibri" panose="020F0502020204030204"/>
                <a:cs typeface="Calibri" panose="020F0502020204030204"/>
              </a:rPr>
            </a:br>
            <a:r>
              <a:rPr lang="en-US" altLang="zh-CN" sz="3000" dirty="0">
                <a:solidFill>
                  <a:prstClr val="black"/>
                </a:solidFill>
                <a:latin typeface="Calibri" panose="020F0502020204030204"/>
                <a:cs typeface="Calibri" panose="020F0502020204030204"/>
              </a:rPr>
              <a:t>where </a:t>
            </a:r>
            <a:r>
              <a:rPr lang="en-US" altLang="zh-CN" sz="3000" dirty="0" err="1">
                <a:solidFill>
                  <a:prstClr val="black"/>
                </a:solidFill>
                <a:latin typeface="Calibri" panose="020F0502020204030204"/>
              </a:rPr>
              <a:t>η</a:t>
            </a:r>
            <a:r>
              <a:rPr lang="en-US" altLang="zh-CN" sz="3000" dirty="0">
                <a:solidFill>
                  <a:prstClr val="black"/>
                </a:solidFill>
                <a:latin typeface="Calibri" panose="020F0502020204030204"/>
                <a:cs typeface="Calibri" panose="020F0502020204030204"/>
              </a:rPr>
              <a:t> is drawn from Lap(</a:t>
            </a:r>
            <a:r>
              <a:rPr lang="en-US" altLang="zh-CN" sz="3000" dirty="0">
                <a:solidFill>
                  <a:srgbClr val="FF0000"/>
                </a:solidFill>
                <a:latin typeface="Calibri" panose="020F0502020204030204"/>
                <a:cs typeface="Calibri" panose="020F0502020204030204"/>
              </a:rPr>
              <a:t>1/</a:t>
            </a:r>
            <a:r>
              <a:rPr lang="el-GR" altLang="zh-CN" sz="3000" dirty="0">
                <a:solidFill>
                  <a:srgbClr val="FF0000"/>
                </a:solidFill>
                <a:latin typeface="Calibri" panose="020F0502020204030204"/>
                <a:cs typeface="Calibri" panose="020F0502020204030204"/>
              </a:rPr>
              <a:t>ε</a:t>
            </a:r>
            <a:r>
              <a:rPr lang="en-US" altLang="zh-CN" sz="3000" dirty="0">
                <a:solidFill>
                  <a:prstClr val="black"/>
                </a:solidFill>
                <a:latin typeface="Calibri" panose="020F0502020204030204"/>
                <a:cs typeface="Calibri" panose="020F0502020204030204"/>
              </a:rPr>
              <a:t>)</a:t>
            </a:r>
            <a:endParaRPr lang="en-US" altLang="zh-CN" sz="3000" dirty="0">
              <a:solidFill>
                <a:prstClr val="black"/>
              </a:solidFill>
              <a:latin typeface="Calibri" panose="020F0502020204030204"/>
              <a:cs typeface="Calibri" panose="020F0502020204030204"/>
            </a:endParaRPr>
          </a:p>
          <a:p>
            <a:pPr marL="742950" lvl="1" indent="-285750">
              <a:spcBef>
                <a:spcPct val="20000"/>
              </a:spcBef>
              <a:buFont typeface="Arial" panose="020B0604020202090204" pitchFamily="34" charset="0"/>
              <a:buChar char="–"/>
            </a:pPr>
            <a:r>
              <a:rPr lang="en-US" altLang="zh-CN" sz="2200" dirty="0">
                <a:solidFill>
                  <a:prstClr val="black"/>
                </a:solidFill>
                <a:latin typeface="Calibri" panose="020F0502020204030204"/>
                <a:cs typeface="Calibri" panose="020F0502020204030204"/>
              </a:rPr>
              <a:t>Mean = 0 </a:t>
            </a:r>
            <a:endParaRPr lang="en-US" altLang="zh-CN" sz="2200" dirty="0">
              <a:solidFill>
                <a:prstClr val="black"/>
              </a:solidFill>
              <a:latin typeface="Calibri" panose="020F0502020204030204"/>
              <a:cs typeface="Calibri" panose="020F0502020204030204"/>
            </a:endParaRPr>
          </a:p>
          <a:p>
            <a:pPr marL="742950" lvl="1" indent="-285750">
              <a:spcBef>
                <a:spcPct val="20000"/>
              </a:spcBef>
              <a:buFont typeface="Arial" panose="020B0604020202090204" pitchFamily="34" charset="0"/>
              <a:buChar char="–"/>
            </a:pPr>
            <a:r>
              <a:rPr lang="en-US" altLang="zh-CN" sz="2200" dirty="0">
                <a:solidFill>
                  <a:prstClr val="black"/>
                </a:solidFill>
                <a:latin typeface="Calibri" panose="020F0502020204030204"/>
              </a:rPr>
              <a:t>Variance = 2/</a:t>
            </a:r>
            <a:r>
              <a:rPr lang="el-GR" altLang="zh-CN" sz="2200" dirty="0">
                <a:solidFill>
                  <a:prstClr val="black"/>
                </a:solidFill>
                <a:latin typeface="Calibri" panose="020F0502020204030204"/>
                <a:cs typeface="Calibri" panose="020F0502020204030204"/>
              </a:rPr>
              <a:t>ε</a:t>
            </a:r>
            <a:r>
              <a:rPr lang="en-US" altLang="zh-CN" sz="2200" baseline="30000" dirty="0">
                <a:solidFill>
                  <a:prstClr val="black"/>
                </a:solidFill>
                <a:latin typeface="Calibri" panose="020F0502020204030204"/>
                <a:cs typeface="Calibri" panose="020F0502020204030204"/>
              </a:rPr>
              <a:t>2</a:t>
            </a:r>
            <a:endParaRPr lang="en-US" altLang="zh-CN" sz="2400" dirty="0">
              <a:solidFill>
                <a:srgbClr val="C00000"/>
              </a:solidFill>
            </a:endParaRPr>
          </a:p>
        </p:txBody>
      </p:sp>
    </p:spTree>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632284"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Laplace</a:t>
            </a:r>
            <a:r>
              <a:rPr lang="zh-CN" altLang="en-US" sz="2800" b="1" dirty="0">
                <a:latin typeface="微软雅黑" panose="020B0503020204020204" pitchFamily="34" charset="-122"/>
                <a:ea typeface="微软雅黑" panose="020B0503020204020204" pitchFamily="34" charset="-122"/>
              </a:rPr>
              <a:t>机制</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10" name="文本框 9"/>
          <p:cNvSpPr txBox="1"/>
          <p:nvPr/>
        </p:nvSpPr>
        <p:spPr>
          <a:xfrm>
            <a:off x="306715" y="2743200"/>
            <a:ext cx="6098582" cy="461665"/>
          </a:xfrm>
          <a:prstGeom prst="rect">
            <a:avLst/>
          </a:prstGeom>
          <a:noFill/>
        </p:spPr>
        <p:txBody>
          <a:bodyPr wrap="square">
            <a:spAutoFit/>
          </a:bodyPr>
          <a:lstStyle/>
          <a:p>
            <a:r>
              <a:rPr lang="en-US" altLang="zh-CN" sz="2400" dirty="0"/>
              <a:t>Sum query</a:t>
            </a:r>
            <a:endParaRPr lang="zh-CN" altLang="en-US" sz="2400" dirty="0"/>
          </a:p>
        </p:txBody>
      </p:sp>
      <p:sp>
        <p:nvSpPr>
          <p:cNvPr id="13" name="文本框 12"/>
          <p:cNvSpPr txBox="1"/>
          <p:nvPr/>
        </p:nvSpPr>
        <p:spPr>
          <a:xfrm>
            <a:off x="6877844" y="2850922"/>
            <a:ext cx="4188428" cy="1477328"/>
          </a:xfrm>
          <a:prstGeom prst="rect">
            <a:avLst/>
          </a:prstGeom>
          <a:noFill/>
        </p:spPr>
        <p:txBody>
          <a:bodyPr wrap="square" rtlCol="0">
            <a:spAutoFit/>
          </a:bodyPr>
          <a:lstStyle/>
          <a:p>
            <a:r>
              <a:rPr lang="en-US" altLang="zh-CN" sz="3000" dirty="0">
                <a:solidFill>
                  <a:prstClr val="black"/>
                </a:solidFill>
                <a:latin typeface="Calibri" panose="020F0502020204030204"/>
              </a:rPr>
              <a:t>Sensitivity = </a:t>
            </a:r>
            <a:r>
              <a:rPr lang="zh-CN" altLang="en-US" sz="3000" dirty="0">
                <a:solidFill>
                  <a:prstClr val="black"/>
                </a:solidFill>
                <a:latin typeface="Calibri" panose="020F0502020204030204"/>
              </a:rPr>
              <a:t>？</a:t>
            </a:r>
            <a:endParaRPr lang="en-US" altLang="zh-CN" sz="3000" dirty="0">
              <a:solidFill>
                <a:prstClr val="black"/>
              </a:solidFill>
              <a:latin typeface="Calibri" panose="020F0502020204030204"/>
            </a:endParaRPr>
          </a:p>
          <a:p>
            <a:pPr lvl="0">
              <a:spcBef>
                <a:spcPct val="20000"/>
              </a:spcBef>
            </a:pPr>
            <a:r>
              <a:rPr lang="en-US" altLang="zh-CN" sz="3000" dirty="0">
                <a:solidFill>
                  <a:prstClr val="black"/>
                </a:solidFill>
                <a:latin typeface="Calibri" panose="020F0502020204030204"/>
              </a:rPr>
              <a:t>Solution: </a:t>
            </a:r>
            <a:r>
              <a:rPr lang="zh-CN" altLang="en-US" sz="3000" dirty="0">
                <a:solidFill>
                  <a:prstClr val="black"/>
                </a:solidFill>
                <a:latin typeface="Calibri" panose="020F0502020204030204"/>
              </a:rPr>
              <a:t>？</a:t>
            </a:r>
            <a:br>
              <a:rPr lang="en-US" altLang="zh-CN" sz="3000" dirty="0">
                <a:solidFill>
                  <a:prstClr val="black"/>
                </a:solidFill>
                <a:latin typeface="Calibri" panose="020F0502020204030204"/>
                <a:cs typeface="Calibri" panose="020F0502020204030204"/>
              </a:rPr>
            </a:br>
            <a:endParaRPr lang="en-US" altLang="zh-CN" sz="2400" dirty="0">
              <a:solidFill>
                <a:srgbClr val="C00000"/>
              </a:solidFill>
            </a:endParaRPr>
          </a:p>
        </p:txBody>
      </p:sp>
      <p:pic>
        <p:nvPicPr>
          <p:cNvPr id="14" name="Picture 4"/>
          <p:cNvPicPr>
            <a:picLocks noChangeAspect="1" noChangeArrowheads="1"/>
          </p:cNvPicPr>
          <p:nvPr/>
        </p:nvPicPr>
        <p:blipFill>
          <a:blip r:embed="rId1" cstate="print"/>
          <a:srcRect/>
          <a:stretch>
            <a:fillRect/>
          </a:stretch>
        </p:blipFill>
        <p:spPr bwMode="auto">
          <a:xfrm>
            <a:off x="2725343" y="1945217"/>
            <a:ext cx="2856211" cy="2828145"/>
          </a:xfrm>
          <a:prstGeom prst="rect">
            <a:avLst/>
          </a:prstGeom>
          <a:noFill/>
          <a:ln w="9525">
            <a:noFill/>
            <a:miter lim="800000"/>
            <a:headEnd/>
            <a:tailEnd/>
          </a:ln>
        </p:spPr>
      </p:pic>
      <p:sp>
        <p:nvSpPr>
          <p:cNvPr id="17" name="文本框 16"/>
          <p:cNvSpPr txBox="1"/>
          <p:nvPr/>
        </p:nvSpPr>
        <p:spPr>
          <a:xfrm>
            <a:off x="3046709" y="4913744"/>
            <a:ext cx="6098582" cy="369332"/>
          </a:xfrm>
          <a:prstGeom prst="rect">
            <a:avLst/>
          </a:prstGeom>
          <a:noFill/>
        </p:spPr>
        <p:txBody>
          <a:bodyPr wrap="square">
            <a:spAutoFit/>
          </a:bodyPr>
          <a:lstStyle/>
          <a:p>
            <a:r>
              <a:rPr lang="en-US" altLang="zh-CN" sz="1800" dirty="0"/>
              <a:t>suppose Age is in [</a:t>
            </a:r>
            <a:r>
              <a:rPr lang="en-US" altLang="zh-CN" sz="1800" dirty="0" err="1"/>
              <a:t>p,</a:t>
            </a:r>
            <a:r>
              <a:rPr lang="en-US" altLang="zh-CN" dirty="0" err="1"/>
              <a:t>q</a:t>
            </a:r>
            <a:r>
              <a:rPr lang="en-US" altLang="zh-CN" sz="1800" dirty="0"/>
              <a:t>]</a:t>
            </a:r>
            <a:endParaRPr lang="zh-CN" altLang="en-US" dirty="0"/>
          </a:p>
        </p:txBody>
      </p:sp>
    </p:spTree>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1" y="327987"/>
            <a:ext cx="2980373" cy="713696"/>
          </a:xfrm>
          <a:prstGeom prst="rect">
            <a:avLst/>
          </a:prstGeom>
        </p:spPr>
        <p:txBody>
          <a:bodyPr>
            <a:normAutofit fontScale="925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差分隐私的组合性</a:t>
            </a:r>
            <a:endParaRPr lang="zh-CN" altLang="en-US" sz="2400" b="1"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3" name="文本框 2"/>
          <p:cNvSpPr txBox="1"/>
          <p:nvPr/>
        </p:nvSpPr>
        <p:spPr>
          <a:xfrm>
            <a:off x="4943959" y="4215539"/>
            <a:ext cx="184731" cy="369332"/>
          </a:xfrm>
          <a:prstGeom prst="rect">
            <a:avLst/>
          </a:prstGeom>
          <a:noFill/>
        </p:spPr>
        <p:txBody>
          <a:bodyPr wrap="none" rtlCol="0">
            <a:spAutoFit/>
          </a:bodyPr>
          <a:lstStyle/>
          <a:p>
            <a:endParaRPr kumimoji="1" lang="zh-CN" altLang="en-US" dirty="0"/>
          </a:p>
        </p:txBody>
      </p:sp>
      <p:pic>
        <p:nvPicPr>
          <p:cNvPr id="4" name="Picture 10"/>
          <p:cNvPicPr>
            <a:picLocks noChangeAspect="1" noChangeArrowheads="1"/>
          </p:cNvPicPr>
          <p:nvPr/>
        </p:nvPicPr>
        <p:blipFill>
          <a:blip r:embed="rId1" cstate="print"/>
          <a:srcRect/>
          <a:stretch>
            <a:fillRect/>
          </a:stretch>
        </p:blipFill>
        <p:spPr bwMode="auto">
          <a:xfrm>
            <a:off x="2465709" y="1674167"/>
            <a:ext cx="2879725" cy="2173287"/>
          </a:xfrm>
          <a:prstGeom prst="rect">
            <a:avLst/>
          </a:prstGeom>
          <a:noFill/>
          <a:ln w="9525">
            <a:noFill/>
            <a:miter lim="800000"/>
            <a:headEnd/>
            <a:tailEnd/>
          </a:ln>
        </p:spPr>
      </p:pic>
      <p:sp>
        <p:nvSpPr>
          <p:cNvPr id="6" name="TextBox 11"/>
          <p:cNvSpPr txBox="1">
            <a:spLocks noChangeArrowheads="1"/>
          </p:cNvSpPr>
          <p:nvPr/>
        </p:nvSpPr>
        <p:spPr bwMode="auto">
          <a:xfrm>
            <a:off x="2104132" y="4370850"/>
            <a:ext cx="3529012" cy="831850"/>
          </a:xfrm>
          <a:prstGeom prst="rect">
            <a:avLst/>
          </a:prstGeom>
          <a:noFill/>
          <a:ln w="9525">
            <a:noFill/>
            <a:miter lim="800000"/>
          </a:ln>
        </p:spPr>
        <p:txBody>
          <a:bodyPr>
            <a:spAutoFit/>
          </a:bodyPr>
          <a:lstStyle/>
          <a:p>
            <a:pPr algn="ctr"/>
            <a:r>
              <a:rPr lang="en-US" altLang="zh-CN" sz="2400" dirty="0">
                <a:solidFill>
                  <a:srgbClr val="0070C0"/>
                </a:solidFill>
                <a:latin typeface="Calibri" pitchFamily="34" charset="0"/>
              </a:rPr>
              <a:t>Sequential composition</a:t>
            </a:r>
            <a:r>
              <a:rPr lang="en-US" altLang="zh-CN" sz="2400" dirty="0">
                <a:latin typeface="Calibri" pitchFamily="34" charset="0"/>
              </a:rPr>
              <a:t>    </a:t>
            </a:r>
            <a:endParaRPr lang="en-US" altLang="zh-CN" sz="2400" dirty="0">
              <a:latin typeface="Calibri" pitchFamily="34" charset="0"/>
            </a:endParaRPr>
          </a:p>
          <a:p>
            <a:pPr algn="ctr"/>
            <a:r>
              <a:rPr lang="en-US" altLang="zh-CN" sz="2400" dirty="0">
                <a:latin typeface="Calibri" pitchFamily="34" charset="0"/>
              </a:rPr>
              <a:t>–differential privacy</a:t>
            </a:r>
            <a:endParaRPr lang="zh-CN" altLang="en-US" sz="2400" dirty="0">
              <a:latin typeface="Calibri" pitchFamily="34" charset="0"/>
            </a:endParaRPr>
          </a:p>
        </p:txBody>
      </p:sp>
      <p:pic>
        <p:nvPicPr>
          <p:cNvPr id="7" name="Picture 11"/>
          <p:cNvPicPr>
            <a:picLocks noChangeArrowheads="1"/>
          </p:cNvPicPr>
          <p:nvPr/>
        </p:nvPicPr>
        <p:blipFill>
          <a:blip r:embed="rId2" cstate="print"/>
          <a:srcRect/>
          <a:stretch>
            <a:fillRect/>
          </a:stretch>
        </p:blipFill>
        <p:spPr bwMode="auto">
          <a:xfrm>
            <a:off x="6426522" y="1678929"/>
            <a:ext cx="2879725" cy="2312988"/>
          </a:xfrm>
          <a:prstGeom prst="rect">
            <a:avLst/>
          </a:prstGeom>
          <a:noFill/>
          <a:ln w="9525">
            <a:noFill/>
            <a:miter lim="800000"/>
            <a:headEnd/>
            <a:tailEnd/>
          </a:ln>
        </p:spPr>
      </p:pic>
      <p:sp>
        <p:nvSpPr>
          <p:cNvPr id="8" name="TextBox 12"/>
          <p:cNvSpPr txBox="1">
            <a:spLocks noChangeArrowheads="1"/>
          </p:cNvSpPr>
          <p:nvPr/>
        </p:nvSpPr>
        <p:spPr bwMode="auto">
          <a:xfrm>
            <a:off x="6137597" y="4423717"/>
            <a:ext cx="3600450" cy="831850"/>
          </a:xfrm>
          <a:prstGeom prst="rect">
            <a:avLst/>
          </a:prstGeom>
          <a:noFill/>
          <a:ln w="9525">
            <a:noFill/>
            <a:miter lim="800000"/>
          </a:ln>
        </p:spPr>
        <p:txBody>
          <a:bodyPr>
            <a:spAutoFit/>
          </a:bodyPr>
          <a:lstStyle/>
          <a:p>
            <a:pPr algn="ctr"/>
            <a:r>
              <a:rPr lang="en-US" altLang="zh-CN" sz="2400" dirty="0">
                <a:solidFill>
                  <a:srgbClr val="0070C0"/>
                </a:solidFill>
                <a:latin typeface="Calibri" pitchFamily="34" charset="0"/>
              </a:rPr>
              <a:t>Parallel composition</a:t>
            </a:r>
            <a:endParaRPr lang="en-US" altLang="zh-CN" sz="2400" dirty="0">
              <a:solidFill>
                <a:srgbClr val="0070C0"/>
              </a:solidFill>
              <a:latin typeface="Calibri" pitchFamily="34" charset="0"/>
            </a:endParaRPr>
          </a:p>
          <a:p>
            <a:pPr algn="ctr"/>
            <a:r>
              <a:rPr lang="en-US" altLang="zh-CN" sz="2400" dirty="0">
                <a:latin typeface="Calibri" pitchFamily="34" charset="0"/>
              </a:rPr>
              <a:t>–differential privacy</a:t>
            </a:r>
            <a:endParaRPr lang="zh-CN" altLang="en-US" sz="2400" dirty="0">
              <a:latin typeface="Calibri" pitchFamily="34" charset="0"/>
            </a:endParaRPr>
          </a:p>
        </p:txBody>
      </p:sp>
    </p:spTree>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内容占位符 2"/>
          <p:cNvSpPr txBox="1"/>
          <p:nvPr/>
        </p:nvSpPr>
        <p:spPr>
          <a:xfrm>
            <a:off x="854242" y="1600200"/>
            <a:ext cx="10972800" cy="45259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50000"/>
              </a:lnSpc>
            </a:pPr>
            <a:r>
              <a:rPr kumimoji="1" lang="zh-CN" altLang="en-US" b="1" dirty="0">
                <a:latin typeface="华文宋体" panose="02010600040101010101" charset="-122"/>
                <a:ea typeface="华文宋体" panose="02010600040101010101" charset="-122"/>
              </a:rPr>
              <a:t>安全多方计算</a:t>
            </a:r>
            <a:endParaRPr kumimoji="1" lang="zh-CN" altLang="en-GB"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联邦学习</a:t>
            </a:r>
            <a:endParaRPr kumimoji="1" lang="zh-CN" altLang="en-US"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数据脱敏</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差分隐私</a:t>
            </a:r>
            <a:endParaRPr kumimoji="1" lang="en-US" altLang="zh-CN" b="1" dirty="0">
              <a:latin typeface="华文宋体" panose="02010600040101010101" charset="-122"/>
              <a:ea typeface="华文宋体" panose="02010600040101010101" charset="-122"/>
            </a:endParaRPr>
          </a:p>
          <a:p>
            <a:pPr fontAlgn="auto">
              <a:lnSpc>
                <a:spcPct val="150000"/>
              </a:lnSpc>
            </a:pPr>
            <a:r>
              <a:rPr lang="zh-CN" altLang="en-US" b="1" dirty="0">
                <a:solidFill>
                  <a:srgbClr val="C00000"/>
                </a:solidFill>
                <a:latin typeface="华文宋体" panose="02010600040101010101" charset="-122"/>
                <a:ea typeface="华文宋体" panose="02010600040101010101" charset="-122"/>
              </a:rPr>
              <a:t>全同态加密</a:t>
            </a:r>
            <a:endParaRPr lang="en-US" altLang="zh-CN" b="1" dirty="0">
              <a:solidFill>
                <a:srgbClr val="C00000"/>
              </a:solidFill>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零知识证明</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数据合规</a:t>
            </a:r>
            <a:endParaRPr kumimoji="1" lang="en-US" altLang="zh-CN" b="1" dirty="0">
              <a:latin typeface="华文宋体" panose="02010600040101010101" charset="-122"/>
              <a:ea typeface="华文宋体" panose="02010600040101010101" charset="-122"/>
            </a:endParaRPr>
          </a:p>
          <a:p>
            <a:pPr>
              <a:lnSpc>
                <a:spcPct val="150000"/>
              </a:lnSpc>
            </a:pPr>
            <a:endParaRPr kumimoji="1" lang="zh-CN" altLang="en-US" b="1" dirty="0">
              <a:latin typeface="华文宋体" panose="02010600040101010101" charset="-122"/>
              <a:ea typeface="华文宋体" panose="02010600040101010101" charset="-122"/>
            </a:endParaRPr>
          </a:p>
        </p:txBody>
      </p:sp>
    </p:spTree>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954107"/>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全同态加密（</a:t>
            </a:r>
            <a:r>
              <a:rPr lang="en-GB" altLang="zh-CN" sz="2800" b="1" dirty="0">
                <a:latin typeface="微软雅黑" panose="020B0503020204020204" pitchFamily="34" charset="-122"/>
                <a:ea typeface="微软雅黑" panose="020B0503020204020204" pitchFamily="34" charset="-122"/>
              </a:rPr>
              <a:t>Fully Homomorphic Encryption</a:t>
            </a:r>
            <a:r>
              <a:rPr lang="zh-CN" altLang="en-GB" sz="2800" b="1" dirty="0">
                <a:latin typeface="微软雅黑" panose="020B0503020204020204" pitchFamily="34" charset="-122"/>
                <a:ea typeface="微软雅黑" panose="020B0503020204020204" pitchFamily="34" charset="-122"/>
              </a:rPr>
              <a:t>）</a:t>
            </a:r>
            <a:endParaRPr lang="zh-CN" altLang="en-GB"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p:txBody>
      </p:sp>
      <p:grpSp>
        <p:nvGrpSpPr>
          <p:cNvPr id="2" name="Group 1"/>
          <p:cNvGrpSpPr/>
          <p:nvPr/>
        </p:nvGrpSpPr>
        <p:grpSpPr>
          <a:xfrm>
            <a:off x="1285037" y="2083629"/>
            <a:ext cx="4608622" cy="530804"/>
            <a:chOff x="1379462" y="1807396"/>
            <a:chExt cx="4609222" cy="530873"/>
          </a:xfrm>
        </p:grpSpPr>
        <p:sp>
          <p:nvSpPr>
            <p:cNvPr id="5" name="矩形: 圆角 2"/>
            <p:cNvSpPr/>
            <p:nvPr/>
          </p:nvSpPr>
          <p:spPr>
            <a:xfrm>
              <a:off x="1379462" y="1807396"/>
              <a:ext cx="897356" cy="510120"/>
            </a:xfrm>
            <a:prstGeom prst="roundRect">
              <a:avLst/>
            </a:prstGeom>
            <a:solidFill>
              <a:srgbClr val="003F8A"/>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sz="2400" kern="0" dirty="0">
                <a:solidFill>
                  <a:prstClr val="white"/>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6" name="文本框 5"/>
                <p:cNvSpPr txBox="1"/>
                <p:nvPr/>
              </p:nvSpPr>
              <p:spPr>
                <a:xfrm>
                  <a:off x="1520934" y="1807396"/>
                  <a:ext cx="663195" cy="461665"/>
                </a:xfrm>
                <a:prstGeom prst="rect">
                  <a:avLst/>
                </a:prstGeom>
                <a:noFill/>
                <a:ln>
                  <a:noFill/>
                </a:ln>
              </p:spPr>
              <p:txBody>
                <a:bodyPr wrap="none" rtlCol="0">
                  <a:spAutoFit/>
                </a:bodyPr>
                <a:lstStyle/>
                <a:p>
                  <a:pPr defTabSz="914400" fontAlgn="auto">
                    <a:spcBef>
                      <a:spcPts val="0"/>
                    </a:spcBef>
                    <a:spcAft>
                      <a:spcPts val="0"/>
                    </a:spcAft>
                    <a:defRPr/>
                  </a:pPr>
                  <a14:m>
                    <m:oMathPara xmlns:m="http://schemas.openxmlformats.org/officeDocument/2006/math">
                      <m:oMathParaPr>
                        <m:jc m:val="centerGroup"/>
                      </m:oMathParaPr>
                      <m:oMath xmlns:m="http://schemas.openxmlformats.org/officeDocument/2006/math">
                        <m:sSub>
                          <m:sSubPr>
                            <m:ctrlP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ctrlPr>
                          </m:sSubPr>
                          <m:e>
                            <m: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t>𝑚</m:t>
                            </m:r>
                          </m:e>
                          <m:sub>
                            <m:r>
                              <a:rPr lang="en-US" altLang="zh-CN" sz="2400" i="1" kern="0" dirty="0">
                                <a:solidFill>
                                  <a:prstClr val="white"/>
                                </a:solidFill>
                                <a:latin typeface="Cambria Math" panose="02040503050406030204" charset="0"/>
                                <a:ea typeface="MS Mincho" charset="0"/>
                                <a:cs typeface="Cambria Math" panose="02040503050406030204" charset="0"/>
                              </a:rPr>
                              <m:t>1</m:t>
                            </m:r>
                          </m:sub>
                        </m:sSub>
                      </m:oMath>
                    </m:oMathPara>
                  </a14:m>
                  <a:endParaRPr lang="zh-CN" altLang="en-US" sz="2400" kern="0" dirty="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6" name="文本框 5"/>
                <p:cNvSpPr txBox="1">
                  <a:spLocks noRot="1" noChangeAspect="1" noMove="1" noResize="1" noEditPoints="1" noAdjustHandles="1" noChangeArrowheads="1" noChangeShapeType="1" noTextEdit="1"/>
                </p:cNvSpPr>
                <p:nvPr/>
              </p:nvSpPr>
              <p:spPr>
                <a:xfrm>
                  <a:off x="1520934" y="1807396"/>
                  <a:ext cx="663195" cy="461665"/>
                </a:xfrm>
                <a:prstGeom prst="rect">
                  <a:avLst/>
                </a:prstGeom>
                <a:blipFill rotWithShape="1">
                  <a:blip r:embed="rId1"/>
                </a:blipFill>
                <a:ln>
                  <a:noFill/>
                </a:ln>
              </p:spPr>
              <p:txBody>
                <a:bodyPr/>
                <a:lstStyle/>
                <a:p>
                  <a:r>
                    <a:rPr lang="zh-CN" altLang="en-US">
                      <a:noFill/>
                    </a:rPr>
                    <a:t> </a:t>
                  </a:r>
                </a:p>
              </p:txBody>
            </p:sp>
          </mc:Fallback>
        </mc:AlternateContent>
        <p:sp>
          <p:nvSpPr>
            <p:cNvPr id="7" name="加号 6"/>
            <p:cNvSpPr/>
            <p:nvPr/>
          </p:nvSpPr>
          <p:spPr>
            <a:xfrm>
              <a:off x="2396389" y="1820926"/>
              <a:ext cx="472635" cy="472635"/>
            </a:xfrm>
            <a:prstGeom prst="mathPlus">
              <a:avLst/>
            </a:prstGeom>
            <a:solidFill>
              <a:schemeClr val="bg1">
                <a:lumMod val="85000"/>
              </a:schemeClr>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kern="0">
                <a:solidFill>
                  <a:prstClr val="white"/>
                </a:solidFill>
                <a:latin typeface="微软雅黑" panose="020B0503020204020204" pitchFamily="34" charset="-122"/>
                <a:ea typeface="微软雅黑" panose="020B0503020204020204" pitchFamily="34" charset="-122"/>
              </a:endParaRPr>
            </a:p>
          </p:txBody>
        </p:sp>
        <p:sp>
          <p:nvSpPr>
            <p:cNvPr id="8" name="矩形: 圆角 5"/>
            <p:cNvSpPr/>
            <p:nvPr/>
          </p:nvSpPr>
          <p:spPr>
            <a:xfrm>
              <a:off x="2969102" y="1820926"/>
              <a:ext cx="897356" cy="510120"/>
            </a:xfrm>
            <a:prstGeom prst="roundRect">
              <a:avLst/>
            </a:prstGeom>
            <a:solidFill>
              <a:srgbClr val="003F8A"/>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sz="2400" kern="0" dirty="0">
                <a:solidFill>
                  <a:prstClr val="white"/>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9" name="文本框 8"/>
                <p:cNvSpPr txBox="1"/>
                <p:nvPr/>
              </p:nvSpPr>
              <p:spPr>
                <a:xfrm>
                  <a:off x="3110574" y="1820926"/>
                  <a:ext cx="670312" cy="461665"/>
                </a:xfrm>
                <a:prstGeom prst="rect">
                  <a:avLst/>
                </a:prstGeom>
                <a:noFill/>
                <a:ln>
                  <a:noFill/>
                </a:ln>
              </p:spPr>
              <p:txBody>
                <a:bodyPr wrap="none" rtlCol="0">
                  <a:spAutoFit/>
                </a:bodyPr>
                <a:lstStyle/>
                <a:p>
                  <a:pPr defTabSz="914400" fontAlgn="auto">
                    <a:spcBef>
                      <a:spcPts val="0"/>
                    </a:spcBef>
                    <a:spcAft>
                      <a:spcPts val="0"/>
                    </a:spcAft>
                    <a:defRPr/>
                  </a:pPr>
                  <a14:m>
                    <m:oMathPara xmlns:m="http://schemas.openxmlformats.org/officeDocument/2006/math">
                      <m:oMathParaPr>
                        <m:jc m:val="centerGroup"/>
                      </m:oMathParaPr>
                      <m:oMath xmlns:m="http://schemas.openxmlformats.org/officeDocument/2006/math">
                        <m:sSub>
                          <m:sSubPr>
                            <m:ctrlP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ctrlPr>
                          </m:sSubPr>
                          <m:e>
                            <m: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t>𝑚</m:t>
                            </m:r>
                          </m:e>
                          <m:sub>
                            <m:r>
                              <a:rPr lang="en-US" altLang="zh-CN" sz="2400" i="1" kern="0" dirty="0">
                                <a:solidFill>
                                  <a:prstClr val="white"/>
                                </a:solidFill>
                                <a:latin typeface="Cambria Math" panose="02040503050406030204" charset="0"/>
                                <a:ea typeface="MS Mincho" charset="0"/>
                                <a:cs typeface="Cambria Math" panose="02040503050406030204" charset="0"/>
                              </a:rPr>
                              <m:t>2</m:t>
                            </m:r>
                          </m:sub>
                        </m:sSub>
                      </m:oMath>
                    </m:oMathPara>
                  </a14:m>
                  <a:endParaRPr lang="zh-CN" altLang="en-US" sz="2400" kern="0" dirty="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9" name="文本框 8"/>
                <p:cNvSpPr txBox="1">
                  <a:spLocks noRot="1" noChangeAspect="1" noMove="1" noResize="1" noEditPoints="1" noAdjustHandles="1" noChangeArrowheads="1" noChangeShapeType="1" noTextEdit="1"/>
                </p:cNvSpPr>
                <p:nvPr/>
              </p:nvSpPr>
              <p:spPr>
                <a:xfrm>
                  <a:off x="3110574" y="1820926"/>
                  <a:ext cx="670312" cy="461665"/>
                </a:xfrm>
                <a:prstGeom prst="rect">
                  <a:avLst/>
                </a:prstGeom>
                <a:blipFill rotWithShape="1">
                  <a:blip r:embed="rId2"/>
                </a:blipFill>
                <a:ln>
                  <a:noFill/>
                </a:ln>
              </p:spPr>
              <p:txBody>
                <a:bodyPr/>
                <a:lstStyle/>
                <a:p>
                  <a:r>
                    <a:rPr lang="zh-CN" altLang="en-US">
                      <a:noFill/>
                    </a:rPr>
                    <a:t> </a:t>
                  </a:r>
                </a:p>
              </p:txBody>
            </p:sp>
          </mc:Fallback>
        </mc:AlternateContent>
        <p:sp>
          <p:nvSpPr>
            <p:cNvPr id="10" name="等号 7"/>
            <p:cNvSpPr/>
            <p:nvPr/>
          </p:nvSpPr>
          <p:spPr>
            <a:xfrm>
              <a:off x="3913283" y="1828149"/>
              <a:ext cx="470888" cy="470888"/>
            </a:xfrm>
            <a:prstGeom prst="mathEqual">
              <a:avLst/>
            </a:prstGeom>
            <a:solidFill>
              <a:schemeClr val="bg1">
                <a:lumMod val="85000"/>
              </a:schemeClr>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kern="0">
                <a:solidFill>
                  <a:prstClr val="black"/>
                </a:solidFill>
                <a:latin typeface="微软雅黑" panose="020B0503020204020204" pitchFamily="34" charset="-122"/>
                <a:ea typeface="微软雅黑" panose="020B0503020204020204" pitchFamily="34" charset="-122"/>
              </a:endParaRPr>
            </a:p>
          </p:txBody>
        </p:sp>
        <p:sp>
          <p:nvSpPr>
            <p:cNvPr id="11" name="矩形: 圆角 8"/>
            <p:cNvSpPr/>
            <p:nvPr/>
          </p:nvSpPr>
          <p:spPr>
            <a:xfrm>
              <a:off x="4505031" y="1828149"/>
              <a:ext cx="1479112" cy="510120"/>
            </a:xfrm>
            <a:prstGeom prst="roundRect">
              <a:avLst/>
            </a:prstGeom>
            <a:solidFill>
              <a:srgbClr val="003F8A"/>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sz="2400" kern="0" dirty="0">
                <a:solidFill>
                  <a:prstClr val="white"/>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12" name="文本框 11"/>
                <p:cNvSpPr txBox="1"/>
                <p:nvPr/>
              </p:nvSpPr>
              <p:spPr>
                <a:xfrm>
                  <a:off x="4558742" y="1841676"/>
                  <a:ext cx="1429942" cy="461665"/>
                </a:xfrm>
                <a:prstGeom prst="rect">
                  <a:avLst/>
                </a:prstGeom>
                <a:noFill/>
                <a:ln>
                  <a:noFill/>
                </a:ln>
              </p:spPr>
              <p:txBody>
                <a:bodyPr wrap="none" rtlCol="0">
                  <a:spAutoFit/>
                </a:bodyPr>
                <a:lstStyle/>
                <a:p>
                  <a:pPr defTabSz="914400" fontAlgn="auto">
                    <a:spcBef>
                      <a:spcPts val="0"/>
                    </a:spcBef>
                    <a:spcAft>
                      <a:spcPts val="0"/>
                    </a:spcAft>
                    <a:defRPr/>
                  </a:pPr>
                  <a14:m>
                    <m:oMathPara xmlns:m="http://schemas.openxmlformats.org/officeDocument/2006/math">
                      <m:oMathParaPr>
                        <m:jc m:val="centerGroup"/>
                      </m:oMathParaPr>
                      <m:oMath xmlns:m="http://schemas.openxmlformats.org/officeDocument/2006/math">
                        <m:sSub>
                          <m:sSubPr>
                            <m:ctrlP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ctrlPr>
                          </m:sSubPr>
                          <m:e>
                            <m: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t>𝑚</m:t>
                            </m:r>
                          </m:e>
                          <m:sub>
                            <m:r>
                              <a:rPr lang="en-US" altLang="zh-CN" sz="2400" i="1" kern="0" dirty="0">
                                <a:solidFill>
                                  <a:prstClr val="white"/>
                                </a:solidFill>
                                <a:latin typeface="Cambria Math" panose="02040503050406030204" charset="0"/>
                                <a:ea typeface="MS Mincho" charset="0"/>
                                <a:cs typeface="Cambria Math" panose="02040503050406030204" charset="0"/>
                              </a:rPr>
                              <m:t>1</m:t>
                            </m:r>
                          </m:sub>
                        </m:sSub>
                        <m:r>
                          <a:rPr lang="en-US" altLang="zh-CN" sz="2400" i="1" kern="0" dirty="0">
                            <a:solidFill>
                              <a:prstClr val="white"/>
                            </a:solidFill>
                            <a:latin typeface="Cambria Math" panose="02040503050406030204" charset="0"/>
                            <a:ea typeface="MS Mincho" charset="0"/>
                            <a:cs typeface="Cambria Math" panose="02040503050406030204" charset="0"/>
                          </a:rPr>
                          <m:t>+</m:t>
                        </m:r>
                        <m:sSub>
                          <m:sSubPr>
                            <m:ctrlP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ctrlPr>
                          </m:sSubPr>
                          <m:e>
                            <m: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t>𝑚</m:t>
                            </m:r>
                          </m:e>
                          <m:sub>
                            <m:r>
                              <a:rPr lang="en-US" altLang="zh-CN" sz="2400" i="1" kern="0" dirty="0">
                                <a:solidFill>
                                  <a:prstClr val="white"/>
                                </a:solidFill>
                                <a:latin typeface="Cambria Math" panose="02040503050406030204" charset="0"/>
                                <a:ea typeface="MS Mincho" charset="0"/>
                                <a:cs typeface="Cambria Math" panose="02040503050406030204" charset="0"/>
                              </a:rPr>
                              <m:t>2</m:t>
                            </m:r>
                          </m:sub>
                        </m:sSub>
                      </m:oMath>
                    </m:oMathPara>
                  </a14:m>
                  <a:endParaRPr lang="zh-CN" altLang="en-US" sz="2400" kern="0" dirty="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12" name="文本框 11"/>
                <p:cNvSpPr txBox="1">
                  <a:spLocks noRot="1" noChangeAspect="1" noMove="1" noResize="1" noEditPoints="1" noAdjustHandles="1" noChangeArrowheads="1" noChangeShapeType="1" noTextEdit="1"/>
                </p:cNvSpPr>
                <p:nvPr/>
              </p:nvSpPr>
              <p:spPr>
                <a:xfrm>
                  <a:off x="4558742" y="1841676"/>
                  <a:ext cx="1429942" cy="461665"/>
                </a:xfrm>
                <a:prstGeom prst="rect">
                  <a:avLst/>
                </a:prstGeom>
                <a:blipFill rotWithShape="1">
                  <a:blip r:embed="rId3"/>
                </a:blipFill>
                <a:ln>
                  <a:noFill/>
                </a:ln>
              </p:spPr>
              <p:txBody>
                <a:bodyPr/>
                <a:lstStyle/>
                <a:p>
                  <a:r>
                    <a:rPr lang="zh-CN" altLang="en-US">
                      <a:noFill/>
                    </a:rPr>
                    <a:t> </a:t>
                  </a:r>
                </a:p>
              </p:txBody>
            </p:sp>
          </mc:Fallback>
        </mc:AlternateContent>
      </p:grpSp>
      <p:grpSp>
        <p:nvGrpSpPr>
          <p:cNvPr id="13" name="Group 2"/>
          <p:cNvGrpSpPr/>
          <p:nvPr/>
        </p:nvGrpSpPr>
        <p:grpSpPr>
          <a:xfrm>
            <a:off x="6298343" y="2096278"/>
            <a:ext cx="4604081" cy="530804"/>
            <a:chOff x="6487143" y="1822761"/>
            <a:chExt cx="4604681" cy="530873"/>
          </a:xfrm>
        </p:grpSpPr>
        <p:sp>
          <p:nvSpPr>
            <p:cNvPr id="14" name="矩形: 圆角 11"/>
            <p:cNvSpPr/>
            <p:nvPr/>
          </p:nvSpPr>
          <p:spPr>
            <a:xfrm>
              <a:off x="6487143" y="1822761"/>
              <a:ext cx="897356" cy="510120"/>
            </a:xfrm>
            <a:prstGeom prst="roundRect">
              <a:avLst/>
            </a:prstGeom>
            <a:solidFill>
              <a:srgbClr val="003F8A"/>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sz="2400" kern="0" dirty="0">
                <a:solidFill>
                  <a:prstClr val="white"/>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15" name="文本框 14"/>
                <p:cNvSpPr txBox="1"/>
                <p:nvPr/>
              </p:nvSpPr>
              <p:spPr>
                <a:xfrm>
                  <a:off x="6628615" y="1822761"/>
                  <a:ext cx="663195" cy="461665"/>
                </a:xfrm>
                <a:prstGeom prst="rect">
                  <a:avLst/>
                </a:prstGeom>
                <a:noFill/>
                <a:ln>
                  <a:noFill/>
                </a:ln>
              </p:spPr>
              <p:txBody>
                <a:bodyPr wrap="none" rtlCol="0">
                  <a:spAutoFit/>
                </a:bodyPr>
                <a:lstStyle/>
                <a:p>
                  <a:pPr defTabSz="914400" fontAlgn="auto">
                    <a:spcBef>
                      <a:spcPts val="0"/>
                    </a:spcBef>
                    <a:spcAft>
                      <a:spcPts val="0"/>
                    </a:spcAft>
                    <a:defRPr/>
                  </a:pPr>
                  <a14:m>
                    <m:oMathPara xmlns:m="http://schemas.openxmlformats.org/officeDocument/2006/math">
                      <m:oMathParaPr>
                        <m:jc m:val="centerGroup"/>
                      </m:oMathParaPr>
                      <m:oMath xmlns:m="http://schemas.openxmlformats.org/officeDocument/2006/math">
                        <m:sSub>
                          <m:sSubPr>
                            <m:ctrlP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ctrlPr>
                          </m:sSubPr>
                          <m:e>
                            <m: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t>𝑚</m:t>
                            </m:r>
                          </m:e>
                          <m:sub>
                            <m:r>
                              <a:rPr lang="en-US" altLang="zh-CN" sz="2400" i="1" kern="0" dirty="0">
                                <a:solidFill>
                                  <a:prstClr val="white"/>
                                </a:solidFill>
                                <a:latin typeface="Cambria Math" panose="02040503050406030204" charset="0"/>
                                <a:ea typeface="MS Mincho" charset="0"/>
                                <a:cs typeface="Cambria Math" panose="02040503050406030204" charset="0"/>
                              </a:rPr>
                              <m:t>1</m:t>
                            </m:r>
                          </m:sub>
                        </m:sSub>
                      </m:oMath>
                    </m:oMathPara>
                  </a14:m>
                  <a:endParaRPr lang="zh-CN" altLang="en-US" sz="2400" kern="0" dirty="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15" name="文本框 14"/>
                <p:cNvSpPr txBox="1">
                  <a:spLocks noRot="1" noChangeAspect="1" noMove="1" noResize="1" noEditPoints="1" noAdjustHandles="1" noChangeArrowheads="1" noChangeShapeType="1" noTextEdit="1"/>
                </p:cNvSpPr>
                <p:nvPr/>
              </p:nvSpPr>
              <p:spPr>
                <a:xfrm>
                  <a:off x="6628615" y="1822761"/>
                  <a:ext cx="663195" cy="461665"/>
                </a:xfrm>
                <a:prstGeom prst="rect">
                  <a:avLst/>
                </a:prstGeom>
                <a:blipFill rotWithShape="1">
                  <a:blip r:embed="rId1"/>
                </a:blipFill>
                <a:ln>
                  <a:noFill/>
                </a:ln>
              </p:spPr>
              <p:txBody>
                <a:bodyPr/>
                <a:lstStyle/>
                <a:p>
                  <a:r>
                    <a:rPr lang="zh-CN" altLang="en-US">
                      <a:noFill/>
                    </a:rPr>
                    <a:t> </a:t>
                  </a:r>
                </a:p>
              </p:txBody>
            </p:sp>
          </mc:Fallback>
        </mc:AlternateContent>
        <p:sp>
          <p:nvSpPr>
            <p:cNvPr id="16" name="矩形: 圆角 13"/>
            <p:cNvSpPr/>
            <p:nvPr/>
          </p:nvSpPr>
          <p:spPr>
            <a:xfrm>
              <a:off x="8076783" y="1836291"/>
              <a:ext cx="897356" cy="510120"/>
            </a:xfrm>
            <a:prstGeom prst="roundRect">
              <a:avLst/>
            </a:prstGeom>
            <a:solidFill>
              <a:srgbClr val="003F8A"/>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sz="2400" kern="0" dirty="0">
                <a:solidFill>
                  <a:prstClr val="white"/>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17" name="文本框 16"/>
                <p:cNvSpPr txBox="1"/>
                <p:nvPr/>
              </p:nvSpPr>
              <p:spPr>
                <a:xfrm>
                  <a:off x="8218255" y="1836291"/>
                  <a:ext cx="670312" cy="461665"/>
                </a:xfrm>
                <a:prstGeom prst="rect">
                  <a:avLst/>
                </a:prstGeom>
                <a:noFill/>
                <a:ln>
                  <a:noFill/>
                </a:ln>
              </p:spPr>
              <p:txBody>
                <a:bodyPr wrap="none" rtlCol="0">
                  <a:spAutoFit/>
                </a:bodyPr>
                <a:lstStyle/>
                <a:p>
                  <a:pPr defTabSz="914400" fontAlgn="auto">
                    <a:spcBef>
                      <a:spcPts val="0"/>
                    </a:spcBef>
                    <a:spcAft>
                      <a:spcPts val="0"/>
                    </a:spcAft>
                    <a:defRPr/>
                  </a:pPr>
                  <a14:m>
                    <m:oMathPara xmlns:m="http://schemas.openxmlformats.org/officeDocument/2006/math">
                      <m:oMathParaPr>
                        <m:jc m:val="centerGroup"/>
                      </m:oMathParaPr>
                      <m:oMath xmlns:m="http://schemas.openxmlformats.org/officeDocument/2006/math">
                        <m:sSub>
                          <m:sSubPr>
                            <m:ctrlP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ctrlPr>
                          </m:sSubPr>
                          <m:e>
                            <m: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t>𝑚</m:t>
                            </m:r>
                          </m:e>
                          <m:sub>
                            <m:r>
                              <a:rPr lang="en-US" altLang="zh-CN" sz="2400" i="1" kern="0" dirty="0">
                                <a:solidFill>
                                  <a:prstClr val="white"/>
                                </a:solidFill>
                                <a:latin typeface="Cambria Math" panose="02040503050406030204" charset="0"/>
                                <a:ea typeface="MS Mincho" charset="0"/>
                                <a:cs typeface="Cambria Math" panose="02040503050406030204" charset="0"/>
                              </a:rPr>
                              <m:t>2</m:t>
                            </m:r>
                          </m:sub>
                        </m:sSub>
                      </m:oMath>
                    </m:oMathPara>
                  </a14:m>
                  <a:endParaRPr lang="zh-CN" altLang="en-US" sz="2400" kern="0" dirty="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17" name="文本框 16"/>
                <p:cNvSpPr txBox="1">
                  <a:spLocks noRot="1" noChangeAspect="1" noMove="1" noResize="1" noEditPoints="1" noAdjustHandles="1" noChangeArrowheads="1" noChangeShapeType="1" noTextEdit="1"/>
                </p:cNvSpPr>
                <p:nvPr/>
              </p:nvSpPr>
              <p:spPr>
                <a:xfrm>
                  <a:off x="8218255" y="1836291"/>
                  <a:ext cx="670312" cy="461665"/>
                </a:xfrm>
                <a:prstGeom prst="rect">
                  <a:avLst/>
                </a:prstGeom>
                <a:blipFill rotWithShape="1">
                  <a:blip r:embed="rId2"/>
                </a:blipFill>
                <a:ln>
                  <a:noFill/>
                </a:ln>
              </p:spPr>
              <p:txBody>
                <a:bodyPr/>
                <a:lstStyle/>
                <a:p>
                  <a:r>
                    <a:rPr lang="zh-CN" altLang="en-US">
                      <a:noFill/>
                    </a:rPr>
                    <a:t> </a:t>
                  </a:r>
                </a:p>
              </p:txBody>
            </p:sp>
          </mc:Fallback>
        </mc:AlternateContent>
        <p:sp>
          <p:nvSpPr>
            <p:cNvPr id="18" name="等号 15"/>
            <p:cNvSpPr/>
            <p:nvPr/>
          </p:nvSpPr>
          <p:spPr>
            <a:xfrm>
              <a:off x="9020964" y="1843514"/>
              <a:ext cx="470888" cy="470888"/>
            </a:xfrm>
            <a:prstGeom prst="mathEqual">
              <a:avLst/>
            </a:prstGeom>
            <a:solidFill>
              <a:schemeClr val="bg1">
                <a:lumMod val="85000"/>
              </a:schemeClr>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kern="0">
                <a:solidFill>
                  <a:prstClr val="black"/>
                </a:solidFill>
                <a:latin typeface="微软雅黑" panose="020B0503020204020204" pitchFamily="34" charset="-122"/>
                <a:ea typeface="微软雅黑" panose="020B0503020204020204" pitchFamily="34" charset="-122"/>
              </a:endParaRPr>
            </a:p>
          </p:txBody>
        </p:sp>
        <p:sp>
          <p:nvSpPr>
            <p:cNvPr id="19" name="矩形: 圆角 21"/>
            <p:cNvSpPr/>
            <p:nvPr/>
          </p:nvSpPr>
          <p:spPr>
            <a:xfrm>
              <a:off x="9612712" y="1843514"/>
              <a:ext cx="1479112" cy="510120"/>
            </a:xfrm>
            <a:prstGeom prst="roundRect">
              <a:avLst/>
            </a:prstGeom>
            <a:solidFill>
              <a:srgbClr val="003F8A"/>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sz="2400" kern="0" dirty="0">
                <a:solidFill>
                  <a:prstClr val="white"/>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20" name="文本框 19"/>
                <p:cNvSpPr txBox="1"/>
                <p:nvPr/>
              </p:nvSpPr>
              <p:spPr>
                <a:xfrm>
                  <a:off x="9666423" y="1857041"/>
                  <a:ext cx="1283492" cy="461665"/>
                </a:xfrm>
                <a:prstGeom prst="rect">
                  <a:avLst/>
                </a:prstGeom>
                <a:noFill/>
                <a:ln>
                  <a:noFill/>
                </a:ln>
              </p:spPr>
              <p:txBody>
                <a:bodyPr wrap="none" rtlCol="0">
                  <a:spAutoFit/>
                </a:bodyPr>
                <a:lstStyle/>
                <a:p>
                  <a:pPr defTabSz="914400" fontAlgn="auto">
                    <a:spcBef>
                      <a:spcPts val="0"/>
                    </a:spcBef>
                    <a:spcAft>
                      <a:spcPts val="0"/>
                    </a:spcAft>
                    <a:defRPr/>
                  </a:pPr>
                  <a14:m>
                    <m:oMathPara xmlns:m="http://schemas.openxmlformats.org/officeDocument/2006/math">
                      <m:oMathParaPr>
                        <m:jc m:val="centerGroup"/>
                      </m:oMathParaPr>
                      <m:oMath xmlns:m="http://schemas.openxmlformats.org/officeDocument/2006/math">
                        <m:sSub>
                          <m:sSubPr>
                            <m:ctrlP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ctrlPr>
                          </m:sSubPr>
                          <m:e>
                            <m: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t>𝑚</m:t>
                            </m:r>
                          </m:e>
                          <m:sub>
                            <m:r>
                              <a:rPr lang="en-US" altLang="zh-CN" sz="2400" i="1" kern="0" dirty="0">
                                <a:solidFill>
                                  <a:prstClr val="white"/>
                                </a:solidFill>
                                <a:latin typeface="Cambria Math" panose="02040503050406030204" charset="0"/>
                                <a:ea typeface="MS Mincho" charset="0"/>
                                <a:cs typeface="Cambria Math" panose="02040503050406030204" charset="0"/>
                              </a:rPr>
                              <m:t>1</m:t>
                            </m:r>
                          </m:sub>
                        </m:sSub>
                        <m:r>
                          <a:rPr lang="en-US" altLang="zh-CN" sz="2400" i="1" kern="0" dirty="0">
                            <a:solidFill>
                              <a:prstClr val="white"/>
                            </a:solidFill>
                            <a:latin typeface="Cambria Math" panose="02040503050406030204" charset="0"/>
                            <a:ea typeface="MS Mincho" charset="0"/>
                            <a:cs typeface="Cambria Math" panose="02040503050406030204" charset="0"/>
                          </a:rPr>
                          <m:t>×</m:t>
                        </m:r>
                        <m:sSub>
                          <m:sSubPr>
                            <m:ctrlP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ctrlPr>
                          </m:sSubPr>
                          <m:e>
                            <m:r>
                              <a:rPr lang="zh-CN" altLang="en-US" sz="2400" i="1" kern="0" dirty="0">
                                <a:solidFill>
                                  <a:prstClr val="white"/>
                                </a:solidFill>
                                <a:latin typeface="Cambria Math" panose="02040503050406030204" charset="0"/>
                                <a:ea typeface="微软雅黑" panose="020B0503020204020204" pitchFamily="34" charset="-122"/>
                                <a:cs typeface="Cambria Math" panose="02040503050406030204" charset="0"/>
                              </a:rPr>
                              <m:t>𝑚</m:t>
                            </m:r>
                          </m:e>
                          <m:sub>
                            <m:r>
                              <a:rPr lang="en-US" altLang="zh-CN" sz="2400" i="1" kern="0" dirty="0">
                                <a:solidFill>
                                  <a:prstClr val="white"/>
                                </a:solidFill>
                                <a:latin typeface="Cambria Math" panose="02040503050406030204" charset="0"/>
                                <a:ea typeface="MS Mincho" charset="0"/>
                                <a:cs typeface="Cambria Math" panose="02040503050406030204" charset="0"/>
                              </a:rPr>
                              <m:t>2</m:t>
                            </m:r>
                          </m:sub>
                        </m:sSub>
                      </m:oMath>
                    </m:oMathPara>
                  </a14:m>
                  <a:endParaRPr lang="zh-CN" altLang="en-US" sz="2400" kern="0" dirty="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20" name="文本框 19"/>
                <p:cNvSpPr txBox="1">
                  <a:spLocks noRot="1" noChangeAspect="1" noMove="1" noResize="1" noEditPoints="1" noAdjustHandles="1" noChangeArrowheads="1" noChangeShapeType="1" noTextEdit="1"/>
                </p:cNvSpPr>
                <p:nvPr/>
              </p:nvSpPr>
              <p:spPr>
                <a:xfrm>
                  <a:off x="9666423" y="1857041"/>
                  <a:ext cx="1283492" cy="461665"/>
                </a:xfrm>
                <a:prstGeom prst="rect">
                  <a:avLst/>
                </a:prstGeom>
                <a:blipFill rotWithShape="1">
                  <a:blip r:embed="rId4"/>
                </a:blipFill>
                <a:ln>
                  <a:noFill/>
                </a:ln>
              </p:spPr>
              <p:txBody>
                <a:bodyPr/>
                <a:lstStyle/>
                <a:p>
                  <a:r>
                    <a:rPr lang="zh-CN" altLang="en-US">
                      <a:noFill/>
                    </a:rPr>
                    <a:t> </a:t>
                  </a:r>
                </a:p>
              </p:txBody>
            </p:sp>
          </mc:Fallback>
        </mc:AlternateContent>
        <p:sp>
          <p:nvSpPr>
            <p:cNvPr id="21" name="乘号 23"/>
            <p:cNvSpPr/>
            <p:nvPr/>
          </p:nvSpPr>
          <p:spPr>
            <a:xfrm>
              <a:off x="7474532" y="1871492"/>
              <a:ext cx="472635" cy="441908"/>
            </a:xfrm>
            <a:prstGeom prst="mathMultiply">
              <a:avLst/>
            </a:prstGeom>
            <a:solidFill>
              <a:schemeClr val="bg1">
                <a:lumMod val="85000"/>
              </a:schemeClr>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kern="0">
                <a:solidFill>
                  <a:prstClr val="white"/>
                </a:solidFill>
                <a:latin typeface="微软雅黑" panose="020B0503020204020204" pitchFamily="34" charset="-122"/>
                <a:ea typeface="微软雅黑" panose="020B0503020204020204" pitchFamily="34" charset="-122"/>
              </a:endParaRPr>
            </a:p>
          </p:txBody>
        </p:sp>
      </p:grpSp>
      <p:sp>
        <p:nvSpPr>
          <p:cNvPr id="22" name="文本框 21"/>
          <p:cNvSpPr txBox="1"/>
          <p:nvPr/>
        </p:nvSpPr>
        <p:spPr>
          <a:xfrm>
            <a:off x="828887" y="1003393"/>
            <a:ext cx="10363653" cy="799642"/>
          </a:xfrm>
          <a:prstGeom prst="rect">
            <a:avLst/>
          </a:prstGeom>
          <a:noFill/>
        </p:spPr>
        <p:txBody>
          <a:bodyPr wrap="square">
            <a:spAutoFit/>
          </a:bodyPr>
          <a:lstStyle/>
          <a:p>
            <a:pPr marL="342900" lvl="1" indent="-342900" defTabSz="876300">
              <a:lnSpc>
                <a:spcPct val="120000"/>
              </a:lnSpc>
              <a:spcBef>
                <a:spcPts val="1200"/>
              </a:spcBef>
              <a:buClr>
                <a:schemeClr val="accent1">
                  <a:lumMod val="75000"/>
                </a:schemeClr>
              </a:buClr>
              <a:buSzPct val="60000"/>
              <a:buFont typeface="Wingdings" panose="05000000000000000000" pitchFamily="2" charset="2"/>
              <a:buChar char="n"/>
              <a:defRPr/>
            </a:pPr>
            <a:r>
              <a:rPr lang="zh-CN" altLang="en-US" sz="2000" b="1" dirty="0">
                <a:solidFill>
                  <a:srgbClr val="002A7E"/>
                </a:solidFill>
                <a:latin typeface="微软雅黑" panose="020B0503020204020204" pitchFamily="34" charset="-122"/>
                <a:ea typeface="微软雅黑" panose="020B0503020204020204" pitchFamily="34" charset="-122"/>
                <a:sym typeface="+mn-ea"/>
              </a:rPr>
              <a:t>全同态加密：</a:t>
            </a:r>
            <a:r>
              <a:rPr lang="zh-CN" altLang="en-US" sz="2000" dirty="0">
                <a:solidFill>
                  <a:srgbClr val="002A7E"/>
                </a:solidFill>
                <a:latin typeface="微软雅黑" panose="020B0503020204020204" pitchFamily="34" charset="-122"/>
                <a:ea typeface="微软雅黑" panose="020B0503020204020204" pitchFamily="34" charset="-122"/>
                <a:sym typeface="+mn-ea"/>
              </a:rPr>
              <a:t>在密文域的操作等效于明文域的对应操作，支持加法和乘法数据操作的同时不泄露任何数据信息</a:t>
            </a:r>
            <a:endParaRPr lang="en-US" altLang="zh-CN" sz="2000" dirty="0">
              <a:solidFill>
                <a:srgbClr val="002A7E"/>
              </a:solidFill>
              <a:latin typeface="微软雅黑" panose="020B0503020204020204" pitchFamily="34" charset="-122"/>
              <a:ea typeface="微软雅黑" panose="020B0503020204020204" pitchFamily="34" charset="-122"/>
              <a:sym typeface="+mn-ea"/>
            </a:endParaRPr>
          </a:p>
        </p:txBody>
      </p:sp>
      <p:sp>
        <p:nvSpPr>
          <p:cNvPr id="23" name="文本框 22"/>
          <p:cNvSpPr txBox="1"/>
          <p:nvPr/>
        </p:nvSpPr>
        <p:spPr>
          <a:xfrm>
            <a:off x="834024" y="2869602"/>
            <a:ext cx="8689513" cy="430318"/>
          </a:xfrm>
          <a:prstGeom prst="rect">
            <a:avLst/>
          </a:prstGeom>
          <a:noFill/>
        </p:spPr>
        <p:txBody>
          <a:bodyPr wrap="square">
            <a:spAutoFit/>
          </a:bodyPr>
          <a:lstStyle/>
          <a:p>
            <a:pPr marL="342900" lvl="1" indent="-342900" defTabSz="876300">
              <a:lnSpc>
                <a:spcPct val="120000"/>
              </a:lnSpc>
              <a:spcBef>
                <a:spcPts val="1200"/>
              </a:spcBef>
              <a:buClr>
                <a:schemeClr val="accent1">
                  <a:lumMod val="75000"/>
                </a:schemeClr>
              </a:buClr>
              <a:buSzPct val="60000"/>
              <a:buFont typeface="Wingdings" panose="05000000000000000000" pitchFamily="2" charset="2"/>
              <a:buChar char="n"/>
              <a:defRPr/>
            </a:pPr>
            <a:r>
              <a:rPr lang="zh-CN" altLang="en-US" sz="2000" b="1" dirty="0">
                <a:solidFill>
                  <a:srgbClr val="002A7E"/>
                </a:solidFill>
                <a:latin typeface="微软雅黑" panose="020B0503020204020204" pitchFamily="34" charset="-122"/>
                <a:ea typeface="微软雅黑" panose="020B0503020204020204" pitchFamily="34" charset="-122"/>
                <a:sym typeface="+mn-ea"/>
              </a:rPr>
              <a:t>简单示例（不考虑安全性和乘法同态性）</a:t>
            </a:r>
            <a:endParaRPr lang="zh-CN" altLang="en-US" sz="2000" b="1" dirty="0">
              <a:solidFill>
                <a:srgbClr val="002A7E"/>
              </a:solidFill>
              <a:latin typeface="微软雅黑" panose="020B0503020204020204" pitchFamily="34" charset="-122"/>
              <a:ea typeface="微软雅黑" panose="020B0503020204020204" pitchFamily="34" charset="-122"/>
              <a:sym typeface="+mn-ea"/>
            </a:endParaRPr>
          </a:p>
        </p:txBody>
      </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94041" y="3860617"/>
            <a:ext cx="1231737" cy="1231735"/>
          </a:xfrm>
          <a:prstGeom prst="rect">
            <a:avLst/>
          </a:prstGeom>
        </p:spPr>
      </p:pic>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70154" y="3934645"/>
            <a:ext cx="1231737" cy="1231735"/>
          </a:xfrm>
          <a:prstGeom prst="rect">
            <a:avLst/>
          </a:prstGeom>
        </p:spPr>
      </p:pic>
      <mc:AlternateContent xmlns:mc="http://schemas.openxmlformats.org/markup-compatibility/2006">
        <mc:Choice xmlns:a14="http://schemas.microsoft.com/office/drawing/2010/main" Requires="a14">
          <p:sp>
            <p:nvSpPr>
              <p:cNvPr id="26" name="文本框 25"/>
              <p:cNvSpPr txBox="1"/>
              <p:nvPr/>
            </p:nvSpPr>
            <p:spPr>
              <a:xfrm>
                <a:off x="1285037" y="3471663"/>
                <a:ext cx="5187317" cy="309380"/>
              </a:xfrm>
              <a:prstGeom prst="rect">
                <a:avLst/>
              </a:prstGeom>
              <a:noFill/>
            </p:spPr>
            <p:txBody>
              <a:bodyPr wrap="none" lIns="0" tIns="0" rIns="0" bIns="0" rtlCol="0">
                <a:spAutoFit/>
              </a:bodyPr>
              <a:lstStyle/>
              <a:p>
                <a14:m>
                  <m:oMath xmlns:m="http://schemas.openxmlformats.org/officeDocument/2006/math">
                    <m:r>
                      <a:rPr lang="zh-CN" altLang="en-US" sz="2000">
                        <a:solidFill>
                          <a:srgbClr val="002A7E"/>
                        </a:solidFill>
                        <a:latin typeface="Cambria Math" panose="02040503050406030204" charset="0"/>
                        <a:ea typeface="微软雅黑" panose="020B0503020204020204" pitchFamily="34" charset="-122"/>
                      </a:rPr>
                      <m:t>密钥为</m:t>
                    </m:r>
                    <m:r>
                      <a:rPr lang="zh-CN" altLang="en-US" sz="2000">
                        <a:solidFill>
                          <a:srgbClr val="002A7E"/>
                        </a:solidFill>
                        <a:latin typeface="Cambria Math" panose="02040503050406030204" charset="0"/>
                        <a:ea typeface="微软雅黑" panose="020B0503020204020204" pitchFamily="34" charset="-122"/>
                      </a:rPr>
                      <m:t>73</m:t>
                    </m:r>
                  </m:oMath>
                </a14:m>
                <a:r>
                  <a:rPr lang="zh-CN" altLang="en-US" sz="2000" dirty="0">
                    <a:solidFill>
                      <a:srgbClr val="002A7E"/>
                    </a:solidFill>
                    <a:latin typeface="微软雅黑" panose="020B0503020204020204" pitchFamily="34" charset="-122"/>
                    <a:ea typeface="微软雅黑" panose="020B0503020204020204" pitchFamily="34" charset="-122"/>
                  </a:rPr>
                  <a:t>，加密算法为简单乘法，即</a:t>
                </a:r>
                <a:r>
                  <a:rPr lang="en-US" altLang="zh-CN" sz="2000" dirty="0">
                    <a:solidFill>
                      <a:srgbClr val="002A7E"/>
                    </a:solidFill>
                    <a:latin typeface="微软雅黑" panose="020B0503020204020204" pitchFamily="34" charset="-122"/>
                    <a:ea typeface="微软雅黑" panose="020B0503020204020204" pitchFamily="34" charset="-122"/>
                  </a:rPr>
                  <a:t>73</a:t>
                </a:r>
                <a:r>
                  <a:rPr lang="zh-CN" altLang="en-US" sz="2000" dirty="0">
                    <a:solidFill>
                      <a:srgbClr val="002A7E"/>
                    </a:solidFill>
                    <a:latin typeface="微软雅黑" panose="020B0503020204020204" pitchFamily="34" charset="-122"/>
                    <a:ea typeface="微软雅黑" panose="020B0503020204020204" pitchFamily="34" charset="-122"/>
                  </a:rPr>
                  <a:t>乘以</a:t>
                </a:r>
                <a:r>
                  <a:rPr lang="en-US" altLang="zh-CN" sz="2000" dirty="0">
                    <a:solidFill>
                      <a:srgbClr val="002A7E"/>
                    </a:solidFill>
                    <a:latin typeface="微软雅黑" panose="020B0503020204020204" pitchFamily="34" charset="-122"/>
                    <a:ea typeface="微软雅黑" panose="020B0503020204020204" pitchFamily="34" charset="-122"/>
                  </a:rPr>
                  <a:t>m</a:t>
                </a:r>
                <a:endParaRPr lang="zh-CN" altLang="en-US" sz="2000" dirty="0">
                  <a:solidFill>
                    <a:srgbClr val="002A7E"/>
                  </a:solidFill>
                  <a:latin typeface="微软雅黑" panose="020B0503020204020204" pitchFamily="34" charset="-122"/>
                  <a:ea typeface="微软雅黑" panose="020B0503020204020204" pitchFamily="34" charset="-122"/>
                </a:endParaRPr>
              </a:p>
            </p:txBody>
          </p:sp>
        </mc:Choice>
        <mc:Fallback>
          <p:sp>
            <p:nvSpPr>
              <p:cNvPr id="26" name="文本框 25"/>
              <p:cNvSpPr txBox="1">
                <a:spLocks noRot="1" noChangeAspect="1" noMove="1" noResize="1" noEditPoints="1" noAdjustHandles="1" noChangeArrowheads="1" noChangeShapeType="1" noTextEdit="1"/>
              </p:cNvSpPr>
              <p:nvPr/>
            </p:nvSpPr>
            <p:spPr>
              <a:xfrm>
                <a:off x="1285037" y="3471663"/>
                <a:ext cx="5187317" cy="309380"/>
              </a:xfrm>
              <a:prstGeom prst="rect">
                <a:avLst/>
              </a:prstGeom>
              <a:blipFill rotWithShape="1">
                <a:blip r:embed="rId7"/>
                <a:stretch>
                  <a:fillRect l="-8" t="-38" r="-1803" b="-2393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7" name="文本框 26"/>
              <p:cNvSpPr txBox="1"/>
              <p:nvPr/>
            </p:nvSpPr>
            <p:spPr>
              <a:xfrm>
                <a:off x="2256645" y="4199523"/>
                <a:ext cx="2175274" cy="27841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zh-CN" altLang="en-US">
                          <a:solidFill>
                            <a:srgbClr val="002A7E"/>
                          </a:solidFill>
                          <a:latin typeface="Cambria Math" panose="02040503050406030204" charset="0"/>
                          <a:ea typeface="微软雅黑" panose="020B0503020204020204" pitchFamily="34" charset="-122"/>
                        </a:rPr>
                        <m:t>加密</m:t>
                      </m:r>
                      <m:r>
                        <a:rPr lang="en-US" altLang="zh-CN">
                          <a:solidFill>
                            <a:srgbClr val="002A7E"/>
                          </a:solidFill>
                          <a:latin typeface="Cambria Math" panose="02040503050406030204" charset="0"/>
                          <a:ea typeface="微软雅黑" panose="020B0503020204020204" pitchFamily="34" charset="-122"/>
                        </a:rPr>
                        <m:t>6</m:t>
                      </m:r>
                      <m:r>
                        <a:rPr lang="zh-CN" altLang="en-US">
                          <a:solidFill>
                            <a:srgbClr val="002A7E"/>
                          </a:solidFill>
                          <a:latin typeface="Cambria Math" panose="02040503050406030204" charset="0"/>
                          <a:ea typeface="微软雅黑" panose="020B0503020204020204" pitchFamily="34" charset="-122"/>
                        </a:rPr>
                        <m:t>：</m:t>
                      </m:r>
                      <m:r>
                        <a:rPr lang="en-US" altLang="zh-CN">
                          <a:solidFill>
                            <a:srgbClr val="002A7E"/>
                          </a:solidFill>
                          <a:latin typeface="Cambria Math" panose="02040503050406030204" charset="0"/>
                          <a:ea typeface="微软雅黑" panose="020B0503020204020204" pitchFamily="34" charset="-122"/>
                        </a:rPr>
                        <m:t>73</m:t>
                      </m:r>
                      <m:r>
                        <a:rPr lang="en-US" altLang="zh-CN">
                          <a:solidFill>
                            <a:srgbClr val="002A7E"/>
                          </a:solidFill>
                          <a:latin typeface="Cambria Math" panose="02040503050406030204" charset="0"/>
                          <a:ea typeface="微软雅黑" panose="020B0503020204020204" pitchFamily="34" charset="-122"/>
                        </a:rPr>
                        <m:t>∗</m:t>
                      </m:r>
                      <m:r>
                        <a:rPr lang="en-US" altLang="zh-CN">
                          <a:solidFill>
                            <a:srgbClr val="002A7E"/>
                          </a:solidFill>
                          <a:latin typeface="Cambria Math" panose="02040503050406030204" charset="0"/>
                          <a:ea typeface="微软雅黑" panose="020B0503020204020204" pitchFamily="34" charset="-122"/>
                        </a:rPr>
                        <m:t>6</m:t>
                      </m:r>
                      <m:r>
                        <a:rPr lang="zh-CN" altLang="en-US">
                          <a:solidFill>
                            <a:srgbClr val="002A7E"/>
                          </a:solidFill>
                          <a:latin typeface="Cambria Math" panose="02040503050406030204" charset="0"/>
                          <a:ea typeface="微软雅黑" panose="020B0503020204020204" pitchFamily="34" charset="-122"/>
                        </a:rPr>
                        <m:t>=</m:t>
                      </m:r>
                      <m:r>
                        <a:rPr lang="en-US" altLang="zh-CN">
                          <a:solidFill>
                            <a:srgbClr val="002A7E"/>
                          </a:solidFill>
                          <a:latin typeface="Cambria Math" panose="02040503050406030204" charset="0"/>
                          <a:ea typeface="微软雅黑" panose="020B0503020204020204" pitchFamily="34" charset="-122"/>
                        </a:rPr>
                        <m:t>438</m:t>
                      </m:r>
                    </m:oMath>
                  </m:oMathPara>
                </a14:m>
                <a:endParaRPr lang="zh-CN" altLang="en-US" dirty="0">
                  <a:solidFill>
                    <a:srgbClr val="002A7E"/>
                  </a:solidFill>
                  <a:latin typeface="微软雅黑" panose="020B0503020204020204" pitchFamily="34" charset="-122"/>
                  <a:ea typeface="微软雅黑" panose="020B0503020204020204" pitchFamily="34" charset="-122"/>
                </a:endParaRPr>
              </a:p>
            </p:txBody>
          </p:sp>
        </mc:Choice>
        <mc:Fallback>
          <p:sp>
            <p:nvSpPr>
              <p:cNvPr id="27" name="文本框 26"/>
              <p:cNvSpPr txBox="1">
                <a:spLocks noRot="1" noChangeAspect="1" noMove="1" noResize="1" noEditPoints="1" noAdjustHandles="1" noChangeArrowheads="1" noChangeShapeType="1" noTextEdit="1"/>
              </p:cNvSpPr>
              <p:nvPr/>
            </p:nvSpPr>
            <p:spPr>
              <a:xfrm>
                <a:off x="2256645" y="4199523"/>
                <a:ext cx="2175274" cy="278410"/>
              </a:xfrm>
              <a:prstGeom prst="rect">
                <a:avLst/>
              </a:prstGeom>
              <a:blipFill rotWithShape="1">
                <a:blip r:embed="rId8"/>
                <a:stretch>
                  <a:fillRect l="-23" t="-96" r="-3199" b="-2398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8" name="文本框 27"/>
              <p:cNvSpPr txBox="1"/>
              <p:nvPr/>
            </p:nvSpPr>
            <p:spPr>
              <a:xfrm>
                <a:off x="2256646" y="4597266"/>
                <a:ext cx="2168581" cy="27696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zh-CN" altLang="en-US">
                          <a:solidFill>
                            <a:srgbClr val="002A7E"/>
                          </a:solidFill>
                          <a:latin typeface="Cambria Math" panose="02040503050406030204" charset="0"/>
                          <a:ea typeface="微软雅黑" panose="020B0503020204020204" pitchFamily="34" charset="-122"/>
                        </a:rPr>
                        <m:t>加密</m:t>
                      </m:r>
                      <m:r>
                        <a:rPr lang="en-US" altLang="zh-CN">
                          <a:solidFill>
                            <a:srgbClr val="002A7E"/>
                          </a:solidFill>
                          <a:latin typeface="Cambria Math" panose="02040503050406030204" charset="0"/>
                          <a:ea typeface="微软雅黑" panose="020B0503020204020204" pitchFamily="34" charset="-122"/>
                        </a:rPr>
                        <m:t>8</m:t>
                      </m:r>
                      <m:r>
                        <a:rPr lang="zh-CN" altLang="en-US">
                          <a:solidFill>
                            <a:srgbClr val="002A7E"/>
                          </a:solidFill>
                          <a:latin typeface="Cambria Math" panose="02040503050406030204" charset="0"/>
                          <a:ea typeface="微软雅黑" panose="020B0503020204020204" pitchFamily="34" charset="-122"/>
                        </a:rPr>
                        <m:t>：</m:t>
                      </m:r>
                      <m:r>
                        <a:rPr lang="en-US" altLang="zh-CN">
                          <a:solidFill>
                            <a:srgbClr val="002A7E"/>
                          </a:solidFill>
                          <a:latin typeface="Cambria Math" panose="02040503050406030204" charset="0"/>
                          <a:ea typeface="微软雅黑" panose="020B0503020204020204" pitchFamily="34" charset="-122"/>
                        </a:rPr>
                        <m:t>73</m:t>
                      </m:r>
                      <m:r>
                        <a:rPr lang="en-US" altLang="zh-CN">
                          <a:solidFill>
                            <a:srgbClr val="002A7E"/>
                          </a:solidFill>
                          <a:latin typeface="Cambria Math" panose="02040503050406030204" charset="0"/>
                          <a:ea typeface="微软雅黑" panose="020B0503020204020204" pitchFamily="34" charset="-122"/>
                        </a:rPr>
                        <m:t>∗</m:t>
                      </m:r>
                      <m:r>
                        <a:rPr lang="en-US" altLang="zh-CN">
                          <a:solidFill>
                            <a:srgbClr val="002A7E"/>
                          </a:solidFill>
                          <a:latin typeface="Cambria Math" panose="02040503050406030204" charset="0"/>
                          <a:ea typeface="微软雅黑" panose="020B0503020204020204" pitchFamily="34" charset="-122"/>
                        </a:rPr>
                        <m:t>8</m:t>
                      </m:r>
                      <m:r>
                        <a:rPr lang="zh-CN" altLang="en-US">
                          <a:solidFill>
                            <a:srgbClr val="002A7E"/>
                          </a:solidFill>
                          <a:latin typeface="Cambria Math" panose="02040503050406030204" charset="0"/>
                          <a:ea typeface="微软雅黑" panose="020B0503020204020204" pitchFamily="34" charset="-122"/>
                        </a:rPr>
                        <m:t>=</m:t>
                      </m:r>
                      <m:r>
                        <a:rPr lang="en-US" altLang="zh-CN">
                          <a:solidFill>
                            <a:srgbClr val="002A7E"/>
                          </a:solidFill>
                          <a:latin typeface="Cambria Math" panose="02040503050406030204" charset="0"/>
                          <a:ea typeface="微软雅黑" panose="020B0503020204020204" pitchFamily="34" charset="-122"/>
                        </a:rPr>
                        <m:t>584</m:t>
                      </m:r>
                    </m:oMath>
                  </m:oMathPara>
                </a14:m>
                <a:endParaRPr lang="zh-CN" altLang="en-US" dirty="0">
                  <a:solidFill>
                    <a:srgbClr val="002A7E"/>
                  </a:solidFill>
                  <a:latin typeface="微软雅黑" panose="020B0503020204020204" pitchFamily="34" charset="-122"/>
                  <a:ea typeface="微软雅黑" panose="020B0503020204020204" pitchFamily="34" charset="-122"/>
                </a:endParaRPr>
              </a:p>
            </p:txBody>
          </p:sp>
        </mc:Choice>
        <mc:Fallback>
          <p:sp>
            <p:nvSpPr>
              <p:cNvPr id="28" name="文本框 27"/>
              <p:cNvSpPr txBox="1">
                <a:spLocks noRot="1" noChangeAspect="1" noMove="1" noResize="1" noEditPoints="1" noAdjustHandles="1" noChangeArrowheads="1" noChangeShapeType="1" noTextEdit="1"/>
              </p:cNvSpPr>
              <p:nvPr/>
            </p:nvSpPr>
            <p:spPr>
              <a:xfrm>
                <a:off x="2256646" y="4597266"/>
                <a:ext cx="2168581" cy="276963"/>
              </a:xfrm>
              <a:prstGeom prst="rect">
                <a:avLst/>
              </a:prstGeom>
              <a:blipFill rotWithShape="1">
                <a:blip r:embed="rId9"/>
                <a:stretch>
                  <a:fillRect l="-23" t="-181" r="-3371" b="-24543"/>
                </a:stretch>
              </a:blipFill>
            </p:spPr>
            <p:txBody>
              <a:bodyPr/>
              <a:lstStyle/>
              <a:p>
                <a:r>
                  <a:rPr lang="zh-CN" altLang="en-US">
                    <a:noFill/>
                  </a:rPr>
                  <a:t> </a:t>
                </a:r>
              </a:p>
            </p:txBody>
          </p:sp>
        </mc:Fallback>
      </mc:AlternateContent>
      <p:sp>
        <p:nvSpPr>
          <p:cNvPr id="29" name="箭头: 右 31"/>
          <p:cNvSpPr/>
          <p:nvPr/>
        </p:nvSpPr>
        <p:spPr>
          <a:xfrm>
            <a:off x="4715576" y="4363342"/>
            <a:ext cx="2577459" cy="276963"/>
          </a:xfrm>
          <a:prstGeom prst="rightArrow">
            <a:avLst/>
          </a:prstGeom>
          <a:solidFill>
            <a:srgbClr val="5B9BD5"/>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kern="0">
              <a:solidFill>
                <a:prstClr val="white"/>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4902361" y="4640305"/>
            <a:ext cx="2192622" cy="276963"/>
          </a:xfrm>
          <a:prstGeom prst="rect">
            <a:avLst/>
          </a:prstGeom>
          <a:noFill/>
        </p:spPr>
        <p:txBody>
          <a:bodyPr wrap="none" lIns="0" tIns="0" rIns="0" bIns="0" rtlCol="0">
            <a:spAutoFit/>
          </a:bodyPr>
          <a:lstStyle/>
          <a:p>
            <a:r>
              <a:rPr lang="zh-CN" altLang="en-US" dirty="0">
                <a:solidFill>
                  <a:srgbClr val="002A7E"/>
                </a:solidFill>
                <a:latin typeface="微软雅黑" panose="020B0503020204020204" pitchFamily="34" charset="-122"/>
                <a:ea typeface="微软雅黑" panose="020B0503020204020204" pitchFamily="34" charset="-122"/>
              </a:rPr>
              <a:t>发送密文：</a:t>
            </a:r>
            <a:r>
              <a:rPr lang="en-US" altLang="zh-CN" dirty="0">
                <a:solidFill>
                  <a:srgbClr val="002A7E"/>
                </a:solidFill>
                <a:latin typeface="微软雅黑" panose="020B0503020204020204" pitchFamily="34" charset="-122"/>
                <a:ea typeface="微软雅黑" panose="020B0503020204020204" pitchFamily="34" charset="-122"/>
              </a:rPr>
              <a:t>438</a:t>
            </a:r>
            <a:r>
              <a:rPr lang="zh-CN" altLang="en-US" dirty="0">
                <a:solidFill>
                  <a:srgbClr val="002A7E"/>
                </a:solidFill>
                <a:latin typeface="微软雅黑" panose="020B0503020204020204" pitchFamily="34" charset="-122"/>
                <a:ea typeface="微软雅黑" panose="020B0503020204020204" pitchFamily="34" charset="-122"/>
              </a:rPr>
              <a:t>，</a:t>
            </a:r>
            <a:r>
              <a:rPr lang="en-US" altLang="zh-CN" dirty="0">
                <a:solidFill>
                  <a:srgbClr val="002A7E"/>
                </a:solidFill>
                <a:latin typeface="微软雅黑" panose="020B0503020204020204" pitchFamily="34" charset="-122"/>
                <a:ea typeface="微软雅黑" panose="020B0503020204020204" pitchFamily="34" charset="-122"/>
              </a:rPr>
              <a:t>584</a:t>
            </a:r>
            <a:endParaRPr lang="zh-CN" altLang="en-US" dirty="0">
              <a:solidFill>
                <a:srgbClr val="002A7E"/>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7494746" y="4597266"/>
            <a:ext cx="2843357" cy="276963"/>
          </a:xfrm>
          <a:prstGeom prst="rect">
            <a:avLst/>
          </a:prstGeom>
          <a:noFill/>
        </p:spPr>
        <p:txBody>
          <a:bodyPr wrap="none" lIns="0" tIns="0" rIns="0" bIns="0" rtlCol="0">
            <a:spAutoFit/>
          </a:bodyPr>
          <a:lstStyle/>
          <a:p>
            <a:r>
              <a:rPr lang="zh-CN" altLang="en-US" dirty="0">
                <a:solidFill>
                  <a:srgbClr val="002A7E"/>
                </a:solidFill>
                <a:latin typeface="微软雅黑" panose="020B0503020204020204" pitchFamily="34" charset="-122"/>
                <a:ea typeface="微软雅黑" panose="020B0503020204020204" pitchFamily="34" charset="-122"/>
              </a:rPr>
              <a:t>密文计算：</a:t>
            </a:r>
            <a:r>
              <a:rPr lang="en-US" altLang="zh-CN" dirty="0">
                <a:solidFill>
                  <a:srgbClr val="002A7E"/>
                </a:solidFill>
                <a:latin typeface="微软雅黑" panose="020B0503020204020204" pitchFamily="34" charset="-122"/>
                <a:ea typeface="微软雅黑" panose="020B0503020204020204" pitchFamily="34" charset="-122"/>
              </a:rPr>
              <a:t>438+584=1022</a:t>
            </a:r>
            <a:endParaRPr lang="zh-CN" altLang="en-US" dirty="0">
              <a:solidFill>
                <a:srgbClr val="002A7E"/>
              </a:solidFill>
              <a:latin typeface="微软雅黑" panose="020B0503020204020204" pitchFamily="34" charset="-122"/>
              <a:ea typeface="微软雅黑" panose="020B0503020204020204" pitchFamily="34" charset="-122"/>
            </a:endParaRPr>
          </a:p>
        </p:txBody>
      </p:sp>
      <p:sp>
        <p:nvSpPr>
          <p:cNvPr id="32" name="箭头: 右 34"/>
          <p:cNvSpPr/>
          <p:nvPr/>
        </p:nvSpPr>
        <p:spPr>
          <a:xfrm flipH="1">
            <a:off x="4715575" y="5258576"/>
            <a:ext cx="2569269" cy="276963"/>
          </a:xfrm>
          <a:prstGeom prst="rightArrow">
            <a:avLst/>
          </a:prstGeom>
          <a:solidFill>
            <a:srgbClr val="5B9BD5"/>
          </a:solidFill>
          <a:ln w="12700" cap="flat" cmpd="sng" algn="ctr">
            <a:noFill/>
            <a:prstDash val="solid"/>
            <a:miter lim="800000"/>
          </a:ln>
          <a:effectLst/>
        </p:spPr>
        <p:txBody>
          <a:bodyPr rtlCol="0" anchor="ctr"/>
          <a:lstStyle/>
          <a:p>
            <a:pPr algn="ctr" defTabSz="914400" fontAlgn="auto">
              <a:spcBef>
                <a:spcPts val="0"/>
              </a:spcBef>
              <a:spcAft>
                <a:spcPts val="0"/>
              </a:spcAft>
              <a:defRPr/>
            </a:pPr>
            <a:endParaRPr lang="zh-CN" altLang="en-US" kern="0">
              <a:solidFill>
                <a:prstClr val="white"/>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5177049" y="5590810"/>
            <a:ext cx="1692551" cy="276963"/>
          </a:xfrm>
          <a:prstGeom prst="rect">
            <a:avLst/>
          </a:prstGeom>
          <a:noFill/>
        </p:spPr>
        <p:txBody>
          <a:bodyPr wrap="none" lIns="0" tIns="0" rIns="0" bIns="0" rtlCol="0">
            <a:spAutoFit/>
          </a:bodyPr>
          <a:lstStyle/>
          <a:p>
            <a:r>
              <a:rPr lang="zh-CN" altLang="en-US" dirty="0">
                <a:solidFill>
                  <a:srgbClr val="002A7E"/>
                </a:solidFill>
                <a:latin typeface="微软雅黑" panose="020B0503020204020204" pitchFamily="34" charset="-122"/>
                <a:ea typeface="微软雅黑" panose="020B0503020204020204" pitchFamily="34" charset="-122"/>
              </a:rPr>
              <a:t>返回密文：</a:t>
            </a:r>
            <a:r>
              <a:rPr lang="en-US" altLang="zh-CN" dirty="0">
                <a:solidFill>
                  <a:srgbClr val="002A7E"/>
                </a:solidFill>
                <a:latin typeface="微软雅黑" panose="020B0503020204020204" pitchFamily="34" charset="-122"/>
                <a:ea typeface="微软雅黑" panose="020B0503020204020204" pitchFamily="34" charset="-122"/>
              </a:rPr>
              <a:t>1022</a:t>
            </a:r>
            <a:endParaRPr lang="zh-CN" altLang="en-US" dirty="0">
              <a:solidFill>
                <a:srgbClr val="002A7E"/>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34" name="文本框 33"/>
              <p:cNvSpPr txBox="1"/>
              <p:nvPr/>
            </p:nvSpPr>
            <p:spPr>
              <a:xfrm>
                <a:off x="1917792" y="5286212"/>
                <a:ext cx="2652625" cy="276963"/>
              </a:xfrm>
              <a:prstGeom prst="rect">
                <a:avLst/>
              </a:prstGeom>
              <a:noFill/>
            </p:spPr>
            <p:txBody>
              <a:bodyPr wrap="none" lIns="0" tIns="0" rIns="0" bIns="0" rtlCol="0">
                <a:spAutoFit/>
              </a:bodyPr>
              <a:lstStyle/>
              <a:p>
                <a:r>
                  <a:rPr lang="zh-CN" altLang="en-US" dirty="0">
                    <a:solidFill>
                      <a:srgbClr val="002A7E"/>
                    </a:solidFill>
                    <a:latin typeface="微软雅黑" panose="020B0503020204020204" pitchFamily="34" charset="-122"/>
                    <a:ea typeface="微软雅黑" panose="020B0503020204020204" pitchFamily="34" charset="-122"/>
                  </a:rPr>
                  <a:t>解密</a:t>
                </a:r>
                <a:r>
                  <a:rPr lang="en-US" altLang="zh-CN" dirty="0">
                    <a:solidFill>
                      <a:srgbClr val="002A7E"/>
                    </a:solidFill>
                    <a:latin typeface="微软雅黑" panose="020B0503020204020204" pitchFamily="34" charset="-122"/>
                    <a:ea typeface="微软雅黑" panose="020B0503020204020204" pitchFamily="34" charset="-122"/>
                  </a:rPr>
                  <a:t>1022</a:t>
                </a:r>
                <a:r>
                  <a:rPr lang="zh-CN" altLang="en-US" dirty="0">
                    <a:solidFill>
                      <a:srgbClr val="002A7E"/>
                    </a:solidFill>
                    <a:latin typeface="微软雅黑" panose="020B0503020204020204" pitchFamily="34" charset="-122"/>
                    <a:ea typeface="微软雅黑" panose="020B0503020204020204" pitchFamily="34" charset="-122"/>
                  </a:rPr>
                  <a:t>：</a:t>
                </a:r>
                <a:r>
                  <a:rPr lang="en-US" altLang="zh-CN" dirty="0">
                    <a:solidFill>
                      <a:srgbClr val="002A7E"/>
                    </a:solidFill>
                    <a:latin typeface="微软雅黑" panose="020B0503020204020204" pitchFamily="34" charset="-122"/>
                    <a:ea typeface="微软雅黑" panose="020B0503020204020204" pitchFamily="34" charset="-122"/>
                  </a:rPr>
                  <a:t>1022</a:t>
                </a:r>
                <a14:m>
                  <m:oMath xmlns:m="http://schemas.openxmlformats.org/officeDocument/2006/math">
                    <m:r>
                      <a:rPr lang="en-US" altLang="zh-CN">
                        <a:solidFill>
                          <a:srgbClr val="002A7E"/>
                        </a:solidFill>
                        <a:latin typeface="Cambria Math" panose="02040503050406030204" charset="0"/>
                        <a:ea typeface="微软雅黑" panose="020B0503020204020204" pitchFamily="34" charset="-122"/>
                      </a:rPr>
                      <m:t>÷</m:t>
                    </m:r>
                  </m:oMath>
                </a14:m>
                <a:r>
                  <a:rPr lang="en-US" altLang="zh-CN" dirty="0">
                    <a:solidFill>
                      <a:srgbClr val="002A7E"/>
                    </a:solidFill>
                    <a:latin typeface="微软雅黑" panose="020B0503020204020204" pitchFamily="34" charset="-122"/>
                    <a:ea typeface="微软雅黑" panose="020B0503020204020204" pitchFamily="34" charset="-122"/>
                  </a:rPr>
                  <a:t>73=14</a:t>
                </a:r>
                <a:endParaRPr lang="en-US" altLang="zh-CN" dirty="0">
                  <a:solidFill>
                    <a:srgbClr val="002A7E"/>
                  </a:solidFill>
                  <a:latin typeface="微软雅黑" panose="020B0503020204020204" pitchFamily="34" charset="-122"/>
                  <a:ea typeface="微软雅黑" panose="020B0503020204020204" pitchFamily="34" charset="-122"/>
                </a:endParaRPr>
              </a:p>
            </p:txBody>
          </p:sp>
        </mc:Choice>
        <mc:Fallback>
          <p:sp>
            <p:nvSpPr>
              <p:cNvPr id="34" name="文本框 33"/>
              <p:cNvSpPr txBox="1">
                <a:spLocks noRot="1" noChangeAspect="1" noMove="1" noResize="1" noEditPoints="1" noAdjustHandles="1" noChangeArrowheads="1" noChangeShapeType="1" noTextEdit="1"/>
              </p:cNvSpPr>
              <p:nvPr/>
            </p:nvSpPr>
            <p:spPr>
              <a:xfrm>
                <a:off x="1917792" y="5286212"/>
                <a:ext cx="2652625" cy="276963"/>
              </a:xfrm>
              <a:prstGeom prst="rect">
                <a:avLst/>
              </a:prstGeom>
              <a:blipFill rotWithShape="1">
                <a:blip r:embed="rId10"/>
                <a:stretch>
                  <a:fillRect l="-3" t="-170" r="-6739" b="-15841"/>
                </a:stretch>
              </a:blipFill>
            </p:spPr>
            <p:txBody>
              <a:bodyPr/>
              <a:lstStyle/>
              <a:p>
                <a:r>
                  <a:rPr lang="zh-CN" altLang="en-US">
                    <a:noFill/>
                  </a:rPr>
                  <a:t> </a:t>
                </a:r>
              </a:p>
            </p:txBody>
          </p:sp>
        </mc:Fallback>
      </mc:AlternateContent>
      <p:sp>
        <p:nvSpPr>
          <p:cNvPr id="35" name="文本框 34"/>
          <p:cNvSpPr txBox="1"/>
          <p:nvPr/>
        </p:nvSpPr>
        <p:spPr>
          <a:xfrm>
            <a:off x="4715575" y="5971534"/>
            <a:ext cx="2538826" cy="276963"/>
          </a:xfrm>
          <a:prstGeom prst="rect">
            <a:avLst/>
          </a:prstGeom>
          <a:noFill/>
        </p:spPr>
        <p:txBody>
          <a:bodyPr wrap="none" lIns="0" tIns="0" rIns="0" bIns="0" rtlCol="0">
            <a:spAutoFit/>
          </a:bodyPr>
          <a:lstStyle/>
          <a:p>
            <a:r>
              <a:rPr lang="zh-CN" altLang="en-US" b="1" dirty="0">
                <a:solidFill>
                  <a:srgbClr val="002A7E"/>
                </a:solidFill>
                <a:latin typeface="微软雅黑" panose="020B0503020204020204" pitchFamily="34" charset="-122"/>
                <a:ea typeface="微软雅黑" panose="020B0503020204020204" pitchFamily="34" charset="-122"/>
              </a:rPr>
              <a:t>上述算法实现了加法同态</a:t>
            </a:r>
            <a:endParaRPr lang="zh-CN" altLang="en-US" b="1" dirty="0">
              <a:solidFill>
                <a:srgbClr val="002A7E"/>
              </a:solidFill>
              <a:latin typeface="微软雅黑" panose="020B0503020204020204" pitchFamily="34" charset="-122"/>
              <a:ea typeface="微软雅黑" panose="020B0503020204020204" pitchFamily="34" charset="-122"/>
            </a:endParaRPr>
          </a:p>
        </p:txBody>
      </p:sp>
      <p:sp>
        <p:nvSpPr>
          <p:cNvPr id="36" name="文本框 35"/>
          <p:cNvSpPr txBox="1"/>
          <p:nvPr/>
        </p:nvSpPr>
        <p:spPr>
          <a:xfrm>
            <a:off x="723673" y="5667453"/>
            <a:ext cx="6096072" cy="369284"/>
          </a:xfrm>
          <a:prstGeom prst="rect">
            <a:avLst/>
          </a:prstGeom>
          <a:noFill/>
        </p:spPr>
        <p:txBody>
          <a:bodyPr wrap="square">
            <a:spAutoFit/>
          </a:bodyPr>
          <a:lstStyle/>
          <a:p>
            <a:pPr algn="ctr"/>
            <a:r>
              <a:rPr lang="en-US" altLang="zh-CN" dirty="0">
                <a:solidFill>
                  <a:srgbClr val="C00000"/>
                </a:solidFill>
                <a:latin typeface="微软雅黑" panose="020B0503020204020204" pitchFamily="34" charset="-122"/>
                <a:ea typeface="微软雅黑" panose="020B0503020204020204" pitchFamily="34" charset="-122"/>
              </a:rPr>
              <a:t>14=6+8</a:t>
            </a:r>
            <a:endParaRPr lang="en-US" altLang="zh-CN" dirty="0">
              <a:solidFill>
                <a:srgbClr val="C00000"/>
              </a:solidFill>
              <a:latin typeface="微软雅黑" panose="020B0503020204020204" pitchFamily="34" charset="-122"/>
              <a:ea typeface="微软雅黑" panose="020B0503020204020204" pitchFamily="34" charset="-122"/>
            </a:endParaRPr>
          </a:p>
        </p:txBody>
      </p:sp>
      <p:sp>
        <p:nvSpPr>
          <p:cNvPr id="37" name="Slide Number Placeholder 36"/>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954107"/>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全同态加密（</a:t>
            </a:r>
            <a:r>
              <a:rPr lang="en-GB" altLang="zh-CN" sz="2800" b="1" dirty="0">
                <a:latin typeface="微软雅黑" panose="020B0503020204020204" pitchFamily="34" charset="-122"/>
                <a:ea typeface="微软雅黑" panose="020B0503020204020204" pitchFamily="34" charset="-122"/>
              </a:rPr>
              <a:t>Fully Homomorphic Encryption</a:t>
            </a:r>
            <a:r>
              <a:rPr lang="zh-CN" altLang="en-GB" sz="2800" b="1" dirty="0">
                <a:latin typeface="微软雅黑" panose="020B0503020204020204" pitchFamily="34" charset="-122"/>
                <a:ea typeface="微软雅黑" panose="020B0503020204020204" pitchFamily="34" charset="-122"/>
              </a:rPr>
              <a:t>）</a:t>
            </a:r>
            <a:endParaRPr lang="zh-CN" altLang="en-GB"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p:txBody>
      </p:sp>
      <p:sp>
        <p:nvSpPr>
          <p:cNvPr id="37" name="Rectangle 3"/>
          <p:cNvSpPr txBox="1"/>
          <p:nvPr/>
        </p:nvSpPr>
        <p:spPr>
          <a:xfrm>
            <a:off x="1470762" y="3568043"/>
            <a:ext cx="9305891" cy="1852943"/>
          </a:xfrm>
          <a:prstGeom prst="rect">
            <a:avLst/>
          </a:prstGeom>
        </p:spPr>
        <p:txBody>
          <a:bodyPr vert="horz" lIns="45693" tIns="45693" rIns="45693" bIns="45693"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42900" lvl="1" indent="-342900" defTabSz="876300" eaLnBrk="0" hangingPunct="0">
              <a:lnSpc>
                <a:spcPct val="120000"/>
              </a:lnSpc>
              <a:spcBef>
                <a:spcPts val="1200"/>
              </a:spcBef>
              <a:buClr>
                <a:schemeClr val="accent1">
                  <a:lumMod val="75000"/>
                </a:schemeClr>
              </a:buClr>
              <a:buSzPct val="60000"/>
              <a:buFont typeface="Wingdings" panose="05000000000000000000" pitchFamily="2" charset="2"/>
              <a:buChar char="n"/>
              <a:defRPr/>
            </a:pPr>
            <a:r>
              <a:rPr lang="zh-CN" altLang="en-US" sz="2000" b="1" dirty="0">
                <a:solidFill>
                  <a:srgbClr val="002A7E"/>
                </a:solidFill>
                <a:latin typeface="微软雅黑" panose="020B0503020204020204" pitchFamily="34" charset="-122"/>
                <a:ea typeface="微软雅黑" panose="020B0503020204020204" pitchFamily="34" charset="-122"/>
                <a:sym typeface="+mn-ea"/>
              </a:rPr>
              <a:t>技术优势与劣势</a:t>
            </a:r>
            <a:endParaRPr lang="en-US" altLang="zh-CN" sz="2000" b="1" dirty="0">
              <a:solidFill>
                <a:srgbClr val="002A7E"/>
              </a:solidFill>
              <a:latin typeface="微软雅黑" panose="020B0503020204020204" pitchFamily="34" charset="-122"/>
              <a:ea typeface="微软雅黑" panose="020B0503020204020204" pitchFamily="34" charset="-122"/>
              <a:sym typeface="+mn-ea"/>
            </a:endParaRPr>
          </a:p>
          <a:p>
            <a:pPr marL="630555" lvl="1" indent="-196850" defTabSz="876300" eaLnBrk="0" hangingPunct="0">
              <a:lnSpc>
                <a:spcPts val="3500"/>
              </a:lnSpc>
              <a:spcBef>
                <a:spcPct val="0"/>
              </a:spcBef>
              <a:buClr>
                <a:prstClr val="black"/>
              </a:buClr>
              <a:buSzPct val="90000"/>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优势：</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实现了在密文域上的任意运算，避免运算过程中需要先解密而导致的用户敏感信息泄露，实现了数据的</a:t>
            </a:r>
            <a:r>
              <a:rPr lang="zh-CN" altLang="en-US" dirty="0">
                <a:solidFill>
                  <a:srgbClr val="C00000"/>
                </a:solidFill>
                <a:latin typeface="Arial" panose="020B0604020202090204" pitchFamily="34" charset="0"/>
                <a:ea typeface="微软雅黑" panose="020B0503020204020204" pitchFamily="34" charset="-122"/>
                <a:cs typeface="Arial" panose="020B0604020202090204" pitchFamily="34" charset="0"/>
                <a:sym typeface="+mn-ea"/>
              </a:rPr>
              <a:t>可用不可见</a:t>
            </a:r>
            <a:endParaRPr lang="en-US" altLang="zh-CN" dirty="0">
              <a:solidFill>
                <a:srgbClr val="C00000"/>
              </a:solidFill>
              <a:latin typeface="Arial" panose="020B0604020202090204" pitchFamily="34" charset="0"/>
              <a:ea typeface="微软雅黑" panose="020B0503020204020204" pitchFamily="34" charset="-122"/>
              <a:cs typeface="Arial" panose="020B0604020202090204" pitchFamily="34" charset="0"/>
              <a:sym typeface="+mn-ea"/>
            </a:endParaRPr>
          </a:p>
          <a:p>
            <a:pPr marL="630555" lvl="1" indent="-196850" defTabSz="876300" eaLnBrk="0" hangingPunct="0">
              <a:lnSpc>
                <a:spcPts val="3500"/>
              </a:lnSpc>
              <a:spcBef>
                <a:spcPct val="0"/>
              </a:spcBef>
              <a:buClr>
                <a:prstClr val="black"/>
              </a:buClr>
              <a:buSzPct val="90000"/>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sym typeface="+mn-ea"/>
              </a:rPr>
              <a:t>劣势：</a:t>
            </a:r>
            <a:r>
              <a:rPr lang="zh-CN" altLang="en-US" dirty="0">
                <a:solidFill>
                  <a:srgbClr val="C00000"/>
                </a:solidFill>
                <a:latin typeface="Arial" panose="020B0604020202090204" pitchFamily="34" charset="0"/>
                <a:ea typeface="微软雅黑" panose="020B0503020204020204" pitchFamily="34" charset="-122"/>
                <a:cs typeface="Arial" panose="020B0604020202090204" pitchFamily="34" charset="0"/>
                <a:sym typeface="+mn-ea"/>
              </a:rPr>
              <a:t>计算成本高</a:t>
            </a:r>
            <a:endParaRPr lang="en-US" altLang="zh-CN" dirty="0">
              <a:solidFill>
                <a:srgbClr val="C00000"/>
              </a:solidFill>
              <a:latin typeface="Arial" panose="020B0604020202090204" pitchFamily="34" charset="0"/>
              <a:ea typeface="微软雅黑" panose="020B0503020204020204" pitchFamily="34" charset="-122"/>
              <a:cs typeface="Arial" panose="020B0604020202090204" pitchFamily="34" charset="0"/>
              <a:sym typeface="+mn-ea"/>
            </a:endParaRPr>
          </a:p>
          <a:p>
            <a:pPr marL="666750" lvl="1" indent="-285750" defTabSz="876300">
              <a:lnSpc>
                <a:spcPct val="120000"/>
              </a:lnSpc>
              <a:spcBef>
                <a:spcPts val="400"/>
              </a:spcBef>
              <a:buClr>
                <a:srgbClr val="002060"/>
              </a:buClr>
              <a:buSzPct val="90000"/>
              <a:buFont typeface="Wingdings" panose="05000000000000000000" pitchFamily="2" charset="2"/>
              <a:buChar char="v"/>
            </a:pPr>
            <a:endParaRPr lang="en-US" altLang="zh-CN" dirty="0">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文本框 37"/>
          <p:cNvSpPr txBox="1"/>
          <p:nvPr/>
        </p:nvSpPr>
        <p:spPr>
          <a:xfrm>
            <a:off x="1470763" y="1251044"/>
            <a:ext cx="9305891" cy="2199769"/>
          </a:xfrm>
          <a:prstGeom prst="rect">
            <a:avLst/>
          </a:prstGeom>
          <a:noFill/>
        </p:spPr>
        <p:txBody>
          <a:bodyPr wrap="square">
            <a:spAutoFit/>
          </a:bodyPr>
          <a:lstStyle/>
          <a:p>
            <a:pPr marL="342900" lvl="1" indent="-342900" defTabSz="876300">
              <a:lnSpc>
                <a:spcPct val="120000"/>
              </a:lnSpc>
              <a:spcBef>
                <a:spcPts val="1200"/>
              </a:spcBef>
              <a:buClr>
                <a:schemeClr val="accent1">
                  <a:lumMod val="75000"/>
                </a:schemeClr>
              </a:buClr>
              <a:buSzPct val="60000"/>
              <a:buFont typeface="Wingdings" panose="05000000000000000000" pitchFamily="2" charset="2"/>
              <a:buChar char="n"/>
              <a:defRPr/>
            </a:pPr>
            <a:r>
              <a:rPr lang="zh-CN" altLang="en-US" sz="2000" b="1" dirty="0">
                <a:solidFill>
                  <a:srgbClr val="002A7E"/>
                </a:solidFill>
                <a:latin typeface="微软雅黑" panose="020B0503020204020204" pitchFamily="34" charset="-122"/>
                <a:ea typeface="微软雅黑" panose="020B0503020204020204" pitchFamily="34" charset="-122"/>
              </a:rPr>
              <a:t>全同态加密技术发展</a:t>
            </a:r>
            <a:endParaRPr lang="en-US" altLang="zh-CN" sz="2000" b="1" dirty="0">
              <a:solidFill>
                <a:srgbClr val="002A7E"/>
              </a:solidFill>
              <a:latin typeface="微软雅黑" panose="020B0503020204020204" pitchFamily="34" charset="-122"/>
              <a:ea typeface="微软雅黑" panose="020B0503020204020204" pitchFamily="34" charset="-122"/>
            </a:endParaRPr>
          </a:p>
          <a:p>
            <a:pPr marL="630555" lvl="1" indent="-196850" defTabSz="876300">
              <a:lnSpc>
                <a:spcPts val="3500"/>
              </a:lnSpc>
              <a:buClr>
                <a:prstClr val="black"/>
              </a:buClr>
              <a:buSzPct val="90000"/>
              <a:buFont typeface="Arial" panose="020B0604020202090204" pitchFamily="34" charset="0"/>
              <a:buChar char="•"/>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rPr>
              <a:t>第一代同态加密：</a:t>
            </a:r>
            <a:r>
              <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rPr>
              <a:t>Gentry09</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：首次提出全同态加密算法</a:t>
            </a:r>
            <a:endPar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endParaRPr>
          </a:p>
          <a:p>
            <a:pPr marL="630555" lvl="1" indent="-196850" defTabSz="876300">
              <a:lnSpc>
                <a:spcPts val="3500"/>
              </a:lnSpc>
              <a:buClr>
                <a:prstClr val="black"/>
              </a:buClr>
              <a:buSzPct val="90000"/>
              <a:buFont typeface="Arial" panose="020B0604020202090204" pitchFamily="34" charset="0"/>
              <a:buChar char="•"/>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rPr>
              <a:t>第二代同态加密：</a:t>
            </a:r>
            <a:r>
              <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rPr>
              <a:t>BV11,BGV12</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：首次基于</a:t>
            </a:r>
            <a:r>
              <a:rPr lang="zh-CN" altLang="en-US" dirty="0">
                <a:solidFill>
                  <a:srgbClr val="C00000"/>
                </a:solidFill>
                <a:latin typeface="Arial" panose="020B0604020202090204" pitchFamily="34" charset="0"/>
                <a:ea typeface="微软雅黑" panose="020B0503020204020204" pitchFamily="34" charset="-122"/>
                <a:cs typeface="Arial" panose="020B0604020202090204" pitchFamily="34" charset="0"/>
              </a:rPr>
              <a:t>标准安全假设</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构造全同态加密</a:t>
            </a:r>
            <a:endPar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endParaRPr>
          </a:p>
          <a:p>
            <a:pPr marL="630555" lvl="1" indent="-196850" defTabSz="876300">
              <a:lnSpc>
                <a:spcPts val="3500"/>
              </a:lnSpc>
              <a:buClr>
                <a:prstClr val="black"/>
              </a:buClr>
              <a:buSzPct val="90000"/>
              <a:buFont typeface="Arial" panose="020B0604020202090204" pitchFamily="34" charset="0"/>
              <a:buChar char="•"/>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rPr>
              <a:t>第三代同态加密：</a:t>
            </a:r>
            <a:r>
              <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rPr>
              <a:t>GSW13</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：设计了一个基于</a:t>
            </a:r>
            <a:r>
              <a:rPr lang="zh-CN" altLang="en-US" dirty="0">
                <a:solidFill>
                  <a:srgbClr val="C00000"/>
                </a:solidFill>
                <a:latin typeface="Arial" panose="020B0604020202090204" pitchFamily="34" charset="0"/>
                <a:ea typeface="微软雅黑" panose="020B0503020204020204" pitchFamily="34" charset="-122"/>
                <a:cs typeface="Arial" panose="020B0604020202090204" pitchFamily="34" charset="0"/>
              </a:rPr>
              <a:t>近似特征向量</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的全同态加密方案</a:t>
            </a:r>
            <a:endPar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endParaRPr>
          </a:p>
          <a:p>
            <a:pPr marL="630555" lvl="1" indent="-196850" defTabSz="876300">
              <a:lnSpc>
                <a:spcPts val="3500"/>
              </a:lnSpc>
              <a:buClr>
                <a:prstClr val="black"/>
              </a:buClr>
              <a:buSzPct val="90000"/>
              <a:buFont typeface="Arial" panose="020B0604020202090204" pitchFamily="34" charset="0"/>
              <a:buChar char="•"/>
              <a:defRPr/>
            </a:pPr>
            <a:r>
              <a:rPr lang="zh-CN" altLang="en-US" b="1" dirty="0">
                <a:solidFill>
                  <a:srgbClr val="002A7E"/>
                </a:solidFill>
                <a:latin typeface="Arial" panose="020B0604020202090204" pitchFamily="34" charset="0"/>
                <a:ea typeface="微软雅黑" panose="020B0503020204020204" pitchFamily="34" charset="-122"/>
                <a:cs typeface="Arial" panose="020B0604020202090204" pitchFamily="34" charset="0"/>
              </a:rPr>
              <a:t>第四代同态加密：</a:t>
            </a:r>
            <a:r>
              <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rPr>
              <a:t>CKKS16</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：支持</a:t>
            </a:r>
            <a:r>
              <a:rPr lang="zh-CN" altLang="en-US" dirty="0">
                <a:solidFill>
                  <a:srgbClr val="C00000"/>
                </a:solidFill>
                <a:latin typeface="Arial" panose="020B0604020202090204" pitchFamily="34" charset="0"/>
                <a:ea typeface="微软雅黑" panose="020B0503020204020204" pitchFamily="34" charset="-122"/>
                <a:cs typeface="Arial" panose="020B0604020202090204" pitchFamily="34" charset="0"/>
              </a:rPr>
              <a:t>浮点数同态运算</a:t>
            </a:r>
            <a:r>
              <a:rPr lang="zh-CN" altLang="en-US" dirty="0">
                <a:solidFill>
                  <a:srgbClr val="002A7E"/>
                </a:solidFill>
                <a:latin typeface="Arial" panose="020B0604020202090204" pitchFamily="34" charset="0"/>
                <a:ea typeface="微软雅黑" panose="020B0503020204020204" pitchFamily="34" charset="-122"/>
                <a:cs typeface="Arial" panose="020B0604020202090204" pitchFamily="34" charset="0"/>
              </a:rPr>
              <a:t>，可应用于联邦学习</a:t>
            </a:r>
            <a:endParaRPr lang="en-US" altLang="zh-CN" dirty="0">
              <a:solidFill>
                <a:srgbClr val="002A7E"/>
              </a:solidFill>
              <a:latin typeface="Arial" panose="020B0604020202090204" pitchFamily="34" charset="0"/>
              <a:ea typeface="微软雅黑" panose="020B0503020204020204" pitchFamily="34" charset="-122"/>
              <a:cs typeface="Arial" panose="020B0604020202090204" pitchFamily="34" charset="0"/>
            </a:endParaRPr>
          </a:p>
        </p:txBody>
      </p:sp>
      <p:sp>
        <p:nvSpPr>
          <p:cNvPr id="39" name="文本框 38"/>
          <p:cNvSpPr txBox="1"/>
          <p:nvPr/>
        </p:nvSpPr>
        <p:spPr>
          <a:xfrm>
            <a:off x="1470762" y="5538216"/>
            <a:ext cx="6093954" cy="430374"/>
          </a:xfrm>
          <a:prstGeom prst="rect">
            <a:avLst/>
          </a:prstGeom>
          <a:noFill/>
        </p:spPr>
        <p:txBody>
          <a:bodyPr wrap="square">
            <a:spAutoFit/>
          </a:bodyPr>
          <a:lstStyle/>
          <a:p>
            <a:pPr marL="342900" lvl="1" indent="-342900" defTabSz="876300">
              <a:lnSpc>
                <a:spcPct val="120000"/>
              </a:lnSpc>
              <a:spcBef>
                <a:spcPts val="1200"/>
              </a:spcBef>
              <a:buClr>
                <a:schemeClr val="accent1">
                  <a:lumMod val="75000"/>
                </a:schemeClr>
              </a:buClr>
              <a:buSzPct val="60000"/>
              <a:buFont typeface="Wingdings" panose="05000000000000000000" pitchFamily="2" charset="2"/>
              <a:buChar char="n"/>
              <a:defRPr/>
            </a:pPr>
            <a:r>
              <a:rPr lang="zh-CN" altLang="en-US" sz="2000" b="1" dirty="0">
                <a:solidFill>
                  <a:srgbClr val="002A7E"/>
                </a:solidFill>
                <a:latin typeface="微软雅黑" panose="020B0503020204020204" pitchFamily="34" charset="-122"/>
                <a:ea typeface="微软雅黑" panose="020B0503020204020204" pitchFamily="34" charset="-122"/>
              </a:rPr>
              <a:t>落地应用</a:t>
            </a:r>
            <a:endParaRPr lang="en-US" altLang="zh-CN" sz="2000" b="1" dirty="0">
              <a:solidFill>
                <a:srgbClr val="002A7E"/>
              </a:solidFill>
              <a:latin typeface="微软雅黑" panose="020B0503020204020204" pitchFamily="34" charset="-122"/>
              <a:ea typeface="微软雅黑" panose="020B0503020204020204" pitchFamily="34" charset="-122"/>
            </a:endParaRPr>
          </a:p>
        </p:txBody>
      </p:sp>
      <p:sp>
        <p:nvSpPr>
          <p:cNvPr id="2" name="Slide Number Placeholder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内容占位符 2"/>
          <p:cNvSpPr txBox="1"/>
          <p:nvPr/>
        </p:nvSpPr>
        <p:spPr>
          <a:xfrm>
            <a:off x="854242" y="1600200"/>
            <a:ext cx="10972800" cy="45259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50000"/>
              </a:lnSpc>
            </a:pPr>
            <a:r>
              <a:rPr kumimoji="1" lang="zh-CN" altLang="en-US" b="1" dirty="0">
                <a:latin typeface="华文宋体" panose="02010600040101010101" charset="-122"/>
                <a:ea typeface="华文宋体" panose="02010600040101010101" charset="-122"/>
              </a:rPr>
              <a:t>安全多方计算</a:t>
            </a:r>
            <a:endParaRPr kumimoji="1" lang="zh-CN" altLang="en-GB"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联邦学习</a:t>
            </a:r>
            <a:endParaRPr kumimoji="1" lang="zh-CN" altLang="en-US"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数据脱敏</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差分隐私</a:t>
            </a:r>
            <a:endParaRPr kumimoji="1" lang="en-US" altLang="zh-CN" b="1" dirty="0">
              <a:latin typeface="华文宋体" panose="02010600040101010101" charset="-122"/>
              <a:ea typeface="华文宋体" panose="02010600040101010101" charset="-122"/>
            </a:endParaRPr>
          </a:p>
          <a:p>
            <a:pPr fontAlgn="auto">
              <a:lnSpc>
                <a:spcPct val="150000"/>
              </a:lnSpc>
            </a:pPr>
            <a:r>
              <a:rPr lang="zh-CN" altLang="en-US" b="1" dirty="0">
                <a:latin typeface="华文宋体" panose="02010600040101010101" charset="-122"/>
                <a:ea typeface="华文宋体" panose="02010600040101010101" charset="-122"/>
              </a:rPr>
              <a:t>全同态加密</a:t>
            </a:r>
            <a:endParaRPr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solidFill>
                  <a:srgbClr val="C00000"/>
                </a:solidFill>
                <a:latin typeface="华文宋体" panose="02010600040101010101" charset="-122"/>
                <a:ea typeface="华文宋体" panose="02010600040101010101" charset="-122"/>
              </a:rPr>
              <a:t>零知识证明</a:t>
            </a:r>
            <a:endParaRPr kumimoji="1" lang="en-US" altLang="zh-CN" b="1" dirty="0">
              <a:solidFill>
                <a:srgbClr val="C00000"/>
              </a:solidFill>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数据合规</a:t>
            </a:r>
            <a:endParaRPr kumimoji="1" lang="en-US" altLang="zh-CN" b="1" dirty="0">
              <a:latin typeface="华文宋体" panose="02010600040101010101" charset="-122"/>
              <a:ea typeface="华文宋体" panose="02010600040101010101" charset="-122"/>
            </a:endParaRPr>
          </a:p>
          <a:p>
            <a:pPr>
              <a:lnSpc>
                <a:spcPct val="150000"/>
              </a:lnSpc>
            </a:pPr>
            <a:endParaRPr kumimoji="1" lang="zh-CN" altLang="en-US" b="1" dirty="0">
              <a:latin typeface="华文宋体" panose="02010600040101010101" charset="-122"/>
              <a:ea typeface="华文宋体" panose="02010600040101010101" charset="-122"/>
            </a:endParaRPr>
          </a:p>
        </p:txBody>
      </p:sp>
    </p:spTree>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954107"/>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零知识证明（</a:t>
            </a:r>
            <a:r>
              <a:rPr lang="en-US" altLang="zh-CN" sz="2800" b="1" dirty="0">
                <a:latin typeface="微软雅黑" panose="020B0503020204020204" pitchFamily="34" charset="-122"/>
                <a:ea typeface="微软雅黑" panose="020B0503020204020204" pitchFamily="34" charset="-122"/>
              </a:rPr>
              <a:t>Zero Knowledge Proof</a:t>
            </a:r>
            <a:r>
              <a:rPr lang="zh-CN" altLang="en-GB" sz="2800" b="1" dirty="0">
                <a:latin typeface="微软雅黑" panose="020B0503020204020204" pitchFamily="34" charset="-122"/>
                <a:ea typeface="微软雅黑" panose="020B0503020204020204" pitchFamily="34" charset="-122"/>
              </a:rPr>
              <a:t>）</a:t>
            </a:r>
            <a:endParaRPr lang="zh-CN" altLang="en-GB"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p:txBody>
      </p:sp>
      <p:sp>
        <p:nvSpPr>
          <p:cNvPr id="2" name="Slide Number Placeholder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Rectangle 3"/>
          <p:cNvSpPr txBox="1"/>
          <p:nvPr/>
        </p:nvSpPr>
        <p:spPr>
          <a:xfrm>
            <a:off x="714193" y="981096"/>
            <a:ext cx="10379600" cy="751081"/>
          </a:xfrm>
          <a:prstGeom prst="rect">
            <a:avLst/>
          </a:prstGeom>
        </p:spPr>
        <p:txBody>
          <a:bodyPr vert="horz" lIns="45693" tIns="45693" rIns="45693" bIns="45693"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81000" lvl="1" indent="0" defTabSz="876300">
              <a:lnSpc>
                <a:spcPct val="120000"/>
              </a:lnSpc>
              <a:spcBef>
                <a:spcPts val="400"/>
              </a:spcBef>
              <a:buSzPct val="90000"/>
              <a:buNone/>
              <a:defRPr/>
            </a:pPr>
            <a:r>
              <a:rPr lang="zh-CN" altLang="en-US" sz="2000" b="1" dirty="0">
                <a:solidFill>
                  <a:prstClr val="black"/>
                </a:solidFill>
                <a:latin typeface="微软雅黑" panose="020B0503020204020204" pitchFamily="34" charset="-122"/>
                <a:ea typeface="微软雅黑" panose="020B0503020204020204" pitchFamily="34" charset="-122"/>
              </a:rPr>
              <a:t>零知识证明：</a:t>
            </a:r>
            <a:r>
              <a:rPr lang="zh-CN" altLang="en-US" b="1" dirty="0">
                <a:solidFill>
                  <a:prstClr val="black"/>
                </a:solidFill>
                <a:latin typeface="微软雅黑" panose="020B0503020204020204" pitchFamily="34" charset="-122"/>
                <a:ea typeface="微软雅黑" panose="020B0503020204020204" pitchFamily="34" charset="-122"/>
              </a:rPr>
              <a:t>证明者（</a:t>
            </a:r>
            <a:r>
              <a:rPr lang="en-US" altLang="zh-CN" b="1" dirty="0">
                <a:solidFill>
                  <a:prstClr val="black"/>
                </a:solidFill>
                <a:latin typeface="微软雅黑" panose="020B0503020204020204" pitchFamily="34" charset="-122"/>
                <a:ea typeface="微软雅黑" panose="020B0503020204020204" pitchFamily="34" charset="-122"/>
              </a:rPr>
              <a:t>Prover</a:t>
            </a:r>
            <a:r>
              <a:rPr lang="zh-CN" altLang="en-US" b="1" dirty="0">
                <a:solidFill>
                  <a:prstClr val="black"/>
                </a:solidFill>
                <a:latin typeface="微软雅黑" panose="020B0503020204020204" pitchFamily="34" charset="-122"/>
                <a:ea typeface="微软雅黑" panose="020B0503020204020204" pitchFamily="34" charset="-122"/>
              </a:rPr>
              <a:t>）能够在不向验证者（</a:t>
            </a:r>
            <a:r>
              <a:rPr lang="en-US" altLang="zh-CN" b="1" dirty="0">
                <a:solidFill>
                  <a:prstClr val="black"/>
                </a:solidFill>
                <a:latin typeface="微软雅黑" panose="020B0503020204020204" pitchFamily="34" charset="-122"/>
                <a:ea typeface="微软雅黑" panose="020B0503020204020204" pitchFamily="34" charset="-122"/>
              </a:rPr>
              <a:t>Verifier</a:t>
            </a:r>
            <a:r>
              <a:rPr lang="zh-CN" altLang="en-US" b="1" dirty="0">
                <a:solidFill>
                  <a:prstClr val="black"/>
                </a:solidFill>
                <a:latin typeface="微软雅黑" panose="020B0503020204020204" pitchFamily="34" charset="-122"/>
                <a:ea typeface="微软雅黑" panose="020B0503020204020204" pitchFamily="34" charset="-122"/>
              </a:rPr>
              <a:t>）提供任何有用的信息的情况下，使验证者相信某个论断是正确的</a:t>
            </a:r>
            <a:endParaRPr lang="en-US" altLang="zh-CN" b="1" dirty="0">
              <a:solidFill>
                <a:prstClr val="black"/>
              </a:solidFill>
              <a:latin typeface="微软雅黑" panose="020B0503020204020204" pitchFamily="34" charset="-122"/>
              <a:ea typeface="微软雅黑" panose="020B0503020204020204" pitchFamily="34" charset="-122"/>
            </a:endParaRPr>
          </a:p>
          <a:p>
            <a:pPr defTabSz="876300">
              <a:lnSpc>
                <a:spcPct val="120000"/>
              </a:lnSpc>
              <a:spcBef>
                <a:spcPts val="500"/>
              </a:spcBef>
              <a:buClr>
                <a:srgbClr val="000000"/>
              </a:buClr>
              <a:buSzPct val="90000"/>
              <a:buFont typeface="Wingdings" panose="05000000000000000000" pitchFamily="2" charset="2"/>
              <a:buChar char="v"/>
            </a:pPr>
            <a:endParaRPr lang="en-US" altLang="zh-CN" dirty="0">
              <a:solidFill>
                <a:prstClr val="black"/>
              </a:solidFill>
              <a:latin typeface="微软雅黑" panose="020B0503020204020204" pitchFamily="34" charset="-122"/>
              <a:ea typeface="微软雅黑" panose="020B0503020204020204" pitchFamily="34" charset="-122"/>
            </a:endParaRPr>
          </a:p>
        </p:txBody>
      </p:sp>
      <p:pic>
        <p:nvPicPr>
          <p:cNvPr id="8" name="Picture 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758054" y="3040084"/>
            <a:ext cx="2041347" cy="14286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6952" y="3040084"/>
            <a:ext cx="1831392" cy="14876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5912" y="3057990"/>
            <a:ext cx="1831392" cy="1487661"/>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15"/>
          <p:cNvSpPr txBox="1"/>
          <p:nvPr/>
        </p:nvSpPr>
        <p:spPr>
          <a:xfrm>
            <a:off x="1072918" y="1856882"/>
            <a:ext cx="10020875" cy="400058"/>
          </a:xfrm>
          <a:prstGeom prst="rect">
            <a:avLst/>
          </a:prstGeom>
          <a:noFill/>
        </p:spPr>
        <p:txBody>
          <a:bodyPr wrap="square">
            <a:spAutoFit/>
          </a:bodyPr>
          <a:lstStyle/>
          <a:p>
            <a:r>
              <a:rPr lang="zh-CN" altLang="en-US" sz="2000" b="1" dirty="0">
                <a:solidFill>
                  <a:prstClr val="black"/>
                </a:solidFill>
                <a:latin typeface="微软雅黑" panose="020B0503020204020204" pitchFamily="34" charset="-122"/>
                <a:ea typeface="微软雅黑" panose="020B0503020204020204" pitchFamily="34" charset="-122"/>
              </a:rPr>
              <a:t>示例：</a:t>
            </a:r>
            <a:endParaRPr lang="en-US" altLang="zh-CN" sz="2000" b="1" dirty="0">
              <a:solidFill>
                <a:prstClr val="black"/>
              </a:solidFill>
              <a:latin typeface="微软雅黑" panose="020B0503020204020204" pitchFamily="34" charset="-122"/>
              <a:ea typeface="微软雅黑" panose="020B0503020204020204" pitchFamily="34" charset="-122"/>
            </a:endParaRPr>
          </a:p>
        </p:txBody>
      </p:sp>
      <p:sp>
        <p:nvSpPr>
          <p:cNvPr id="14" name="文本框 18"/>
          <p:cNvSpPr txBox="1"/>
          <p:nvPr/>
        </p:nvSpPr>
        <p:spPr>
          <a:xfrm>
            <a:off x="1290757" y="2269722"/>
            <a:ext cx="9803036" cy="646247"/>
          </a:xfrm>
          <a:prstGeom prst="rect">
            <a:avLst/>
          </a:prstGeom>
          <a:noFill/>
        </p:spPr>
        <p:txBody>
          <a:bodyPr wrap="square">
            <a:spAutoFit/>
          </a:bodyPr>
          <a:lstStyle/>
          <a:p>
            <a:r>
              <a:rPr lang="en-US" altLang="zh-CN" dirty="0">
                <a:solidFill>
                  <a:srgbClr val="202122"/>
                </a:solidFill>
                <a:latin typeface="微软雅黑" panose="020B0503020204020204" pitchFamily="34" charset="-122"/>
                <a:ea typeface="微软雅黑" panose="020B0503020204020204" pitchFamily="34" charset="-122"/>
              </a:rPr>
              <a:t>Alice</a:t>
            </a:r>
            <a:r>
              <a:rPr lang="zh-CN" altLang="en-US" dirty="0">
                <a:solidFill>
                  <a:srgbClr val="202122"/>
                </a:solidFill>
                <a:latin typeface="微软雅黑" panose="020B0503020204020204" pitchFamily="34" charset="-122"/>
                <a:ea typeface="微软雅黑" panose="020B0503020204020204" pitchFamily="34" charset="-122"/>
              </a:rPr>
              <a:t>发现洞穴中某扇魔法门的开门暗号。洞穴呈环形，入口在一侧，对侧则有魔法门隔断。</a:t>
            </a:r>
            <a:r>
              <a:rPr lang="en-US" altLang="zh-CN" dirty="0">
                <a:solidFill>
                  <a:srgbClr val="202122"/>
                </a:solidFill>
                <a:latin typeface="微软雅黑" panose="020B0503020204020204" pitchFamily="34" charset="-122"/>
                <a:ea typeface="微软雅黑" panose="020B0503020204020204" pitchFamily="34" charset="-122"/>
              </a:rPr>
              <a:t>Bob</a:t>
            </a:r>
            <a:r>
              <a:rPr lang="zh-CN" altLang="en-US" dirty="0">
                <a:solidFill>
                  <a:srgbClr val="202122"/>
                </a:solidFill>
                <a:latin typeface="微软雅黑" panose="020B0503020204020204" pitchFamily="34" charset="-122"/>
                <a:ea typeface="微软雅黑" panose="020B0503020204020204" pitchFamily="34" charset="-122"/>
              </a:rPr>
              <a:t>想知</a:t>
            </a:r>
            <a:r>
              <a:rPr lang="en-US" altLang="zh-CN" dirty="0">
                <a:solidFill>
                  <a:srgbClr val="202122"/>
                </a:solidFill>
                <a:latin typeface="微软雅黑" panose="020B0503020204020204" pitchFamily="34" charset="-122"/>
                <a:ea typeface="微软雅黑" panose="020B0503020204020204" pitchFamily="34" charset="-122"/>
              </a:rPr>
              <a:t>Alice</a:t>
            </a:r>
            <a:r>
              <a:rPr lang="zh-CN" altLang="en-US" dirty="0">
                <a:solidFill>
                  <a:srgbClr val="202122"/>
                </a:solidFill>
                <a:latin typeface="微软雅黑" panose="020B0503020204020204" pitchFamily="34" charset="-122"/>
                <a:ea typeface="微软雅黑" panose="020B0503020204020204" pitchFamily="34" charset="-122"/>
              </a:rPr>
              <a:t>是否已知该暗号，但</a:t>
            </a:r>
            <a:r>
              <a:rPr lang="en-US" altLang="zh-CN" dirty="0">
                <a:solidFill>
                  <a:srgbClr val="202122"/>
                </a:solidFill>
                <a:latin typeface="微软雅黑" panose="020B0503020204020204" pitchFamily="34" charset="-122"/>
                <a:ea typeface="微软雅黑" panose="020B0503020204020204" pitchFamily="34" charset="-122"/>
              </a:rPr>
              <a:t>Alice</a:t>
            </a:r>
            <a:r>
              <a:rPr lang="zh-CN" altLang="en-US" dirty="0">
                <a:solidFill>
                  <a:srgbClr val="202122"/>
                </a:solidFill>
                <a:latin typeface="微软雅黑" panose="020B0503020204020204" pitchFamily="34" charset="-122"/>
                <a:ea typeface="微软雅黑" panose="020B0503020204020204" pitchFamily="34" charset="-122"/>
              </a:rPr>
              <a:t>不希望泄露暗号给</a:t>
            </a:r>
            <a:r>
              <a:rPr lang="en-US" altLang="zh-CN" dirty="0">
                <a:solidFill>
                  <a:srgbClr val="202122"/>
                </a:solidFill>
                <a:latin typeface="微软雅黑" panose="020B0503020204020204" pitchFamily="34" charset="-122"/>
                <a:ea typeface="微软雅黑" panose="020B0503020204020204" pitchFamily="34" charset="-122"/>
              </a:rPr>
              <a:t>Bob</a:t>
            </a:r>
            <a:endParaRPr lang="zh-CN" altLang="en-US" dirty="0">
              <a:solidFill>
                <a:prstClr val="black"/>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954107"/>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零知识证明（</a:t>
            </a:r>
            <a:r>
              <a:rPr lang="en-US" altLang="zh-CN" sz="2800" b="1" dirty="0">
                <a:latin typeface="微软雅黑" panose="020B0503020204020204" pitchFamily="34" charset="-122"/>
                <a:ea typeface="微软雅黑" panose="020B0503020204020204" pitchFamily="34" charset="-122"/>
              </a:rPr>
              <a:t>Zero Knowledge Proof</a:t>
            </a:r>
            <a:r>
              <a:rPr lang="zh-CN" altLang="en-GB" sz="2800" b="1" dirty="0">
                <a:latin typeface="微软雅黑" panose="020B0503020204020204" pitchFamily="34" charset="-122"/>
                <a:ea typeface="微软雅黑" panose="020B0503020204020204" pitchFamily="34" charset="-122"/>
              </a:rPr>
              <a:t>）</a:t>
            </a:r>
            <a:endParaRPr lang="zh-CN" altLang="en-GB"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p:txBody>
      </p:sp>
      <p:sp>
        <p:nvSpPr>
          <p:cNvPr id="2" name="Slide Number Placeholder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Rectangle 3"/>
          <p:cNvSpPr txBox="1"/>
          <p:nvPr/>
        </p:nvSpPr>
        <p:spPr>
          <a:xfrm>
            <a:off x="714193" y="981096"/>
            <a:ext cx="10379600" cy="751081"/>
          </a:xfrm>
          <a:prstGeom prst="rect">
            <a:avLst/>
          </a:prstGeom>
        </p:spPr>
        <p:txBody>
          <a:bodyPr vert="horz" lIns="45693" tIns="45693" rIns="45693" bIns="45693"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81000" lvl="1" indent="0" defTabSz="876300">
              <a:lnSpc>
                <a:spcPct val="120000"/>
              </a:lnSpc>
              <a:spcBef>
                <a:spcPts val="400"/>
              </a:spcBef>
              <a:buSzPct val="90000"/>
              <a:buNone/>
              <a:defRPr/>
            </a:pPr>
            <a:r>
              <a:rPr lang="zh-CN" altLang="en-US" sz="2000" b="1" dirty="0">
                <a:solidFill>
                  <a:prstClr val="black"/>
                </a:solidFill>
                <a:latin typeface="微软雅黑" panose="020B0503020204020204" pitchFamily="34" charset="-122"/>
                <a:ea typeface="微软雅黑" panose="020B0503020204020204" pitchFamily="34" charset="-122"/>
              </a:rPr>
              <a:t>零知识证明：</a:t>
            </a:r>
            <a:r>
              <a:rPr lang="zh-CN" altLang="en-US" b="1" dirty="0">
                <a:solidFill>
                  <a:prstClr val="black"/>
                </a:solidFill>
                <a:latin typeface="微软雅黑" panose="020B0503020204020204" pitchFamily="34" charset="-122"/>
                <a:ea typeface="微软雅黑" panose="020B0503020204020204" pitchFamily="34" charset="-122"/>
              </a:rPr>
              <a:t>证明者（</a:t>
            </a:r>
            <a:r>
              <a:rPr lang="en-US" altLang="zh-CN" b="1" dirty="0">
                <a:solidFill>
                  <a:prstClr val="black"/>
                </a:solidFill>
                <a:latin typeface="微软雅黑" panose="020B0503020204020204" pitchFamily="34" charset="-122"/>
                <a:ea typeface="微软雅黑" panose="020B0503020204020204" pitchFamily="34" charset="-122"/>
              </a:rPr>
              <a:t>Prover</a:t>
            </a:r>
            <a:r>
              <a:rPr lang="zh-CN" altLang="en-US" b="1" dirty="0">
                <a:solidFill>
                  <a:prstClr val="black"/>
                </a:solidFill>
                <a:latin typeface="微软雅黑" panose="020B0503020204020204" pitchFamily="34" charset="-122"/>
                <a:ea typeface="微软雅黑" panose="020B0503020204020204" pitchFamily="34" charset="-122"/>
              </a:rPr>
              <a:t>）能够在不向验证者（</a:t>
            </a:r>
            <a:r>
              <a:rPr lang="en-US" altLang="zh-CN" b="1" dirty="0">
                <a:solidFill>
                  <a:prstClr val="black"/>
                </a:solidFill>
                <a:latin typeface="微软雅黑" panose="020B0503020204020204" pitchFamily="34" charset="-122"/>
                <a:ea typeface="微软雅黑" panose="020B0503020204020204" pitchFamily="34" charset="-122"/>
              </a:rPr>
              <a:t>Verifier</a:t>
            </a:r>
            <a:r>
              <a:rPr lang="zh-CN" altLang="en-US" b="1" dirty="0">
                <a:solidFill>
                  <a:prstClr val="black"/>
                </a:solidFill>
                <a:latin typeface="微软雅黑" panose="020B0503020204020204" pitchFamily="34" charset="-122"/>
                <a:ea typeface="微软雅黑" panose="020B0503020204020204" pitchFamily="34" charset="-122"/>
              </a:rPr>
              <a:t>）提供任何有用的信息的情况下，使验证者相信某个论断是正确的</a:t>
            </a:r>
            <a:endParaRPr lang="en-US" altLang="zh-CN" b="1" dirty="0">
              <a:solidFill>
                <a:prstClr val="black"/>
              </a:solidFill>
              <a:latin typeface="微软雅黑" panose="020B0503020204020204" pitchFamily="34" charset="-122"/>
              <a:ea typeface="微软雅黑" panose="020B0503020204020204" pitchFamily="34" charset="-122"/>
            </a:endParaRPr>
          </a:p>
          <a:p>
            <a:pPr defTabSz="876300">
              <a:lnSpc>
                <a:spcPct val="120000"/>
              </a:lnSpc>
              <a:spcBef>
                <a:spcPts val="500"/>
              </a:spcBef>
              <a:buClr>
                <a:srgbClr val="000000"/>
              </a:buClr>
              <a:buSzPct val="90000"/>
              <a:buFont typeface="Wingdings" panose="05000000000000000000" pitchFamily="2" charset="2"/>
              <a:buChar char="v"/>
            </a:pPr>
            <a:endParaRPr lang="en-US" altLang="zh-CN" dirty="0">
              <a:solidFill>
                <a:prstClr val="black"/>
              </a:solidFill>
              <a:latin typeface="微软雅黑" panose="020B0503020204020204" pitchFamily="34" charset="-122"/>
              <a:ea typeface="微软雅黑" panose="020B0503020204020204" pitchFamily="34" charset="-122"/>
            </a:endParaRPr>
          </a:p>
        </p:txBody>
      </p:sp>
      <p:pic>
        <p:nvPicPr>
          <p:cNvPr id="8" name="Picture 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758054" y="3040084"/>
            <a:ext cx="2041347" cy="14286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6952" y="3040084"/>
            <a:ext cx="1831392" cy="14876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5912" y="3057990"/>
            <a:ext cx="1831392" cy="1487661"/>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15"/>
          <p:cNvSpPr txBox="1"/>
          <p:nvPr/>
        </p:nvSpPr>
        <p:spPr>
          <a:xfrm>
            <a:off x="1072918" y="1856882"/>
            <a:ext cx="10020875" cy="400058"/>
          </a:xfrm>
          <a:prstGeom prst="rect">
            <a:avLst/>
          </a:prstGeom>
          <a:noFill/>
        </p:spPr>
        <p:txBody>
          <a:bodyPr wrap="square">
            <a:spAutoFit/>
          </a:bodyPr>
          <a:lstStyle/>
          <a:p>
            <a:r>
              <a:rPr lang="zh-CN" altLang="en-US" sz="2000" b="1" dirty="0">
                <a:solidFill>
                  <a:prstClr val="black"/>
                </a:solidFill>
                <a:latin typeface="微软雅黑" panose="020B0503020204020204" pitchFamily="34" charset="-122"/>
                <a:ea typeface="微软雅黑" panose="020B0503020204020204" pitchFamily="34" charset="-122"/>
              </a:rPr>
              <a:t>示例：</a:t>
            </a:r>
            <a:endParaRPr lang="en-US" altLang="zh-CN" sz="2000" b="1" dirty="0">
              <a:solidFill>
                <a:prstClr val="black"/>
              </a:solidFill>
              <a:latin typeface="微软雅黑" panose="020B0503020204020204" pitchFamily="34" charset="-122"/>
              <a:ea typeface="微软雅黑" panose="020B0503020204020204" pitchFamily="34" charset="-122"/>
            </a:endParaRPr>
          </a:p>
        </p:txBody>
      </p:sp>
      <p:sp>
        <p:nvSpPr>
          <p:cNvPr id="12" name="文本框 16"/>
          <p:cNvSpPr txBox="1"/>
          <p:nvPr/>
        </p:nvSpPr>
        <p:spPr>
          <a:xfrm>
            <a:off x="1264131" y="5806162"/>
            <a:ext cx="9800746" cy="369284"/>
          </a:xfrm>
          <a:prstGeom prst="rect">
            <a:avLst/>
          </a:prstGeom>
          <a:noFill/>
        </p:spPr>
        <p:txBody>
          <a:bodyPr wrap="square">
            <a:spAutoFit/>
          </a:bodyPr>
          <a:lstStyle/>
          <a:p>
            <a:r>
              <a:rPr lang="zh-CN" altLang="en-US" dirty="0">
                <a:solidFill>
                  <a:srgbClr val="4D4D4D"/>
                </a:solidFill>
                <a:latin typeface="微软雅黑" panose="020B0503020204020204" pitchFamily="34" charset="-122"/>
                <a:ea typeface="微软雅黑" panose="020B0503020204020204" pitchFamily="34" charset="-122"/>
              </a:rPr>
              <a:t>重复多次（连续进行</a:t>
            </a:r>
            <a:r>
              <a:rPr lang="en-US" altLang="zh-CN" dirty="0">
                <a:solidFill>
                  <a:srgbClr val="4D4D4D"/>
                </a:solidFill>
                <a:latin typeface="微软雅黑" panose="020B0503020204020204" pitchFamily="34" charset="-122"/>
                <a:ea typeface="微软雅黑" panose="020B0503020204020204" pitchFamily="34" charset="-122"/>
              </a:rPr>
              <a:t>20</a:t>
            </a:r>
            <a:r>
              <a:rPr lang="zh-CN" altLang="en-US" dirty="0">
                <a:solidFill>
                  <a:srgbClr val="4D4D4D"/>
                </a:solidFill>
                <a:latin typeface="微软雅黑" panose="020B0503020204020204" pitchFamily="34" charset="-122"/>
                <a:ea typeface="微软雅黑" panose="020B0503020204020204" pitchFamily="34" charset="-122"/>
              </a:rPr>
              <a:t>次），</a:t>
            </a:r>
            <a:r>
              <a:rPr lang="en-US" altLang="zh-CN" dirty="0">
                <a:solidFill>
                  <a:srgbClr val="4D4D4D"/>
                </a:solidFill>
                <a:latin typeface="微软雅黑" panose="020B0503020204020204" pitchFamily="34" charset="-122"/>
                <a:ea typeface="微软雅黑" panose="020B0503020204020204" pitchFamily="34" charset="-122"/>
              </a:rPr>
              <a:t>Alice</a:t>
            </a:r>
            <a:r>
              <a:rPr lang="zh-CN" altLang="en-US" dirty="0">
                <a:solidFill>
                  <a:srgbClr val="4D4D4D"/>
                </a:solidFill>
                <a:latin typeface="微软雅黑" panose="020B0503020204020204" pitchFamily="34" charset="-122"/>
                <a:ea typeface="微软雅黑" panose="020B0503020204020204" pitchFamily="34" charset="-122"/>
              </a:rPr>
              <a:t>若不知道暗号，其成功的机会会越来越小（大约百万分之一）</a:t>
            </a:r>
            <a:endParaRPr lang="zh-CN" altLang="en-US" dirty="0">
              <a:solidFill>
                <a:prstClr val="black"/>
              </a:solidFill>
              <a:latin typeface="微软雅黑" panose="020B0503020204020204" pitchFamily="34" charset="-122"/>
              <a:ea typeface="微软雅黑" panose="020B0503020204020204" pitchFamily="34" charset="-122"/>
            </a:endParaRPr>
          </a:p>
        </p:txBody>
      </p:sp>
      <p:sp>
        <p:nvSpPr>
          <p:cNvPr id="13" name="文本框 17"/>
          <p:cNvSpPr txBox="1"/>
          <p:nvPr/>
        </p:nvSpPr>
        <p:spPr>
          <a:xfrm>
            <a:off x="1264131" y="4584730"/>
            <a:ext cx="10749910" cy="1200173"/>
          </a:xfrm>
          <a:prstGeom prst="rect">
            <a:avLst/>
          </a:prstGeom>
          <a:noFill/>
        </p:spPr>
        <p:txBody>
          <a:bodyPr wrap="square">
            <a:spAutoFit/>
          </a:bodyPr>
          <a:lstStyle/>
          <a:p>
            <a:r>
              <a:rPr lang="en-US" altLang="zh-CN" dirty="0">
                <a:solidFill>
                  <a:srgbClr val="4D4D4D"/>
                </a:solidFill>
                <a:latin typeface="微软雅黑" panose="020B0503020204020204" pitchFamily="34" charset="-122"/>
                <a:ea typeface="微软雅黑" panose="020B0503020204020204" pitchFamily="34" charset="-122"/>
              </a:rPr>
              <a:t>Alice</a:t>
            </a:r>
            <a:r>
              <a:rPr lang="zh-CN" altLang="en-US" dirty="0">
                <a:solidFill>
                  <a:srgbClr val="4D4D4D"/>
                </a:solidFill>
                <a:latin typeface="微软雅黑" panose="020B0503020204020204" pitchFamily="34" charset="-122"/>
                <a:ea typeface="微软雅黑" panose="020B0503020204020204" pitchFamily="34" charset="-122"/>
              </a:rPr>
              <a:t>随机选择一条路进入，</a:t>
            </a:r>
            <a:r>
              <a:rPr lang="en-US" altLang="zh-CN" dirty="0">
                <a:solidFill>
                  <a:srgbClr val="4D4D4D"/>
                </a:solidFill>
                <a:latin typeface="微软雅黑" panose="020B0503020204020204" pitchFamily="34" charset="-122"/>
                <a:ea typeface="微软雅黑" panose="020B0503020204020204" pitchFamily="34" charset="-122"/>
              </a:rPr>
              <a:t>Bob</a:t>
            </a:r>
            <a:r>
              <a:rPr lang="zh-CN" altLang="en-US" dirty="0">
                <a:solidFill>
                  <a:srgbClr val="4D4D4D"/>
                </a:solidFill>
                <a:latin typeface="微软雅黑" panose="020B0503020204020204" pitchFamily="34" charset="-122"/>
                <a:ea typeface="微软雅黑" panose="020B0503020204020204" pitchFamily="34" charset="-122"/>
              </a:rPr>
              <a:t>不知道她选择哪条路</a:t>
            </a:r>
            <a:endParaRPr lang="en-US" altLang="zh-CN" dirty="0">
              <a:solidFill>
                <a:srgbClr val="4D4D4D"/>
              </a:solidFill>
              <a:latin typeface="微软雅黑" panose="020B0503020204020204" pitchFamily="34" charset="-122"/>
              <a:ea typeface="微软雅黑" panose="020B0503020204020204" pitchFamily="34" charset="-122"/>
            </a:endParaRPr>
          </a:p>
          <a:p>
            <a:r>
              <a:rPr lang="en-US" altLang="zh-CN" dirty="0">
                <a:solidFill>
                  <a:srgbClr val="4D4D4D"/>
                </a:solidFill>
                <a:latin typeface="微软雅黑" panose="020B0503020204020204" pitchFamily="34" charset="-122"/>
                <a:ea typeface="微软雅黑" panose="020B0503020204020204" pitchFamily="34" charset="-122"/>
              </a:rPr>
              <a:t>Bob</a:t>
            </a:r>
            <a:r>
              <a:rPr lang="zh-CN" altLang="en-US" dirty="0">
                <a:solidFill>
                  <a:srgbClr val="4D4D4D"/>
                </a:solidFill>
                <a:latin typeface="微软雅黑" panose="020B0503020204020204" pitchFamily="34" charset="-122"/>
                <a:ea typeface="微软雅黑" panose="020B0503020204020204" pitchFamily="34" charset="-122"/>
              </a:rPr>
              <a:t>进入山洞，随机选择</a:t>
            </a:r>
            <a:r>
              <a:rPr lang="en-US" altLang="zh-CN" dirty="0">
                <a:solidFill>
                  <a:srgbClr val="4D4D4D"/>
                </a:solidFill>
                <a:latin typeface="微软雅黑" panose="020B0503020204020204" pitchFamily="34" charset="-122"/>
                <a:ea typeface="微软雅黑" panose="020B0503020204020204" pitchFamily="34" charset="-122"/>
              </a:rPr>
              <a:t>A</a:t>
            </a:r>
            <a:r>
              <a:rPr lang="zh-CN" altLang="en-US" dirty="0">
                <a:solidFill>
                  <a:srgbClr val="4D4D4D"/>
                </a:solidFill>
                <a:latin typeface="微软雅黑" panose="020B0503020204020204" pitchFamily="34" charset="-122"/>
                <a:ea typeface="微软雅黑" panose="020B0503020204020204" pitchFamily="34" charset="-122"/>
              </a:rPr>
              <a:t>或</a:t>
            </a:r>
            <a:r>
              <a:rPr lang="en-US" altLang="zh-CN" dirty="0">
                <a:solidFill>
                  <a:srgbClr val="4D4D4D"/>
                </a:solidFill>
                <a:latin typeface="微软雅黑" panose="020B0503020204020204" pitchFamily="34" charset="-122"/>
                <a:ea typeface="微软雅黑" panose="020B0503020204020204" pitchFamily="34" charset="-122"/>
              </a:rPr>
              <a:t>B</a:t>
            </a:r>
            <a:r>
              <a:rPr lang="zh-CN" altLang="en-US" dirty="0">
                <a:solidFill>
                  <a:srgbClr val="4D4D4D"/>
                </a:solidFill>
                <a:latin typeface="微软雅黑" panose="020B0503020204020204" pitchFamily="34" charset="-122"/>
                <a:ea typeface="微软雅黑" panose="020B0503020204020204" pitchFamily="34" charset="-122"/>
              </a:rPr>
              <a:t>作为他想让</a:t>
            </a:r>
            <a:r>
              <a:rPr lang="en-US" altLang="zh-CN" dirty="0">
                <a:solidFill>
                  <a:srgbClr val="4D4D4D"/>
                </a:solidFill>
                <a:latin typeface="微软雅黑" panose="020B0503020204020204" pitchFamily="34" charset="-122"/>
                <a:ea typeface="微软雅黑" panose="020B0503020204020204" pitchFamily="34" charset="-122"/>
              </a:rPr>
              <a:t>Alice</a:t>
            </a:r>
            <a:r>
              <a:rPr lang="zh-CN" altLang="en-US" dirty="0">
                <a:solidFill>
                  <a:srgbClr val="4D4D4D"/>
                </a:solidFill>
                <a:latin typeface="微软雅黑" panose="020B0503020204020204" pitchFamily="34" charset="-122"/>
                <a:ea typeface="微软雅黑" panose="020B0503020204020204" pitchFamily="34" charset="-122"/>
              </a:rPr>
              <a:t>返回的路径名称并大喊：</a:t>
            </a:r>
            <a:endParaRPr lang="en-US" altLang="zh-CN" dirty="0">
              <a:solidFill>
                <a:srgbClr val="4D4D4D"/>
              </a:solidFill>
              <a:latin typeface="微软雅黑" panose="020B0503020204020204" pitchFamily="34" charset="-122"/>
              <a:ea typeface="微软雅黑" panose="020B0503020204020204" pitchFamily="34" charset="-122"/>
            </a:endParaRPr>
          </a:p>
          <a:p>
            <a:pPr marL="285750" indent="-285750">
              <a:buFont typeface="Arial" panose="020B0604020202090204" pitchFamily="34" charset="0"/>
              <a:buChar char="•"/>
            </a:pPr>
            <a:r>
              <a:rPr lang="zh-CN" altLang="en-US" dirty="0">
                <a:solidFill>
                  <a:srgbClr val="4D4D4D"/>
                </a:solidFill>
                <a:latin typeface="微软雅黑" panose="020B0503020204020204" pitchFamily="34" charset="-122"/>
                <a:ea typeface="微软雅黑" panose="020B0503020204020204" pitchFamily="34" charset="-122"/>
              </a:rPr>
              <a:t>若</a:t>
            </a:r>
            <a:r>
              <a:rPr lang="en-US" altLang="zh-CN" dirty="0">
                <a:solidFill>
                  <a:srgbClr val="4D4D4D"/>
                </a:solidFill>
                <a:latin typeface="微软雅黑" panose="020B0503020204020204" pitchFamily="34" charset="-122"/>
                <a:ea typeface="微软雅黑" panose="020B0503020204020204" pitchFamily="34" charset="-122"/>
              </a:rPr>
              <a:t>Alice</a:t>
            </a:r>
            <a:r>
              <a:rPr lang="zh-CN" altLang="en-US" dirty="0">
                <a:solidFill>
                  <a:srgbClr val="4D4D4D"/>
                </a:solidFill>
                <a:latin typeface="微软雅黑" panose="020B0503020204020204" pitchFamily="34" charset="-122"/>
                <a:ea typeface="微软雅黑" panose="020B0503020204020204" pitchFamily="34" charset="-122"/>
              </a:rPr>
              <a:t>确实知道暗号：在必要时打开门，</a:t>
            </a:r>
            <a:r>
              <a:rPr lang="zh-CN" altLang="en-US" dirty="0">
                <a:solidFill>
                  <a:srgbClr val="C00000"/>
                </a:solidFill>
                <a:latin typeface="微软雅黑" panose="020B0503020204020204" pitchFamily="34" charset="-122"/>
                <a:ea typeface="微软雅黑" panose="020B0503020204020204" pitchFamily="34" charset="-122"/>
              </a:rPr>
              <a:t>永远能</a:t>
            </a:r>
            <a:r>
              <a:rPr lang="zh-CN" altLang="en-US" dirty="0">
                <a:solidFill>
                  <a:srgbClr val="4D4D4D"/>
                </a:solidFill>
                <a:latin typeface="微软雅黑" panose="020B0503020204020204" pitchFamily="34" charset="-122"/>
                <a:ea typeface="微软雅黑" panose="020B0503020204020204" pitchFamily="34" charset="-122"/>
              </a:rPr>
              <a:t>够沿着所需的路径返回</a:t>
            </a:r>
            <a:endParaRPr lang="en-US" altLang="zh-CN" dirty="0">
              <a:solidFill>
                <a:srgbClr val="4D4D4D"/>
              </a:solidFill>
              <a:latin typeface="微软雅黑" panose="020B0503020204020204" pitchFamily="34" charset="-122"/>
              <a:ea typeface="微软雅黑" panose="020B0503020204020204" pitchFamily="34" charset="-122"/>
            </a:endParaRPr>
          </a:p>
          <a:p>
            <a:pPr marL="285750" indent="-285750">
              <a:buFont typeface="Arial" panose="020B0604020202090204" pitchFamily="34" charset="0"/>
              <a:buChar char="•"/>
            </a:pPr>
            <a:r>
              <a:rPr lang="zh-CN" altLang="en-US" dirty="0">
                <a:solidFill>
                  <a:srgbClr val="4D4D4D"/>
                </a:solidFill>
                <a:latin typeface="微软雅黑" panose="020B0503020204020204" pitchFamily="34" charset="-122"/>
                <a:ea typeface="微软雅黑" panose="020B0503020204020204" pitchFamily="34" charset="-122"/>
              </a:rPr>
              <a:t>若</a:t>
            </a:r>
            <a:r>
              <a:rPr lang="en-US" altLang="zh-CN" dirty="0">
                <a:solidFill>
                  <a:srgbClr val="4D4D4D"/>
                </a:solidFill>
                <a:latin typeface="微软雅黑" panose="020B0503020204020204" pitchFamily="34" charset="-122"/>
                <a:ea typeface="微软雅黑" panose="020B0503020204020204" pitchFamily="34" charset="-122"/>
              </a:rPr>
              <a:t>Alice</a:t>
            </a:r>
            <a:r>
              <a:rPr lang="zh-CN" altLang="en-US" dirty="0">
                <a:solidFill>
                  <a:srgbClr val="4D4D4D"/>
                </a:solidFill>
                <a:latin typeface="微软雅黑" panose="020B0503020204020204" pitchFamily="34" charset="-122"/>
                <a:ea typeface="微软雅黑" panose="020B0503020204020204" pitchFamily="34" charset="-122"/>
              </a:rPr>
              <a:t>并不知道暗号：仅当</a:t>
            </a:r>
            <a:r>
              <a:rPr lang="en-US" altLang="zh-CN" dirty="0">
                <a:solidFill>
                  <a:srgbClr val="4D4D4D"/>
                </a:solidFill>
                <a:latin typeface="微软雅黑" panose="020B0503020204020204" pitchFamily="34" charset="-122"/>
                <a:ea typeface="微软雅黑" panose="020B0503020204020204" pitchFamily="34" charset="-122"/>
              </a:rPr>
              <a:t>Bob</a:t>
            </a:r>
            <a:r>
              <a:rPr lang="zh-CN" altLang="en-US" dirty="0">
                <a:solidFill>
                  <a:srgbClr val="4D4D4D"/>
                </a:solidFill>
                <a:latin typeface="微软雅黑" panose="020B0503020204020204" pitchFamily="34" charset="-122"/>
                <a:ea typeface="微软雅黑" panose="020B0503020204020204" pitchFamily="34" charset="-122"/>
              </a:rPr>
              <a:t>做出与她所选路径相同的选择时，可按所需路径返回（</a:t>
            </a:r>
            <a:r>
              <a:rPr lang="en-US" altLang="zh-CN" dirty="0">
                <a:solidFill>
                  <a:srgbClr val="4D4D4D"/>
                </a:solidFill>
                <a:latin typeface="微软雅黑" panose="020B0503020204020204" pitchFamily="34" charset="-122"/>
                <a:ea typeface="微软雅黑" panose="020B0503020204020204" pitchFamily="34" charset="-122"/>
              </a:rPr>
              <a:t> </a:t>
            </a:r>
            <a:r>
              <a:rPr lang="en-US" altLang="zh-CN" dirty="0">
                <a:solidFill>
                  <a:srgbClr val="C00000"/>
                </a:solidFill>
                <a:latin typeface="微软雅黑" panose="020B0503020204020204" pitchFamily="34" charset="-122"/>
                <a:ea typeface="微软雅黑" panose="020B0503020204020204" pitchFamily="34" charset="-122"/>
              </a:rPr>
              <a:t>50</a:t>
            </a:r>
            <a:r>
              <a:rPr lang="zh-CN" altLang="en-US" dirty="0">
                <a:solidFill>
                  <a:srgbClr val="C00000"/>
                </a:solidFill>
                <a:latin typeface="微软雅黑" panose="020B0503020204020204" pitchFamily="34" charset="-122"/>
                <a:ea typeface="微软雅黑" panose="020B0503020204020204" pitchFamily="34" charset="-122"/>
              </a:rPr>
              <a:t>％的机会</a:t>
            </a:r>
            <a:r>
              <a:rPr lang="zh-CN" altLang="en-US" dirty="0">
                <a:solidFill>
                  <a:srgbClr val="4D4D4D"/>
                </a:solidFill>
                <a:latin typeface="微软雅黑" panose="020B0503020204020204" pitchFamily="34" charset="-122"/>
                <a:ea typeface="微软雅黑" panose="020B0503020204020204" pitchFamily="34" charset="-122"/>
              </a:rPr>
              <a:t>）</a:t>
            </a:r>
            <a:endParaRPr lang="zh-CN" altLang="en-US" dirty="0">
              <a:solidFill>
                <a:prstClr val="black"/>
              </a:solidFill>
              <a:latin typeface="微软雅黑" panose="020B0503020204020204" pitchFamily="34" charset="-122"/>
              <a:ea typeface="微软雅黑" panose="020B0503020204020204" pitchFamily="34" charset="-122"/>
            </a:endParaRPr>
          </a:p>
        </p:txBody>
      </p:sp>
      <p:sp>
        <p:nvSpPr>
          <p:cNvPr id="14" name="文本框 18"/>
          <p:cNvSpPr txBox="1"/>
          <p:nvPr/>
        </p:nvSpPr>
        <p:spPr>
          <a:xfrm>
            <a:off x="1290757" y="2269722"/>
            <a:ext cx="9803036" cy="646247"/>
          </a:xfrm>
          <a:prstGeom prst="rect">
            <a:avLst/>
          </a:prstGeom>
          <a:noFill/>
        </p:spPr>
        <p:txBody>
          <a:bodyPr wrap="square">
            <a:spAutoFit/>
          </a:bodyPr>
          <a:lstStyle/>
          <a:p>
            <a:r>
              <a:rPr lang="en-US" altLang="zh-CN" dirty="0">
                <a:solidFill>
                  <a:srgbClr val="202122"/>
                </a:solidFill>
                <a:latin typeface="微软雅黑" panose="020B0503020204020204" pitchFamily="34" charset="-122"/>
                <a:ea typeface="微软雅黑" panose="020B0503020204020204" pitchFamily="34" charset="-122"/>
              </a:rPr>
              <a:t>Alice</a:t>
            </a:r>
            <a:r>
              <a:rPr lang="zh-CN" altLang="en-US" dirty="0">
                <a:solidFill>
                  <a:srgbClr val="202122"/>
                </a:solidFill>
                <a:latin typeface="微软雅黑" panose="020B0503020204020204" pitchFamily="34" charset="-122"/>
                <a:ea typeface="微软雅黑" panose="020B0503020204020204" pitchFamily="34" charset="-122"/>
              </a:rPr>
              <a:t>发现洞穴中某扇魔法门的开门暗号。洞穴呈环形，入口在一侧，对侧则有魔法门隔断。</a:t>
            </a:r>
            <a:r>
              <a:rPr lang="en-US" altLang="zh-CN" dirty="0">
                <a:solidFill>
                  <a:srgbClr val="202122"/>
                </a:solidFill>
                <a:latin typeface="微软雅黑" panose="020B0503020204020204" pitchFamily="34" charset="-122"/>
                <a:ea typeface="微软雅黑" panose="020B0503020204020204" pitchFamily="34" charset="-122"/>
              </a:rPr>
              <a:t>Bob</a:t>
            </a:r>
            <a:r>
              <a:rPr lang="zh-CN" altLang="en-US" dirty="0">
                <a:solidFill>
                  <a:srgbClr val="202122"/>
                </a:solidFill>
                <a:latin typeface="微软雅黑" panose="020B0503020204020204" pitchFamily="34" charset="-122"/>
                <a:ea typeface="微软雅黑" panose="020B0503020204020204" pitchFamily="34" charset="-122"/>
              </a:rPr>
              <a:t>想知</a:t>
            </a:r>
            <a:r>
              <a:rPr lang="en-US" altLang="zh-CN" dirty="0">
                <a:solidFill>
                  <a:srgbClr val="202122"/>
                </a:solidFill>
                <a:latin typeface="微软雅黑" panose="020B0503020204020204" pitchFamily="34" charset="-122"/>
                <a:ea typeface="微软雅黑" panose="020B0503020204020204" pitchFamily="34" charset="-122"/>
              </a:rPr>
              <a:t>Alice</a:t>
            </a:r>
            <a:r>
              <a:rPr lang="zh-CN" altLang="en-US" dirty="0">
                <a:solidFill>
                  <a:srgbClr val="202122"/>
                </a:solidFill>
                <a:latin typeface="微软雅黑" panose="020B0503020204020204" pitchFamily="34" charset="-122"/>
                <a:ea typeface="微软雅黑" panose="020B0503020204020204" pitchFamily="34" charset="-122"/>
              </a:rPr>
              <a:t>是否已知该暗号，但</a:t>
            </a:r>
            <a:r>
              <a:rPr lang="en-US" altLang="zh-CN" dirty="0">
                <a:solidFill>
                  <a:srgbClr val="202122"/>
                </a:solidFill>
                <a:latin typeface="微软雅黑" panose="020B0503020204020204" pitchFamily="34" charset="-122"/>
                <a:ea typeface="微软雅黑" panose="020B0503020204020204" pitchFamily="34" charset="-122"/>
              </a:rPr>
              <a:t>Alice</a:t>
            </a:r>
            <a:r>
              <a:rPr lang="zh-CN" altLang="en-US" dirty="0">
                <a:solidFill>
                  <a:srgbClr val="202122"/>
                </a:solidFill>
                <a:latin typeface="微软雅黑" panose="020B0503020204020204" pitchFamily="34" charset="-122"/>
                <a:ea typeface="微软雅黑" panose="020B0503020204020204" pitchFamily="34" charset="-122"/>
              </a:rPr>
              <a:t>不希望泄露暗号给</a:t>
            </a:r>
            <a:r>
              <a:rPr lang="en-US" altLang="zh-CN" dirty="0">
                <a:solidFill>
                  <a:srgbClr val="202122"/>
                </a:solidFill>
                <a:latin typeface="微软雅黑" panose="020B0503020204020204" pitchFamily="34" charset="-122"/>
                <a:ea typeface="微软雅黑" panose="020B0503020204020204" pitchFamily="34" charset="-122"/>
              </a:rPr>
              <a:t>Bob</a:t>
            </a:r>
            <a:endParaRPr lang="zh-CN" altLang="en-US" dirty="0">
              <a:solidFill>
                <a:prstClr val="black"/>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3277002" cy="523220"/>
          </a:xfrm>
          <a:prstGeom prst="rect">
            <a:avLst/>
          </a:prstGeom>
          <a:noFill/>
        </p:spPr>
        <p:txBody>
          <a:bodyPr wrap="square" lIns="91440" tIns="45720" rIns="91440" bIns="45720" rtlCol="0" anchor="t">
            <a:spAutoFit/>
          </a:bodyPr>
          <a:lstStyle/>
          <a:p>
            <a:pPr algn="ctr"/>
            <a:r>
              <a:rPr lang="zh-CN" altLang="en-US" sz="2800" b="1" dirty="0">
                <a:latin typeface="微软雅黑" panose="020B0503020204020204" pitchFamily="34" charset="-122"/>
                <a:ea typeface="微软雅黑" panose="020B0503020204020204" pitchFamily="34" charset="-122"/>
              </a:rPr>
              <a:t>隐私计算常见技术</a:t>
            </a:r>
            <a:endParaRPr lang="zh-CN" altLang="en-US" sz="24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596902" y="1216265"/>
            <a:ext cx="2590758" cy="2408519"/>
            <a:chOff x="319" y="2496"/>
            <a:chExt cx="6277" cy="6248"/>
          </a:xfrm>
        </p:grpSpPr>
        <p:sp>
          <p:nvSpPr>
            <p:cNvPr id="5" name="矩形 4"/>
            <p:cNvSpPr/>
            <p:nvPr/>
          </p:nvSpPr>
          <p:spPr>
            <a:xfrm>
              <a:off x="319" y="2496"/>
              <a:ext cx="6277" cy="6248"/>
            </a:xfrm>
            <a:prstGeom prst="rect">
              <a:avLst/>
            </a:prstGeom>
            <a:solidFill>
              <a:schemeClr val="accent1">
                <a:alpha val="196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endParaRPr kumimoji="1" lang="zh-CN" altLang="en-US" dirty="0">
                <a:solidFill>
                  <a:prstClr val="white"/>
                </a:solidFill>
                <a:latin typeface="微软雅黑" panose="020B0503020204020204" pitchFamily="34" charset="-122"/>
                <a:ea typeface="微软雅黑" panose="020B0503020204020204" pitchFamily="34" charset="-122"/>
              </a:endParaRPr>
            </a:p>
          </p:txBody>
        </p:sp>
        <p:sp>
          <p:nvSpPr>
            <p:cNvPr id="6" name="矩形 5"/>
            <p:cNvSpPr/>
            <p:nvPr/>
          </p:nvSpPr>
          <p:spPr>
            <a:xfrm>
              <a:off x="320" y="2513"/>
              <a:ext cx="6276" cy="3288"/>
            </a:xfrm>
            <a:prstGeom prst="rect">
              <a:avLst/>
            </a:prstGeom>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a:lnSpc>
                  <a:spcPct val="150000"/>
                </a:lnSpc>
                <a:buClr>
                  <a:schemeClr val="accent6"/>
                </a:buClr>
                <a:buFont typeface="Wingdings" panose="05000000000000000000" pitchFamily="2" charset="2"/>
                <a:buChar char="n"/>
              </a:pPr>
              <a:r>
                <a:rPr lang="zh-CN" altLang="en-US" b="1" dirty="0">
                  <a:latin typeface="Microsoft YaHei UI" panose="020B0503020204020204" pitchFamily="34" charset="-122"/>
                  <a:ea typeface="Microsoft YaHei UI" panose="020B0503020204020204" pitchFamily="34" charset="-122"/>
                </a:rPr>
                <a:t>安全多方计算</a:t>
              </a:r>
              <a:endParaRPr lang="en-US" altLang="zh-CN" b="1" dirty="0">
                <a:latin typeface="Microsoft YaHei UI" panose="020B0503020204020204" pitchFamily="34" charset="-122"/>
                <a:ea typeface="Microsoft YaHei UI" panose="020B0503020204020204" pitchFamily="34" charset="-122"/>
              </a:endParaRPr>
            </a:p>
            <a:p>
              <a:pPr algn="just">
                <a:lnSpc>
                  <a:spcPct val="150000"/>
                </a:lnSpc>
                <a:buClr>
                  <a:schemeClr val="accent6"/>
                </a:buClr>
              </a:pPr>
              <a:r>
                <a:rPr lang="zh-CN" altLang="en-US" dirty="0">
                  <a:latin typeface="Microsoft YaHei UI" panose="020B0503020204020204" pitchFamily="34" charset="-122"/>
                  <a:ea typeface="Microsoft YaHei UI" panose="020B0503020204020204" pitchFamily="34" charset="-122"/>
                </a:rPr>
                <a:t>互不信任的参与方协同计算而不泄露隐私信息。</a:t>
              </a:r>
              <a:endParaRPr dirty="0">
                <a:latin typeface="Microsoft YaHei UI" panose="020B0503020204020204" pitchFamily="34" charset="-122"/>
                <a:ea typeface="Microsoft YaHei UI" panose="020B0503020204020204" pitchFamily="34" charset="-122"/>
              </a:endParaRPr>
            </a:p>
          </p:txBody>
        </p:sp>
      </p:grpSp>
      <p:grpSp>
        <p:nvGrpSpPr>
          <p:cNvPr id="7" name="组合 6"/>
          <p:cNvGrpSpPr/>
          <p:nvPr/>
        </p:nvGrpSpPr>
        <p:grpSpPr>
          <a:xfrm>
            <a:off x="6293753" y="1216265"/>
            <a:ext cx="2590758" cy="2408519"/>
            <a:chOff x="319" y="2496"/>
            <a:chExt cx="6277" cy="6248"/>
          </a:xfrm>
        </p:grpSpPr>
        <p:sp>
          <p:nvSpPr>
            <p:cNvPr id="8" name="矩形 7"/>
            <p:cNvSpPr/>
            <p:nvPr/>
          </p:nvSpPr>
          <p:spPr>
            <a:xfrm>
              <a:off x="319" y="2496"/>
              <a:ext cx="6277" cy="6248"/>
            </a:xfrm>
            <a:prstGeom prst="rect">
              <a:avLst/>
            </a:prstGeom>
            <a:solidFill>
              <a:schemeClr val="accent1">
                <a:alpha val="196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endParaRPr kumimoji="1" lang="zh-CN" altLang="en-US" dirty="0">
                <a:solidFill>
                  <a:prstClr val="white"/>
                </a:solidFill>
                <a:latin typeface="微软雅黑" panose="020B0503020204020204" pitchFamily="34" charset="-122"/>
                <a:ea typeface="微软雅黑" panose="020B0503020204020204" pitchFamily="34" charset="-122"/>
              </a:endParaRPr>
            </a:p>
          </p:txBody>
        </p:sp>
        <p:sp>
          <p:nvSpPr>
            <p:cNvPr id="9" name="矩形 8"/>
            <p:cNvSpPr/>
            <p:nvPr/>
          </p:nvSpPr>
          <p:spPr>
            <a:xfrm>
              <a:off x="320" y="2513"/>
              <a:ext cx="6276" cy="4602"/>
            </a:xfrm>
            <a:prstGeom prst="rect">
              <a:avLst/>
            </a:prstGeom>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a:lnSpc>
                  <a:spcPct val="150000"/>
                </a:lnSpc>
                <a:buClr>
                  <a:schemeClr val="accent6"/>
                </a:buClr>
                <a:buFont typeface="Wingdings" panose="05000000000000000000" pitchFamily="2" charset="2"/>
                <a:buChar char="n"/>
              </a:pPr>
              <a:r>
                <a:rPr lang="zh-CN" altLang="en-US" b="1" dirty="0">
                  <a:latin typeface="Microsoft YaHei UI" panose="020B0503020204020204" pitchFamily="34" charset="-122"/>
                  <a:ea typeface="Microsoft YaHei UI" panose="020B0503020204020204" pitchFamily="34" charset="-122"/>
                </a:rPr>
                <a:t>数据脱敏</a:t>
              </a:r>
              <a:endParaRPr lang="en-US" altLang="zh-CN" b="1" dirty="0">
                <a:latin typeface="Microsoft YaHei UI" panose="020B0503020204020204" pitchFamily="34" charset="-122"/>
                <a:ea typeface="Microsoft YaHei UI" panose="020B0503020204020204" pitchFamily="34" charset="-122"/>
              </a:endParaRPr>
            </a:p>
            <a:p>
              <a:pPr algn="just">
                <a:lnSpc>
                  <a:spcPct val="150000"/>
                </a:lnSpc>
                <a:buClr>
                  <a:schemeClr val="accent6"/>
                </a:buClr>
              </a:pPr>
              <a:r>
                <a:rPr lang="zh-CN" altLang="en-US" dirty="0">
                  <a:latin typeface="Microsoft YaHei UI" panose="020B0503020204020204" pitchFamily="34" charset="-122"/>
                  <a:ea typeface="Microsoft YaHei UI" panose="020B0503020204020204" pitchFamily="34" charset="-122"/>
                </a:rPr>
                <a:t>消除或混淆敏感信息，以保护数据隐私。</a:t>
              </a:r>
              <a:endParaRPr dirty="0">
                <a:latin typeface="Microsoft YaHei UI" panose="020B0503020204020204" pitchFamily="34" charset="-122"/>
                <a:ea typeface="Microsoft YaHei UI" panose="020B0503020204020204" pitchFamily="34" charset="-122"/>
              </a:endParaRPr>
            </a:p>
          </p:txBody>
        </p:sp>
      </p:grpSp>
      <p:grpSp>
        <p:nvGrpSpPr>
          <p:cNvPr id="10" name="组合 13"/>
          <p:cNvGrpSpPr/>
          <p:nvPr/>
        </p:nvGrpSpPr>
        <p:grpSpPr>
          <a:xfrm>
            <a:off x="3445534" y="1216265"/>
            <a:ext cx="2590345" cy="2408519"/>
            <a:chOff x="6751" y="2671"/>
            <a:chExt cx="5726" cy="7695"/>
          </a:xfrm>
        </p:grpSpPr>
        <p:sp>
          <p:nvSpPr>
            <p:cNvPr id="11" name="矩形 8"/>
            <p:cNvSpPr/>
            <p:nvPr>
              <p:custDataLst>
                <p:tags r:id="rId1"/>
              </p:custDataLst>
            </p:nvPr>
          </p:nvSpPr>
          <p:spPr>
            <a:xfrm>
              <a:off x="6751" y="2671"/>
              <a:ext cx="5697" cy="7695"/>
            </a:xfrm>
            <a:prstGeom prst="rect">
              <a:avLst/>
            </a:prstGeom>
            <a:solidFill>
              <a:schemeClr val="accent4">
                <a:lumMod val="60000"/>
                <a:lumOff val="40000"/>
                <a:alpha val="196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kumimoji="1" lang="zh-CN" altLang="en-US" b="1" dirty="0">
                <a:solidFill>
                  <a:prstClr val="white"/>
                </a:solidFill>
                <a:latin typeface="微软雅黑" panose="020B0503020204020204" pitchFamily="34" charset="-122"/>
                <a:ea typeface="微软雅黑" panose="020B0503020204020204" pitchFamily="34" charset="-122"/>
              </a:endParaRPr>
            </a:p>
          </p:txBody>
        </p:sp>
        <p:sp>
          <p:nvSpPr>
            <p:cNvPr id="12" name="矩形 14"/>
            <p:cNvSpPr/>
            <p:nvPr>
              <p:custDataLst>
                <p:tags r:id="rId2"/>
              </p:custDataLst>
            </p:nvPr>
          </p:nvSpPr>
          <p:spPr>
            <a:xfrm>
              <a:off x="6780" y="2676"/>
              <a:ext cx="5697" cy="6604"/>
            </a:xfrm>
            <a:prstGeom prst="rect">
              <a:avLst/>
            </a:prstGeom>
          </p:spPr>
          <p:txBody>
            <a:bodyPr wrap="square">
              <a:noAutofit/>
            </a:bodyPr>
            <a:lstStyle/>
            <a:p>
              <a:pPr marL="285750" indent="-285750" algn="ctr">
                <a:lnSpc>
                  <a:spcPct val="150000"/>
                </a:lnSpc>
                <a:buClr>
                  <a:schemeClr val="accent6"/>
                </a:buClr>
                <a:buFont typeface="Wingdings" panose="05000000000000000000" pitchFamily="2" charset="2"/>
                <a:buChar char="n"/>
              </a:pPr>
              <a:r>
                <a:rPr lang="zh-CN" altLang="en-US" b="1" dirty="0">
                  <a:latin typeface="Microsoft YaHei UI" panose="020B0503020204020204" pitchFamily="34" charset="-122"/>
                  <a:ea typeface="Microsoft YaHei UI" panose="020B0503020204020204" pitchFamily="34" charset="-122"/>
                </a:rPr>
                <a:t>联邦学习</a:t>
              </a:r>
              <a:endParaRPr lang="zh-CN" altLang="en-US" b="1" dirty="0">
                <a:latin typeface="Microsoft YaHei UI" panose="020B0503020204020204" pitchFamily="34" charset="-122"/>
                <a:ea typeface="Microsoft YaHei UI" panose="020B0503020204020204" pitchFamily="34" charset="-122"/>
              </a:endParaRPr>
            </a:p>
            <a:p>
              <a:pPr algn="just">
                <a:lnSpc>
                  <a:spcPct val="150000"/>
                </a:lnSpc>
                <a:buClr>
                  <a:schemeClr val="accent6"/>
                </a:buClr>
                <a:buSzTx/>
                <a:buFontTx/>
              </a:pPr>
              <a:r>
                <a:rPr lang="zh-CN" altLang="en-US" dirty="0">
                  <a:latin typeface="Microsoft YaHei UI" panose="020B0503020204020204" pitchFamily="34" charset="-122"/>
                  <a:ea typeface="Microsoft YaHei UI" panose="020B0503020204020204" pitchFamily="34" charset="-122"/>
                </a:rPr>
                <a:t>本地训练模型并共享更新，原始数据不出域。</a:t>
              </a:r>
              <a:endParaRPr lang="zh-CN" altLang="en-US" dirty="0">
                <a:latin typeface="Microsoft YaHei UI" panose="020B0503020204020204" pitchFamily="34" charset="-122"/>
                <a:ea typeface="Microsoft YaHei UI" panose="020B0503020204020204" pitchFamily="34" charset="-122"/>
              </a:endParaRPr>
            </a:p>
          </p:txBody>
        </p:sp>
      </p:grpSp>
      <p:grpSp>
        <p:nvGrpSpPr>
          <p:cNvPr id="13" name="组合 13"/>
          <p:cNvGrpSpPr/>
          <p:nvPr/>
        </p:nvGrpSpPr>
        <p:grpSpPr>
          <a:xfrm>
            <a:off x="9142384" y="1216265"/>
            <a:ext cx="2590345" cy="2408519"/>
            <a:chOff x="6751" y="2671"/>
            <a:chExt cx="5726" cy="7695"/>
          </a:xfrm>
        </p:grpSpPr>
        <p:sp>
          <p:nvSpPr>
            <p:cNvPr id="14" name="矩形 8"/>
            <p:cNvSpPr/>
            <p:nvPr>
              <p:custDataLst>
                <p:tags r:id="rId3"/>
              </p:custDataLst>
            </p:nvPr>
          </p:nvSpPr>
          <p:spPr>
            <a:xfrm>
              <a:off x="6751" y="2671"/>
              <a:ext cx="5697" cy="7695"/>
            </a:xfrm>
            <a:prstGeom prst="rect">
              <a:avLst/>
            </a:prstGeom>
            <a:solidFill>
              <a:schemeClr val="accent4">
                <a:lumMod val="60000"/>
                <a:lumOff val="40000"/>
                <a:alpha val="196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kumimoji="1" lang="zh-CN" altLang="en-US" b="1" dirty="0">
                <a:solidFill>
                  <a:prstClr val="white"/>
                </a:solidFill>
                <a:latin typeface="微软雅黑" panose="020B0503020204020204" pitchFamily="34" charset="-122"/>
                <a:ea typeface="微软雅黑" panose="020B0503020204020204" pitchFamily="34" charset="-122"/>
              </a:endParaRPr>
            </a:p>
          </p:txBody>
        </p:sp>
        <p:sp>
          <p:nvSpPr>
            <p:cNvPr id="15" name="矩形 14"/>
            <p:cNvSpPr/>
            <p:nvPr>
              <p:custDataLst>
                <p:tags r:id="rId4"/>
              </p:custDataLst>
            </p:nvPr>
          </p:nvSpPr>
          <p:spPr>
            <a:xfrm>
              <a:off x="6780" y="2676"/>
              <a:ext cx="5697" cy="6604"/>
            </a:xfrm>
            <a:prstGeom prst="rect">
              <a:avLst/>
            </a:prstGeom>
          </p:spPr>
          <p:txBody>
            <a:bodyPr wrap="square">
              <a:noAutofit/>
            </a:bodyPr>
            <a:lstStyle/>
            <a:p>
              <a:pPr marL="285750" indent="-285750" algn="ctr">
                <a:lnSpc>
                  <a:spcPct val="150000"/>
                </a:lnSpc>
                <a:buClr>
                  <a:schemeClr val="accent6"/>
                </a:buClr>
                <a:buFont typeface="Wingdings" panose="05000000000000000000" pitchFamily="2" charset="2"/>
                <a:buChar char="n"/>
              </a:pPr>
              <a:r>
                <a:rPr lang="zh-CN" altLang="en-US" b="1" dirty="0">
                  <a:latin typeface="Microsoft YaHei UI" panose="020B0503020204020204" pitchFamily="34" charset="-122"/>
                  <a:ea typeface="Microsoft YaHei UI" panose="020B0503020204020204" pitchFamily="34" charset="-122"/>
                </a:rPr>
                <a:t>差分隐私</a:t>
              </a:r>
              <a:endParaRPr lang="en-US" altLang="zh-CN" b="1" dirty="0">
                <a:latin typeface="Microsoft YaHei UI" panose="020B0503020204020204" pitchFamily="34" charset="-122"/>
                <a:ea typeface="Microsoft YaHei UI" panose="020B0503020204020204" pitchFamily="34" charset="-122"/>
              </a:endParaRPr>
            </a:p>
            <a:p>
              <a:pPr algn="just">
                <a:lnSpc>
                  <a:spcPct val="150000"/>
                </a:lnSpc>
                <a:buClr>
                  <a:schemeClr val="accent6"/>
                </a:buClr>
                <a:buSzTx/>
                <a:buFontTx/>
              </a:pPr>
              <a:r>
                <a:rPr lang="zh-CN" altLang="en-US" dirty="0">
                  <a:latin typeface="Microsoft YaHei UI" panose="020B0503020204020204" pitchFamily="34" charset="-122"/>
                  <a:ea typeface="Microsoft YaHei UI" panose="020B0503020204020204" pitchFamily="34" charset="-122"/>
                </a:rPr>
                <a:t>在计算结果中引入噪声，防止对个别数据的推断。</a:t>
              </a:r>
              <a:endParaRPr lang="en-US" dirty="0">
                <a:latin typeface="Microsoft YaHei UI" panose="020B0503020204020204" pitchFamily="34" charset="-122"/>
                <a:ea typeface="Microsoft YaHei UI" panose="020B0503020204020204" pitchFamily="34" charset="-122"/>
              </a:endParaRPr>
            </a:p>
          </p:txBody>
        </p:sp>
      </p:grpSp>
      <p:grpSp>
        <p:nvGrpSpPr>
          <p:cNvPr id="19" name="组合 13"/>
          <p:cNvGrpSpPr/>
          <p:nvPr/>
        </p:nvGrpSpPr>
        <p:grpSpPr>
          <a:xfrm>
            <a:off x="6307749" y="3737399"/>
            <a:ext cx="2590345" cy="2408519"/>
            <a:chOff x="6751" y="2671"/>
            <a:chExt cx="5726" cy="7695"/>
          </a:xfrm>
        </p:grpSpPr>
        <p:sp>
          <p:nvSpPr>
            <p:cNvPr id="20" name="矩形 8"/>
            <p:cNvSpPr/>
            <p:nvPr>
              <p:custDataLst>
                <p:tags r:id="rId5"/>
              </p:custDataLst>
            </p:nvPr>
          </p:nvSpPr>
          <p:spPr>
            <a:xfrm>
              <a:off x="6751" y="2671"/>
              <a:ext cx="5697" cy="7695"/>
            </a:xfrm>
            <a:prstGeom prst="rect">
              <a:avLst/>
            </a:prstGeom>
            <a:solidFill>
              <a:schemeClr val="accent4">
                <a:lumMod val="60000"/>
                <a:lumOff val="40000"/>
                <a:alpha val="196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kumimoji="1" lang="zh-CN" altLang="en-US" b="1" dirty="0">
                <a:solidFill>
                  <a:prstClr val="white"/>
                </a:solidFill>
                <a:latin typeface="微软雅黑" panose="020B0503020204020204" pitchFamily="34" charset="-122"/>
                <a:ea typeface="微软雅黑" panose="020B0503020204020204" pitchFamily="34" charset="-122"/>
              </a:endParaRPr>
            </a:p>
          </p:txBody>
        </p:sp>
        <p:sp>
          <p:nvSpPr>
            <p:cNvPr id="21" name="矩形 14"/>
            <p:cNvSpPr/>
            <p:nvPr>
              <p:custDataLst>
                <p:tags r:id="rId6"/>
              </p:custDataLst>
            </p:nvPr>
          </p:nvSpPr>
          <p:spPr>
            <a:xfrm>
              <a:off x="6780" y="2676"/>
              <a:ext cx="5697" cy="6604"/>
            </a:xfrm>
            <a:prstGeom prst="rect">
              <a:avLst/>
            </a:prstGeom>
          </p:spPr>
          <p:txBody>
            <a:bodyPr wrap="square">
              <a:noAutofit/>
            </a:bodyPr>
            <a:lstStyle/>
            <a:p>
              <a:pPr marL="285750" indent="-285750" algn="ctr">
                <a:lnSpc>
                  <a:spcPct val="150000"/>
                </a:lnSpc>
                <a:buClr>
                  <a:schemeClr val="accent6"/>
                </a:buClr>
                <a:buFont typeface="Wingdings" panose="05000000000000000000" pitchFamily="2" charset="2"/>
                <a:buChar char="n"/>
              </a:pPr>
              <a:r>
                <a:rPr lang="zh-CN" altLang="en-US" b="1" dirty="0">
                  <a:latin typeface="Microsoft YaHei UI" panose="020B0503020204020204" pitchFamily="34" charset="-122"/>
                  <a:ea typeface="Microsoft YaHei UI" panose="020B0503020204020204" pitchFamily="34" charset="-122"/>
                </a:rPr>
                <a:t>零知识证明</a:t>
              </a:r>
              <a:endParaRPr b="1" dirty="0">
                <a:latin typeface="Microsoft YaHei UI" panose="020B0503020204020204" pitchFamily="34" charset="-122"/>
                <a:ea typeface="Microsoft YaHei UI" panose="020B0503020204020204" pitchFamily="34" charset="-122"/>
              </a:endParaRPr>
            </a:p>
            <a:p>
              <a:pPr algn="just">
                <a:lnSpc>
                  <a:spcPct val="150000"/>
                </a:lnSpc>
                <a:buClr>
                  <a:schemeClr val="accent6"/>
                </a:buClr>
                <a:buSzTx/>
                <a:buFontTx/>
              </a:pPr>
              <a:r>
                <a:rPr lang="zh-CN" altLang="en-US" dirty="0">
                  <a:latin typeface="Microsoft YaHei UI" panose="020B0503020204020204" pitchFamily="34" charset="-122"/>
                  <a:ea typeface="Microsoft YaHei UI" panose="020B0503020204020204" pitchFamily="34" charset="-122"/>
                </a:rPr>
                <a:t>在不泄露信息的情况下证明某个断言的真实性。</a:t>
              </a:r>
              <a:endParaRPr lang="en-US" dirty="0">
                <a:latin typeface="Microsoft YaHei UI" panose="020B0503020204020204" pitchFamily="34" charset="-122"/>
                <a:ea typeface="Microsoft YaHei UI" panose="020B0503020204020204" pitchFamily="34" charset="-122"/>
              </a:endParaRPr>
            </a:p>
          </p:txBody>
        </p:sp>
      </p:grpSp>
      <p:grpSp>
        <p:nvGrpSpPr>
          <p:cNvPr id="22" name="组合 21"/>
          <p:cNvGrpSpPr/>
          <p:nvPr/>
        </p:nvGrpSpPr>
        <p:grpSpPr>
          <a:xfrm>
            <a:off x="3459117" y="3737399"/>
            <a:ext cx="2590758" cy="2408519"/>
            <a:chOff x="319" y="2496"/>
            <a:chExt cx="6277" cy="6248"/>
          </a:xfrm>
        </p:grpSpPr>
        <p:sp>
          <p:nvSpPr>
            <p:cNvPr id="23" name="矩形 22"/>
            <p:cNvSpPr/>
            <p:nvPr/>
          </p:nvSpPr>
          <p:spPr>
            <a:xfrm>
              <a:off x="319" y="2496"/>
              <a:ext cx="6277" cy="6248"/>
            </a:xfrm>
            <a:prstGeom prst="rect">
              <a:avLst/>
            </a:prstGeom>
            <a:solidFill>
              <a:schemeClr val="accent1">
                <a:alpha val="196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endParaRPr kumimoji="1" lang="zh-CN" altLang="en-US" dirty="0">
                <a:solidFill>
                  <a:prstClr val="white"/>
                </a:solidFill>
                <a:latin typeface="微软雅黑" panose="020B0503020204020204" pitchFamily="34" charset="-122"/>
                <a:ea typeface="微软雅黑" panose="020B0503020204020204" pitchFamily="34" charset="-122"/>
              </a:endParaRPr>
            </a:p>
          </p:txBody>
        </p:sp>
        <p:sp>
          <p:nvSpPr>
            <p:cNvPr id="24" name="矩形 23"/>
            <p:cNvSpPr/>
            <p:nvPr/>
          </p:nvSpPr>
          <p:spPr>
            <a:xfrm>
              <a:off x="320" y="2513"/>
              <a:ext cx="6276" cy="4602"/>
            </a:xfrm>
            <a:prstGeom prst="rect">
              <a:avLst/>
            </a:prstGeom>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a:lnSpc>
                  <a:spcPct val="150000"/>
                </a:lnSpc>
                <a:buClr>
                  <a:schemeClr val="accent6"/>
                </a:buClr>
                <a:buFont typeface="Wingdings" panose="05000000000000000000" pitchFamily="2" charset="2"/>
                <a:buChar char="n"/>
              </a:pPr>
              <a:r>
                <a:rPr lang="zh-CN" altLang="en-US" b="1" dirty="0">
                  <a:latin typeface="Microsoft YaHei UI" panose="020B0503020204020204" pitchFamily="34" charset="-122"/>
                  <a:ea typeface="Microsoft YaHei UI" panose="020B0503020204020204" pitchFamily="34" charset="-122"/>
                </a:rPr>
                <a:t>全同态加密</a:t>
              </a:r>
              <a:endParaRPr lang="zh-CN" altLang="en-US" b="1" dirty="0">
                <a:latin typeface="Microsoft YaHei UI" panose="020B0503020204020204" pitchFamily="34" charset="-122"/>
                <a:ea typeface="Microsoft YaHei UI" panose="020B0503020204020204" pitchFamily="34" charset="-122"/>
              </a:endParaRPr>
            </a:p>
            <a:p>
              <a:pPr algn="just">
                <a:lnSpc>
                  <a:spcPct val="150000"/>
                </a:lnSpc>
                <a:buClr>
                  <a:schemeClr val="accent6"/>
                </a:buClr>
              </a:pPr>
              <a:r>
                <a:rPr lang="zh-CN" altLang="en-US" dirty="0">
                  <a:latin typeface="Microsoft YaHei UI" panose="020B0503020204020204" pitchFamily="34" charset="-122"/>
                  <a:ea typeface="Microsoft YaHei UI" panose="020B0503020204020204" pitchFamily="34" charset="-122"/>
                </a:rPr>
                <a:t>允许数据在加密状态下直接进行运算。</a:t>
              </a:r>
              <a:endParaRPr lang="zh-CN" altLang="en-US" dirty="0">
                <a:latin typeface="Microsoft YaHei UI" panose="020B0503020204020204" pitchFamily="34" charset="-122"/>
                <a:ea typeface="Microsoft YaHei UI" panose="020B0503020204020204" pitchFamily="34" charset="-122"/>
              </a:endParaRPr>
            </a:p>
          </p:txBody>
        </p:sp>
      </p:grpSp>
      <p:pic>
        <p:nvPicPr>
          <p:cNvPr id="25" name="图片 24"/>
          <p:cNvPicPr>
            <a:picLocks noChangeAspect="1"/>
          </p:cNvPicPr>
          <p:nvPr/>
        </p:nvPicPr>
        <p:blipFill>
          <a:blip r:embed="rId7"/>
          <a:stretch>
            <a:fillRect/>
          </a:stretch>
        </p:blipFill>
        <p:spPr>
          <a:xfrm>
            <a:off x="1081138" y="2496849"/>
            <a:ext cx="1622285" cy="1134487"/>
          </a:xfrm>
          <a:prstGeom prst="rect">
            <a:avLst/>
          </a:prstGeom>
        </p:spPr>
      </p:pic>
      <p:pic>
        <p:nvPicPr>
          <p:cNvPr id="26" name="图片 25"/>
          <p:cNvPicPr>
            <a:picLocks noChangeAspect="1"/>
          </p:cNvPicPr>
          <p:nvPr/>
        </p:nvPicPr>
        <p:blipFill>
          <a:blip r:embed="rId8"/>
          <a:stretch>
            <a:fillRect/>
          </a:stretch>
        </p:blipFill>
        <p:spPr>
          <a:xfrm>
            <a:off x="7910454" y="2582152"/>
            <a:ext cx="833069" cy="1024458"/>
          </a:xfrm>
          <a:prstGeom prst="rect">
            <a:avLst/>
          </a:prstGeom>
        </p:spPr>
      </p:pic>
      <p:grpSp>
        <p:nvGrpSpPr>
          <p:cNvPr id="27" name="组合 26"/>
          <p:cNvGrpSpPr/>
          <p:nvPr/>
        </p:nvGrpSpPr>
        <p:grpSpPr>
          <a:xfrm>
            <a:off x="6421871" y="2565999"/>
            <a:ext cx="1110694" cy="1184558"/>
            <a:chOff x="6271002" y="2553171"/>
            <a:chExt cx="1110694" cy="1184558"/>
          </a:xfrm>
        </p:grpSpPr>
        <p:sp>
          <p:nvSpPr>
            <p:cNvPr id="28" name="矩形 27"/>
            <p:cNvSpPr/>
            <p:nvPr/>
          </p:nvSpPr>
          <p:spPr>
            <a:xfrm>
              <a:off x="6418921" y="2584440"/>
              <a:ext cx="814856" cy="102377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itchFamily="2" charset="-122"/>
                <a:cs typeface="+mn-cs"/>
              </a:endParaRPr>
            </a:p>
          </p:txBody>
        </p:sp>
        <p:pic>
          <p:nvPicPr>
            <p:cNvPr id="29" name="图形 8" descr="男性形象"/>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71002" y="2553171"/>
              <a:ext cx="1110694" cy="1184558"/>
            </a:xfrm>
            <a:prstGeom prst="rect">
              <a:avLst/>
            </a:prstGeom>
          </p:spPr>
        </p:pic>
      </p:grpSp>
      <p:pic>
        <p:nvPicPr>
          <p:cNvPr id="30" name="图片 29"/>
          <p:cNvPicPr>
            <a:picLocks noChangeAspect="1"/>
          </p:cNvPicPr>
          <p:nvPr/>
        </p:nvPicPr>
        <p:blipFill>
          <a:blip r:embed="rId11"/>
          <a:stretch>
            <a:fillRect/>
          </a:stretch>
        </p:blipFill>
        <p:spPr>
          <a:xfrm>
            <a:off x="9723425" y="2519496"/>
            <a:ext cx="1688145" cy="1184559"/>
          </a:xfrm>
          <a:prstGeom prst="rect">
            <a:avLst/>
          </a:prstGeom>
          <a:noFill/>
        </p:spPr>
      </p:pic>
      <p:pic>
        <p:nvPicPr>
          <p:cNvPr id="31" name="Picture 4" descr="zero-knowledge proof - IntronExon狗吉拉顧門口at 附中496 - udn部落格"/>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579009" y="5064513"/>
            <a:ext cx="1937088" cy="103542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Linksight - Explainer: homomorphic encrypti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803080" y="5067505"/>
            <a:ext cx="1902832" cy="994230"/>
          </a:xfrm>
          <a:prstGeom prst="rect">
            <a:avLst/>
          </a:prstGeom>
          <a:noFill/>
          <a:extLst>
            <a:ext uri="{909E8E84-426E-40DD-AFC4-6F175D3DCCD1}">
              <a14:hiddenFill xmlns:a14="http://schemas.microsoft.com/office/drawing/2010/main">
                <a:solidFill>
                  <a:srgbClr val="FFFFFF"/>
                </a:solidFill>
              </a14:hiddenFill>
            </a:ext>
          </a:extLst>
        </p:spPr>
      </p:pic>
      <p:pic>
        <p:nvPicPr>
          <p:cNvPr id="34" name="图片 3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79354" y="2418522"/>
            <a:ext cx="2196239" cy="1257299"/>
          </a:xfrm>
          <a:prstGeom prst="rect">
            <a:avLst/>
          </a:prstGeom>
        </p:spPr>
      </p:pic>
      <p:sp>
        <p:nvSpPr>
          <p:cNvPr id="35" name="箭头: 右 39"/>
          <p:cNvSpPr/>
          <p:nvPr/>
        </p:nvSpPr>
        <p:spPr>
          <a:xfrm>
            <a:off x="7479790" y="2942205"/>
            <a:ext cx="356894" cy="28782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36" name="Slide Number Placeholder 35"/>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954107"/>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零知识证明（</a:t>
            </a:r>
            <a:r>
              <a:rPr lang="en-US" altLang="zh-CN" sz="2800" b="1" dirty="0">
                <a:latin typeface="微软雅黑" panose="020B0503020204020204" pitchFamily="34" charset="-122"/>
                <a:ea typeface="微软雅黑" panose="020B0503020204020204" pitchFamily="34" charset="-122"/>
              </a:rPr>
              <a:t>Zero Knowledge Proof</a:t>
            </a:r>
            <a:r>
              <a:rPr lang="zh-CN" altLang="en-GB" sz="2800" b="1" dirty="0">
                <a:latin typeface="微软雅黑" panose="020B0503020204020204" pitchFamily="34" charset="-122"/>
                <a:ea typeface="微软雅黑" panose="020B0503020204020204" pitchFamily="34" charset="-122"/>
              </a:rPr>
              <a:t>）</a:t>
            </a:r>
            <a:endParaRPr lang="zh-CN" altLang="en-GB"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p:txBody>
      </p:sp>
      <p:sp>
        <p:nvSpPr>
          <p:cNvPr id="2" name="Slide Number Placeholder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15" name="文本框 7"/>
          <p:cNvSpPr txBox="1"/>
          <p:nvPr/>
        </p:nvSpPr>
        <p:spPr>
          <a:xfrm>
            <a:off x="851417" y="3006132"/>
            <a:ext cx="7888992" cy="430318"/>
          </a:xfrm>
          <a:prstGeom prst="rect">
            <a:avLst/>
          </a:prstGeom>
          <a:noFill/>
        </p:spPr>
        <p:txBody>
          <a:bodyPr wrap="square" rtlCol="0">
            <a:spAutoFit/>
          </a:bodyPr>
          <a:lstStyle/>
          <a:p>
            <a:pPr marL="381000" lvl="1" defTabSz="876300">
              <a:lnSpc>
                <a:spcPct val="120000"/>
              </a:lnSpc>
              <a:spcBef>
                <a:spcPts val="400"/>
              </a:spcBef>
              <a:buClr>
                <a:prstClr val="black"/>
              </a:buClr>
              <a:buSzPct val="90000"/>
              <a:defRPr/>
            </a:pPr>
            <a:r>
              <a:rPr lang="zh-CN" altLang="en-US" sz="2000" b="1" dirty="0">
                <a:solidFill>
                  <a:prstClr val="black"/>
                </a:solidFill>
                <a:latin typeface="微软雅黑" panose="020B0503020204020204" pitchFamily="34" charset="-122"/>
                <a:ea typeface="微软雅黑" panose="020B0503020204020204" pitchFamily="34" charset="-122"/>
                <a:sym typeface="+mn-ea"/>
              </a:rPr>
              <a:t>零知识证明技术：</a:t>
            </a:r>
            <a:endParaRPr lang="en-US" altLang="zh-CN" sz="2000" b="1" dirty="0">
              <a:solidFill>
                <a:prstClr val="black"/>
              </a:solidFill>
              <a:latin typeface="微软雅黑" panose="020B0503020204020204" pitchFamily="34" charset="-122"/>
              <a:ea typeface="微软雅黑" panose="020B0503020204020204" pitchFamily="34" charset="-122"/>
              <a:sym typeface="+mn-ea"/>
            </a:endParaRPr>
          </a:p>
        </p:txBody>
      </p:sp>
      <p:sp>
        <p:nvSpPr>
          <p:cNvPr id="16" name="文本框 8"/>
          <p:cNvSpPr txBox="1"/>
          <p:nvPr/>
        </p:nvSpPr>
        <p:spPr>
          <a:xfrm>
            <a:off x="1555554" y="3479114"/>
            <a:ext cx="9305891" cy="2951514"/>
          </a:xfrm>
          <a:prstGeom prst="rect">
            <a:avLst/>
          </a:prstGeom>
          <a:noFill/>
        </p:spPr>
        <p:txBody>
          <a:bodyPr wrap="square">
            <a:spAutoFit/>
          </a:bodyPr>
          <a:lstStyle/>
          <a:p>
            <a:pPr marL="285750" indent="-285750" defTabSz="638810">
              <a:lnSpc>
                <a:spcPct val="150000"/>
              </a:lnSpc>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交互式零知识证明：</a:t>
            </a:r>
            <a:r>
              <a:rPr lang="zh-CN" altLang="en-US" dirty="0">
                <a:solidFill>
                  <a:prstClr val="black"/>
                </a:solidFill>
                <a:latin typeface="微软雅黑" panose="020B0503020204020204" pitchFamily="34" charset="-122"/>
                <a:ea typeface="微软雅黑" panose="020B0503020204020204" pitchFamily="34" charset="-122"/>
              </a:rPr>
              <a:t>通过证明者和验证者之间的</a:t>
            </a:r>
            <a:r>
              <a:rPr lang="zh-CN" altLang="en-US" dirty="0">
                <a:solidFill>
                  <a:srgbClr val="C00000"/>
                </a:solidFill>
                <a:latin typeface="微软雅黑" panose="020B0503020204020204" pitchFamily="34" charset="-122"/>
                <a:ea typeface="微软雅黑" panose="020B0503020204020204" pitchFamily="34" charset="-122"/>
              </a:rPr>
              <a:t>多轮交互</a:t>
            </a:r>
            <a:r>
              <a:rPr lang="zh-CN" altLang="en-US" dirty="0">
                <a:solidFill>
                  <a:prstClr val="black"/>
                </a:solidFill>
                <a:latin typeface="微软雅黑" panose="020B0503020204020204" pitchFamily="34" charset="-122"/>
                <a:ea typeface="微软雅黑" panose="020B0503020204020204" pitchFamily="34" charset="-122"/>
              </a:rPr>
              <a:t>完成论断的证明</a:t>
            </a:r>
            <a:endParaRPr lang="en-US" altLang="zh-CN" dirty="0">
              <a:solidFill>
                <a:prstClr val="black"/>
              </a:solidFill>
              <a:latin typeface="微软雅黑" panose="020B0503020204020204" pitchFamily="34" charset="-122"/>
              <a:ea typeface="微软雅黑" panose="020B0503020204020204" pitchFamily="34" charset="-122"/>
            </a:endParaRPr>
          </a:p>
          <a:p>
            <a:pPr marL="285750" indent="-285750" defTabSz="638810">
              <a:lnSpc>
                <a:spcPct val="150000"/>
              </a:lnSpc>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简洁非交互式零知识证明（</a:t>
            </a:r>
            <a:r>
              <a:rPr lang="en-US" altLang="zh-CN" b="1" dirty="0" err="1">
                <a:solidFill>
                  <a:prstClr val="black"/>
                </a:solidFill>
                <a:latin typeface="微软雅黑" panose="020B0503020204020204" pitchFamily="34" charset="-122"/>
                <a:ea typeface="微软雅黑" panose="020B0503020204020204" pitchFamily="34" charset="-122"/>
              </a:rPr>
              <a:t>zk</a:t>
            </a:r>
            <a:r>
              <a:rPr lang="en-US" altLang="zh-CN" b="1" dirty="0">
                <a:solidFill>
                  <a:prstClr val="black"/>
                </a:solidFill>
                <a:latin typeface="微软雅黑" panose="020B0503020204020204" pitchFamily="34" charset="-122"/>
                <a:ea typeface="微软雅黑" panose="020B0503020204020204" pitchFamily="34" charset="-122"/>
              </a:rPr>
              <a:t>-SNARKs</a:t>
            </a:r>
            <a:r>
              <a:rPr lang="zh-CN" altLang="en-US" b="1" dirty="0">
                <a:solidFill>
                  <a:prstClr val="black"/>
                </a:solidFill>
                <a:latin typeface="微软雅黑" panose="020B0503020204020204" pitchFamily="34" charset="-122"/>
                <a:ea typeface="微软雅黑" panose="020B0503020204020204" pitchFamily="34" charset="-122"/>
              </a:rPr>
              <a:t>）：</a:t>
            </a:r>
            <a:endParaRPr lang="en-US" altLang="zh-CN" b="1" dirty="0">
              <a:solidFill>
                <a:prstClr val="black"/>
              </a:solidFill>
              <a:latin typeface="微软雅黑" panose="020B0503020204020204" pitchFamily="34" charset="-122"/>
              <a:ea typeface="微软雅黑" panose="020B0503020204020204" pitchFamily="34" charset="-122"/>
            </a:endParaRPr>
          </a:p>
          <a:p>
            <a:pPr marL="539750" indent="-285750" defTabSz="638810">
              <a:lnSpc>
                <a:spcPct val="150000"/>
              </a:lnSpc>
              <a:buFont typeface="Arial" panose="020B060402020209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rPr>
              <a:t>简洁：零知识证明可以</a:t>
            </a:r>
            <a:r>
              <a:rPr lang="zh-CN" altLang="en-US" dirty="0">
                <a:solidFill>
                  <a:srgbClr val="C00000"/>
                </a:solidFill>
                <a:latin typeface="微软雅黑" panose="020B0503020204020204" pitchFamily="34" charset="-122"/>
                <a:ea typeface="微软雅黑" panose="020B0503020204020204" pitchFamily="34" charset="-122"/>
              </a:rPr>
              <a:t>快速验证</a:t>
            </a:r>
            <a:endParaRPr lang="en-US" altLang="zh-CN" dirty="0">
              <a:solidFill>
                <a:srgbClr val="C00000"/>
              </a:solidFill>
              <a:latin typeface="微软雅黑" panose="020B0503020204020204" pitchFamily="34" charset="-122"/>
              <a:ea typeface="微软雅黑" panose="020B0503020204020204" pitchFamily="34" charset="-122"/>
            </a:endParaRPr>
          </a:p>
          <a:p>
            <a:pPr marL="539750" indent="-285750" defTabSz="638810">
              <a:lnSpc>
                <a:spcPct val="150000"/>
              </a:lnSpc>
              <a:buFont typeface="Arial" panose="020B060402020209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rPr>
              <a:t>非交互式：证明者和验证者之间只需要交互一次</a:t>
            </a:r>
            <a:endParaRPr lang="en-US" altLang="zh-CN" dirty="0">
              <a:solidFill>
                <a:prstClr val="black"/>
              </a:solidFill>
              <a:latin typeface="微软雅黑" panose="020B0503020204020204" pitchFamily="34" charset="-122"/>
              <a:ea typeface="微软雅黑" panose="020B0503020204020204" pitchFamily="34" charset="-122"/>
            </a:endParaRPr>
          </a:p>
          <a:p>
            <a:pPr marL="285750" indent="-285750" defTabSz="638810">
              <a:lnSpc>
                <a:spcPct val="150000"/>
              </a:lnSpc>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非交互式可扩容透明零知识证明（</a:t>
            </a:r>
            <a:r>
              <a:rPr lang="en-US" altLang="zh-CN" b="1" dirty="0" err="1">
                <a:solidFill>
                  <a:prstClr val="black"/>
                </a:solidFill>
                <a:latin typeface="微软雅黑" panose="020B0503020204020204" pitchFamily="34" charset="-122"/>
                <a:ea typeface="微软雅黑" panose="020B0503020204020204" pitchFamily="34" charset="-122"/>
              </a:rPr>
              <a:t>zk</a:t>
            </a:r>
            <a:r>
              <a:rPr lang="en-US" altLang="zh-CN" b="1" dirty="0">
                <a:solidFill>
                  <a:prstClr val="black"/>
                </a:solidFill>
                <a:latin typeface="微软雅黑" panose="020B0503020204020204" pitchFamily="34" charset="-122"/>
                <a:ea typeface="微软雅黑" panose="020B0503020204020204" pitchFamily="34" charset="-122"/>
              </a:rPr>
              <a:t>-STARKs</a:t>
            </a:r>
            <a:r>
              <a:rPr lang="zh-CN" altLang="en-US" b="1" dirty="0">
                <a:solidFill>
                  <a:prstClr val="black"/>
                </a:solidFill>
                <a:latin typeface="微软雅黑" panose="020B0503020204020204" pitchFamily="34" charset="-122"/>
                <a:ea typeface="微软雅黑" panose="020B0503020204020204" pitchFamily="34" charset="-122"/>
              </a:rPr>
              <a:t>）：</a:t>
            </a:r>
            <a:endParaRPr lang="en-US" altLang="zh-CN" b="1" dirty="0">
              <a:solidFill>
                <a:prstClr val="black"/>
              </a:solidFill>
              <a:latin typeface="微软雅黑" panose="020B0503020204020204" pitchFamily="34" charset="-122"/>
              <a:ea typeface="微软雅黑" panose="020B0503020204020204" pitchFamily="34" charset="-122"/>
            </a:endParaRPr>
          </a:p>
          <a:p>
            <a:pPr marL="539750" indent="-285750" defTabSz="638810">
              <a:lnSpc>
                <a:spcPct val="150000"/>
              </a:lnSpc>
              <a:buFont typeface="Arial" panose="020B060402020209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rPr>
              <a:t>可扩容：验证时间与电路规模呈</a:t>
            </a:r>
            <a:r>
              <a:rPr lang="zh-CN" altLang="en-US" dirty="0">
                <a:solidFill>
                  <a:srgbClr val="C00000"/>
                </a:solidFill>
                <a:latin typeface="微软雅黑" panose="020B0503020204020204" pitchFamily="34" charset="-122"/>
                <a:ea typeface="微软雅黑" panose="020B0503020204020204" pitchFamily="34" charset="-122"/>
              </a:rPr>
              <a:t>亚线性</a:t>
            </a:r>
            <a:r>
              <a:rPr lang="zh-CN" altLang="en-US" dirty="0">
                <a:solidFill>
                  <a:prstClr val="black"/>
                </a:solidFill>
                <a:latin typeface="微软雅黑" panose="020B0503020204020204" pitchFamily="34" charset="-122"/>
                <a:ea typeface="微软雅黑" panose="020B0503020204020204" pitchFamily="34" charset="-122"/>
              </a:rPr>
              <a:t>增长</a:t>
            </a:r>
            <a:endParaRPr lang="en-US" altLang="zh-CN" dirty="0">
              <a:solidFill>
                <a:prstClr val="black"/>
              </a:solidFill>
              <a:latin typeface="微软雅黑" panose="020B0503020204020204" pitchFamily="34" charset="-122"/>
              <a:ea typeface="微软雅黑" panose="020B0503020204020204" pitchFamily="34" charset="-122"/>
            </a:endParaRPr>
          </a:p>
          <a:p>
            <a:pPr marL="539750" indent="-285750" defTabSz="638810">
              <a:lnSpc>
                <a:spcPct val="150000"/>
              </a:lnSpc>
              <a:buFont typeface="Arial" panose="020B060402020209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rPr>
              <a:t>透明：依赖于</a:t>
            </a:r>
            <a:r>
              <a:rPr lang="zh-CN" altLang="en-US" dirty="0">
                <a:solidFill>
                  <a:srgbClr val="C00000"/>
                </a:solidFill>
                <a:latin typeface="微软雅黑" panose="020B0503020204020204" pitchFamily="34" charset="-122"/>
                <a:ea typeface="微软雅黑" panose="020B0503020204020204" pitchFamily="34" charset="-122"/>
              </a:rPr>
              <a:t>可公开验证</a:t>
            </a:r>
            <a:r>
              <a:rPr lang="zh-CN" altLang="en-US" dirty="0">
                <a:solidFill>
                  <a:prstClr val="black"/>
                </a:solidFill>
                <a:latin typeface="微软雅黑" panose="020B0503020204020204" pitchFamily="34" charset="-122"/>
                <a:ea typeface="微软雅黑" panose="020B0503020204020204" pitchFamily="34" charset="-122"/>
              </a:rPr>
              <a:t>的随机数来生成用于证明和验证的公共参数</a:t>
            </a:r>
            <a:endParaRPr lang="en-US" altLang="zh-CN" dirty="0">
              <a:solidFill>
                <a:prstClr val="black"/>
              </a:solidFill>
              <a:latin typeface="微软雅黑" panose="020B0503020204020204" pitchFamily="34" charset="-122"/>
              <a:ea typeface="微软雅黑" panose="020B0503020204020204" pitchFamily="34" charset="-122"/>
            </a:endParaRPr>
          </a:p>
        </p:txBody>
      </p:sp>
      <p:sp>
        <p:nvSpPr>
          <p:cNvPr id="17" name="文本框 9"/>
          <p:cNvSpPr txBox="1"/>
          <p:nvPr/>
        </p:nvSpPr>
        <p:spPr>
          <a:xfrm>
            <a:off x="851417" y="1025369"/>
            <a:ext cx="7888992" cy="786588"/>
          </a:xfrm>
          <a:prstGeom prst="rect">
            <a:avLst/>
          </a:prstGeom>
          <a:noFill/>
        </p:spPr>
        <p:txBody>
          <a:bodyPr wrap="square" rtlCol="0">
            <a:spAutoFit/>
          </a:bodyPr>
          <a:lstStyle/>
          <a:p>
            <a:pPr marL="381000" lvl="1" defTabSz="876300">
              <a:lnSpc>
                <a:spcPct val="120000"/>
              </a:lnSpc>
              <a:spcBef>
                <a:spcPts val="400"/>
              </a:spcBef>
              <a:buClr>
                <a:prstClr val="black"/>
              </a:buClr>
              <a:buSzPct val="90000"/>
              <a:defRPr/>
            </a:pPr>
            <a:r>
              <a:rPr lang="zh-CN" altLang="en-US" sz="2000" b="1" dirty="0">
                <a:solidFill>
                  <a:prstClr val="black"/>
                </a:solidFill>
                <a:latin typeface="微软雅黑" panose="020B0503020204020204" pitchFamily="34" charset="-122"/>
                <a:ea typeface="微软雅黑" panose="020B0503020204020204" pitchFamily="34" charset="-122"/>
                <a:sym typeface="+mn-ea"/>
              </a:rPr>
              <a:t>零知识证明特征：</a:t>
            </a:r>
            <a:endParaRPr lang="en-US" altLang="zh-CN" sz="2000" b="1" dirty="0">
              <a:solidFill>
                <a:prstClr val="black"/>
              </a:solidFill>
              <a:latin typeface="微软雅黑" panose="020B0503020204020204" pitchFamily="34" charset="-122"/>
              <a:ea typeface="微软雅黑" panose="020B0503020204020204" pitchFamily="34" charset="-122"/>
              <a:sym typeface="+mn-ea"/>
            </a:endParaRPr>
          </a:p>
          <a:p>
            <a:pPr defTabSz="638810">
              <a:lnSpc>
                <a:spcPct val="130000"/>
              </a:lnSpc>
              <a:defRPr/>
            </a:pPr>
            <a:endParaRPr lang="zh-CN" altLang="en-US" b="1" dirty="0">
              <a:solidFill>
                <a:srgbClr val="000000"/>
              </a:solidFill>
              <a:latin typeface="微软雅黑" panose="020B0503020204020204" pitchFamily="34" charset="-122"/>
              <a:ea typeface="微软雅黑" panose="020B0503020204020204" pitchFamily="34" charset="-122"/>
              <a:sym typeface="+mn-ea"/>
            </a:endParaRPr>
          </a:p>
        </p:txBody>
      </p:sp>
      <p:sp>
        <p:nvSpPr>
          <p:cNvPr id="18" name="文本框 10"/>
          <p:cNvSpPr txBox="1"/>
          <p:nvPr/>
        </p:nvSpPr>
        <p:spPr>
          <a:xfrm>
            <a:off x="933053" y="1517055"/>
            <a:ext cx="7807355" cy="1392316"/>
          </a:xfrm>
          <a:prstGeom prst="rect">
            <a:avLst/>
          </a:prstGeom>
          <a:noFill/>
        </p:spPr>
        <p:txBody>
          <a:bodyPr wrap="square">
            <a:spAutoFit/>
          </a:bodyPr>
          <a:lstStyle/>
          <a:p>
            <a:pPr marL="896620" lvl="1" indent="-285750" defTabSz="876300">
              <a:lnSpc>
                <a:spcPct val="15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完整性：</a:t>
            </a:r>
            <a:r>
              <a:rPr lang="zh-CN" altLang="en-US" dirty="0">
                <a:solidFill>
                  <a:prstClr val="black"/>
                </a:solidFill>
                <a:latin typeface="微软雅黑" panose="020B0503020204020204" pitchFamily="34" charset="-122"/>
                <a:ea typeface="微软雅黑" panose="020B0503020204020204" pitchFamily="34" charset="-122"/>
              </a:rPr>
              <a:t>诚实的验证者可以相信诚实证明者拥有正确论断</a:t>
            </a:r>
            <a:endParaRPr lang="en-US" altLang="zh-CN" dirty="0">
              <a:solidFill>
                <a:prstClr val="black"/>
              </a:solidFill>
              <a:latin typeface="微软雅黑" panose="020B0503020204020204" pitchFamily="34" charset="-122"/>
              <a:ea typeface="微软雅黑" panose="020B0503020204020204" pitchFamily="34" charset="-122"/>
            </a:endParaRPr>
          </a:p>
          <a:p>
            <a:pPr marL="896620" lvl="1" indent="-285750" defTabSz="876300">
              <a:lnSpc>
                <a:spcPct val="15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可靠性：</a:t>
            </a:r>
            <a:r>
              <a:rPr lang="zh-CN" altLang="en-US" dirty="0">
                <a:solidFill>
                  <a:prstClr val="black"/>
                </a:solidFill>
                <a:latin typeface="微软雅黑" panose="020B0503020204020204" pitchFamily="34" charset="-122"/>
                <a:ea typeface="微软雅黑" panose="020B0503020204020204" pitchFamily="34" charset="-122"/>
              </a:rPr>
              <a:t>不诚实证明者无法说服诚实验证者其拥有正确论断</a:t>
            </a:r>
            <a:endParaRPr lang="en-US" altLang="zh-CN" dirty="0">
              <a:solidFill>
                <a:prstClr val="black"/>
              </a:solidFill>
              <a:latin typeface="微软雅黑" panose="020B0503020204020204" pitchFamily="34" charset="-122"/>
              <a:ea typeface="微软雅黑" panose="020B0503020204020204" pitchFamily="34" charset="-122"/>
            </a:endParaRPr>
          </a:p>
          <a:p>
            <a:pPr marL="896620" lvl="1" indent="-285750" defTabSz="876300">
              <a:lnSpc>
                <a:spcPct val="15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rPr>
              <a:t>零知识性：</a:t>
            </a:r>
            <a:r>
              <a:rPr lang="zh-CN" altLang="en-US" dirty="0">
                <a:solidFill>
                  <a:prstClr val="black"/>
                </a:solidFill>
                <a:latin typeface="微软雅黑" panose="020B0503020204020204" pitchFamily="34" charset="-122"/>
                <a:ea typeface="微软雅黑" panose="020B0503020204020204" pitchFamily="34" charset="-122"/>
              </a:rPr>
              <a:t>验证者不知道除论断的正确性以外的任何信息</a:t>
            </a:r>
            <a:endParaRPr lang="en-US" altLang="zh-CN" dirty="0">
              <a:solidFill>
                <a:prstClr val="black"/>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954107"/>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零知识证明（</a:t>
            </a:r>
            <a:r>
              <a:rPr lang="en-US" altLang="zh-CN" sz="2800" b="1" dirty="0">
                <a:latin typeface="微软雅黑" panose="020B0503020204020204" pitchFamily="34" charset="-122"/>
                <a:ea typeface="微软雅黑" panose="020B0503020204020204" pitchFamily="34" charset="-122"/>
              </a:rPr>
              <a:t>Zero Knowledge Proof</a:t>
            </a:r>
            <a:r>
              <a:rPr lang="zh-CN" altLang="en-GB" sz="2800" b="1" dirty="0">
                <a:latin typeface="微软雅黑" panose="020B0503020204020204" pitchFamily="34" charset="-122"/>
                <a:ea typeface="微软雅黑" panose="020B0503020204020204" pitchFamily="34" charset="-122"/>
              </a:rPr>
              <a:t>）</a:t>
            </a:r>
            <a:endParaRPr lang="zh-CN" altLang="en-GB" sz="2800" b="1" dirty="0">
              <a:latin typeface="微软雅黑" panose="020B0503020204020204" pitchFamily="34" charset="-122"/>
              <a:ea typeface="微软雅黑" panose="020B0503020204020204" pitchFamily="34" charset="-122"/>
            </a:endParaRPr>
          </a:p>
          <a:p>
            <a:endParaRPr lang="zh-CN" altLang="en-US" sz="2800" b="1" dirty="0">
              <a:latin typeface="微软雅黑" panose="020B0503020204020204" pitchFamily="34" charset="-122"/>
              <a:ea typeface="微软雅黑" panose="020B0503020204020204" pitchFamily="34" charset="-122"/>
            </a:endParaRPr>
          </a:p>
        </p:txBody>
      </p:sp>
      <p:sp>
        <p:nvSpPr>
          <p:cNvPr id="2" name="Slide Number Placeholder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5" name="Text Placeholder 2"/>
          <p:cNvSpPr txBox="1"/>
          <p:nvPr/>
        </p:nvSpPr>
        <p:spPr bwMode="auto">
          <a:xfrm>
            <a:off x="2084424" y="1640282"/>
            <a:ext cx="2189634" cy="369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noAutofit/>
          </a:bodyPr>
          <a:lstStyle>
            <a:lvl1pPr marL="228600" indent="-228600" algn="l" rtl="0" eaLnBrk="0" fontAlgn="base" hangingPunct="0">
              <a:lnSpc>
                <a:spcPct val="90000"/>
              </a:lnSpc>
              <a:spcBef>
                <a:spcPts val="1000"/>
              </a:spcBef>
              <a:spcAft>
                <a:spcPct val="0"/>
              </a:spcAft>
              <a:buFont typeface="Arial" panose="020B060402020209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9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9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9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9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gn="ctr">
              <a:buNone/>
            </a:pPr>
            <a:endParaRPr lang="en-US" sz="1800" b="1" dirty="0">
              <a:solidFill>
                <a:prstClr val="black"/>
              </a:solidFill>
              <a:latin typeface="微软雅黑" panose="020B0503020204020204" pitchFamily="34" charset="-122"/>
              <a:ea typeface="微软雅黑" panose="020B0503020204020204" pitchFamily="34" charset="-122"/>
            </a:endParaRPr>
          </a:p>
        </p:txBody>
      </p:sp>
      <p:sp>
        <p:nvSpPr>
          <p:cNvPr id="6" name="圆角矩形 4"/>
          <p:cNvSpPr/>
          <p:nvPr/>
        </p:nvSpPr>
        <p:spPr>
          <a:xfrm>
            <a:off x="402508" y="1618140"/>
            <a:ext cx="5371484" cy="2310351"/>
          </a:xfrm>
          <a:prstGeom prst="roundRect">
            <a:avLst/>
          </a:prstGeom>
          <a:noFill/>
          <a:ln w="57150" cap="flat" cmpd="sng" algn="ctr">
            <a:solidFill>
              <a:srgbClr val="70AD47"/>
            </a:solidFill>
            <a:prstDash val="sysDash"/>
            <a:miter lim="800000"/>
          </a:ln>
          <a:effectLst/>
        </p:spPr>
        <p:txBody>
          <a:bodyPr rtlCol="0" anchor="ctr"/>
          <a:lstStyle/>
          <a:p>
            <a:pPr algn="ctr" defTabSz="635000" fontAlgn="auto">
              <a:spcBef>
                <a:spcPts val="0"/>
              </a:spcBef>
              <a:spcAft>
                <a:spcPts val="0"/>
              </a:spcAft>
              <a:defRPr/>
            </a:pPr>
            <a:endParaRPr lang="zh-CN" altLang="en-US" sz="940" kern="0" dirty="0">
              <a:solidFill>
                <a:prstClr val="black"/>
              </a:solidFill>
              <a:latin typeface="微软雅黑" panose="020B0503020204020204" pitchFamily="34" charset="-122"/>
              <a:ea typeface="微软雅黑" panose="020B0503020204020204" pitchFamily="34" charset="-122"/>
            </a:endParaRPr>
          </a:p>
        </p:txBody>
      </p:sp>
      <p:sp>
        <p:nvSpPr>
          <p:cNvPr id="7" name="矩形 16"/>
          <p:cNvSpPr/>
          <p:nvPr/>
        </p:nvSpPr>
        <p:spPr>
          <a:xfrm>
            <a:off x="502815" y="1688967"/>
            <a:ext cx="5074628" cy="1774422"/>
          </a:xfrm>
          <a:prstGeom prst="rect">
            <a:avLst/>
          </a:prstGeom>
        </p:spPr>
        <p:txBody>
          <a:bodyPr wrap="square">
            <a:spAutoFit/>
          </a:bodyPr>
          <a:lstStyle/>
          <a:p>
            <a:pPr algn="ctr" defTabSz="628650"/>
            <a:r>
              <a:rPr lang="zh-CN" altLang="en-US" b="1" dirty="0">
                <a:solidFill>
                  <a:prstClr val="black"/>
                </a:solidFill>
                <a:latin typeface="微软雅黑" panose="020B0503020204020204" pitchFamily="34" charset="-122"/>
                <a:ea typeface="微软雅黑" panose="020B0503020204020204" pitchFamily="34" charset="-122"/>
              </a:rPr>
              <a:t>优势</a:t>
            </a:r>
            <a:endParaRPr lang="en-US" altLang="zh-CN" b="1" dirty="0">
              <a:solidFill>
                <a:prstClr val="black"/>
              </a:solidFill>
              <a:latin typeface="微软雅黑" panose="020B0503020204020204" pitchFamily="34" charset="-122"/>
              <a:ea typeface="微软雅黑" panose="020B0503020204020204" pitchFamily="34" charset="-122"/>
            </a:endParaRPr>
          </a:p>
          <a:p>
            <a:pPr marL="285750" indent="-285750" defTabSz="638810">
              <a:lnSpc>
                <a:spcPct val="130000"/>
              </a:lnSpc>
              <a:buFont typeface="Arial" panose="020B0604020202090204" pitchFamily="34" charset="0"/>
              <a:buChar char="•"/>
              <a:defRPr/>
            </a:pPr>
            <a:r>
              <a:rPr lang="zh-CN" altLang="en-US" b="1" dirty="0">
                <a:solidFill>
                  <a:prstClr val="black"/>
                </a:solidFill>
                <a:latin typeface="微软雅黑" panose="020B0503020204020204" pitchFamily="34" charset="-122"/>
                <a:ea typeface="微软雅黑" panose="020B0503020204020204" pitchFamily="34" charset="-122"/>
                <a:sym typeface="+mn-ea"/>
              </a:rPr>
              <a:t>严格的隐私保护</a:t>
            </a:r>
            <a:r>
              <a:rPr lang="zh-CN" altLang="en-US" dirty="0">
                <a:solidFill>
                  <a:prstClr val="black"/>
                </a:solidFill>
                <a:latin typeface="微软雅黑" panose="020B0503020204020204" pitchFamily="34" charset="-122"/>
                <a:ea typeface="微软雅黑" panose="020B0503020204020204" pitchFamily="34" charset="-122"/>
                <a:sym typeface="+mn-ea"/>
              </a:rPr>
              <a:t>，通过密码学可证明安全理论实现对用户信息的隐私保护</a:t>
            </a:r>
            <a:endParaRPr lang="en-US" altLang="zh-CN" dirty="0">
              <a:solidFill>
                <a:prstClr val="black"/>
              </a:solidFill>
              <a:latin typeface="微软雅黑" panose="020B0503020204020204" pitchFamily="34" charset="-122"/>
              <a:ea typeface="微软雅黑" panose="020B0503020204020204" pitchFamily="34" charset="-122"/>
              <a:sym typeface="+mn-ea"/>
            </a:endParaRPr>
          </a:p>
          <a:p>
            <a:pPr marL="285750" indent="-285750" defTabSz="638810">
              <a:lnSpc>
                <a:spcPct val="130000"/>
              </a:lnSpc>
              <a:buFont typeface="Arial" panose="020B0604020202090204" pitchFamily="34" charset="0"/>
              <a:buChar char="•"/>
              <a:defRPr/>
            </a:pPr>
            <a:r>
              <a:rPr lang="zh-CN" altLang="en-US" b="1" dirty="0">
                <a:solidFill>
                  <a:prstClr val="black"/>
                </a:solidFill>
                <a:latin typeface="微软雅黑" panose="020B0503020204020204" pitchFamily="34" charset="-122"/>
                <a:ea typeface="微软雅黑" panose="020B0503020204020204" pitchFamily="34" charset="-122"/>
                <a:sym typeface="+mn-ea"/>
              </a:rPr>
              <a:t>广泛的应用场景</a:t>
            </a:r>
            <a:r>
              <a:rPr lang="zh-CN" altLang="en-US" dirty="0">
                <a:solidFill>
                  <a:prstClr val="black"/>
                </a:solidFill>
                <a:latin typeface="微软雅黑" panose="020B0503020204020204" pitchFamily="34" charset="-122"/>
                <a:ea typeface="微软雅黑" panose="020B0503020204020204" pitchFamily="34" charset="-122"/>
                <a:sym typeface="+mn-ea"/>
              </a:rPr>
              <a:t>，包括匿名支付、身份认证、区块链扩容等，未来市场潜力大</a:t>
            </a:r>
            <a:endParaRPr lang="en-US" altLang="zh-CN" dirty="0">
              <a:solidFill>
                <a:prstClr val="black"/>
              </a:solidFill>
              <a:latin typeface="微软雅黑" panose="020B0503020204020204" pitchFamily="34" charset="-122"/>
              <a:ea typeface="微软雅黑" panose="020B0503020204020204" pitchFamily="34" charset="-122"/>
              <a:sym typeface="+mn-ea"/>
            </a:endParaRPr>
          </a:p>
        </p:txBody>
      </p:sp>
      <p:sp>
        <p:nvSpPr>
          <p:cNvPr id="8" name="圆角矩形 6"/>
          <p:cNvSpPr/>
          <p:nvPr/>
        </p:nvSpPr>
        <p:spPr>
          <a:xfrm>
            <a:off x="6154880" y="1618142"/>
            <a:ext cx="5371484" cy="2706046"/>
          </a:xfrm>
          <a:prstGeom prst="roundRect">
            <a:avLst/>
          </a:prstGeom>
          <a:noFill/>
          <a:ln w="57150" cap="flat" cmpd="sng" algn="ctr">
            <a:solidFill>
              <a:srgbClr val="FF0000"/>
            </a:solidFill>
            <a:prstDash val="sysDash"/>
            <a:miter lim="800000"/>
          </a:ln>
          <a:effectLst/>
        </p:spPr>
        <p:txBody>
          <a:bodyPr rtlCol="0" anchor="ctr"/>
          <a:lstStyle/>
          <a:p>
            <a:pPr algn="ctr" defTabSz="635000" fontAlgn="auto">
              <a:spcBef>
                <a:spcPts val="0"/>
              </a:spcBef>
              <a:spcAft>
                <a:spcPts val="0"/>
              </a:spcAft>
              <a:defRPr/>
            </a:pPr>
            <a:endParaRPr lang="zh-CN" altLang="en-US" sz="940" kern="0" dirty="0">
              <a:solidFill>
                <a:prstClr val="black"/>
              </a:solidFill>
              <a:latin typeface="微软雅黑" panose="020B0503020204020204" pitchFamily="34" charset="-122"/>
              <a:ea typeface="微软雅黑" panose="020B0503020204020204" pitchFamily="34" charset="-122"/>
            </a:endParaRPr>
          </a:p>
        </p:txBody>
      </p:sp>
      <p:pic>
        <p:nvPicPr>
          <p:cNvPr id="9" name="图片 18"/>
          <p:cNvPicPr>
            <a:picLocks noChangeAspect="1"/>
          </p:cNvPicPr>
          <p:nvPr/>
        </p:nvPicPr>
        <p:blipFill>
          <a:blip r:embed="rId1">
            <a:extLst>
              <a:ext uri="{BEBA8EAE-BF5A-486C-A8C5-ECC9F3942E4B}">
                <a14:imgProps xmlns:a14="http://schemas.microsoft.com/office/drawing/2010/main">
                  <a14:imgLayer r:embed="rId2">
                    <a14:imgEffect>
                      <a14:backgroundRemoval t="2500" b="98889" l="9361" r="93151">
                        <a14:foregroundMark x1="65297" y1="63889" x2="65297" y2="63889"/>
                        <a14:foregroundMark x1="65753" y1="63889" x2="68721" y2="49444"/>
                        <a14:foregroundMark x1="68721" y1="49167" x2="56164" y2="51111"/>
                        <a14:foregroundMark x1="62100" y1="50000" x2="58447" y2="38611"/>
                        <a14:foregroundMark x1="59589" y1="44167" x2="63927" y2="23611"/>
                        <a14:foregroundMark x1="35616" y1="64167" x2="35616" y2="64167"/>
                        <a14:foregroundMark x1="35388" y1="63889" x2="35616" y2="46944"/>
                      </a14:backgroundRemoval>
                    </a14:imgEffect>
                  </a14:imgLayer>
                </a14:imgProps>
              </a:ext>
            </a:extLst>
          </a:blip>
          <a:stretch>
            <a:fillRect/>
          </a:stretch>
        </p:blipFill>
        <p:spPr>
          <a:xfrm>
            <a:off x="4937803" y="3323851"/>
            <a:ext cx="1217077" cy="1000337"/>
          </a:xfrm>
          <a:prstGeom prst="rect">
            <a:avLst/>
          </a:prstGeom>
        </p:spPr>
      </p:pic>
      <p:pic>
        <p:nvPicPr>
          <p:cNvPr id="10" name="图片 19"/>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61436" y1="39773" x2="61436" y2="39773"/>
                        <a14:foregroundMark x1="60904" y1="40909" x2="63564" y2="77841"/>
                        <a14:foregroundMark x1="62234" y1="59091" x2="78723" y2="57670"/>
                        <a14:foregroundMark x1="61702" y1="60511" x2="79255" y2="37784"/>
                        <a14:foregroundMark x1="61436" y1="40057" x2="42819" y2="23864"/>
                        <a14:foregroundMark x1="42819" y1="25284" x2="42819" y2="26420"/>
                        <a14:foregroundMark x1="61702" y1="39773" x2="72872" y2="22443"/>
                        <a14:foregroundMark x1="61170" y1="40057" x2="37500" y2="51136"/>
                        <a14:foregroundMark x1="30585" y1="40341" x2="30585" y2="40341"/>
                        <a14:foregroundMark x1="30851" y1="40909" x2="32181" y2="50852"/>
                        <a14:foregroundMark x1="30053" y1="40909" x2="34574" y2="23864"/>
                        <a14:foregroundMark x1="43085" y1="25284" x2="45213" y2="30114"/>
                      </a14:backgroundRemoval>
                    </a14:imgEffect>
                  </a14:imgLayer>
                </a14:imgProps>
              </a:ext>
            </a:extLst>
          </a:blip>
          <a:stretch>
            <a:fillRect/>
          </a:stretch>
        </p:blipFill>
        <p:spPr>
          <a:xfrm>
            <a:off x="10977535" y="3784317"/>
            <a:ext cx="1097657" cy="1027594"/>
          </a:xfrm>
          <a:prstGeom prst="rect">
            <a:avLst/>
          </a:prstGeom>
        </p:spPr>
      </p:pic>
      <p:sp>
        <p:nvSpPr>
          <p:cNvPr id="11" name="矩形 20"/>
          <p:cNvSpPr/>
          <p:nvPr/>
        </p:nvSpPr>
        <p:spPr>
          <a:xfrm>
            <a:off x="6303308" y="1689546"/>
            <a:ext cx="5074628" cy="2494525"/>
          </a:xfrm>
          <a:prstGeom prst="rect">
            <a:avLst/>
          </a:prstGeom>
        </p:spPr>
        <p:txBody>
          <a:bodyPr wrap="square">
            <a:spAutoFit/>
          </a:bodyPr>
          <a:lstStyle/>
          <a:p>
            <a:pPr algn="ctr" defTabSz="628650"/>
            <a:r>
              <a:rPr lang="zh-CN" altLang="en-US" b="1" dirty="0">
                <a:solidFill>
                  <a:prstClr val="black"/>
                </a:solidFill>
                <a:latin typeface="微软雅黑" panose="020B0503020204020204" pitchFamily="34" charset="-122"/>
                <a:ea typeface="微软雅黑" panose="020B0503020204020204" pitchFamily="34" charset="-122"/>
              </a:rPr>
              <a:t>劣势</a:t>
            </a:r>
            <a:endParaRPr lang="en-US" altLang="zh-CN" b="1" dirty="0">
              <a:solidFill>
                <a:prstClr val="black"/>
              </a:solidFill>
              <a:latin typeface="微软雅黑" panose="020B0503020204020204" pitchFamily="34" charset="-122"/>
              <a:ea typeface="微软雅黑" panose="020B0503020204020204" pitchFamily="34" charset="-122"/>
            </a:endParaRPr>
          </a:p>
          <a:p>
            <a:pPr marL="285750" indent="-285750" defTabSz="638810">
              <a:lnSpc>
                <a:spcPct val="130000"/>
              </a:lnSpc>
              <a:buFont typeface="Arial" panose="020B0604020202090204" pitchFamily="34" charset="0"/>
              <a:buChar char="•"/>
              <a:defRPr/>
            </a:pPr>
            <a:r>
              <a:rPr lang="zh-CN" altLang="en-US" b="1" dirty="0">
                <a:solidFill>
                  <a:prstClr val="black"/>
                </a:solidFill>
                <a:latin typeface="微软雅黑" panose="020B0503020204020204" pitchFamily="34" charset="-122"/>
                <a:ea typeface="微软雅黑" panose="020B0503020204020204" pitchFamily="34" charset="-122"/>
                <a:sym typeface="+mn-ea"/>
              </a:rPr>
              <a:t>证明生产成本高：</a:t>
            </a:r>
            <a:r>
              <a:rPr lang="zh-CN" altLang="en-US" dirty="0">
                <a:solidFill>
                  <a:prstClr val="black"/>
                </a:solidFill>
                <a:latin typeface="微软雅黑" panose="020B0503020204020204" pitchFamily="34" charset="-122"/>
                <a:ea typeface="微软雅黑" panose="020B0503020204020204" pitchFamily="34" charset="-122"/>
                <a:sym typeface="+mn-ea"/>
              </a:rPr>
              <a:t>证明者的时间和空间负责度较高，无法在低算力设备上执行</a:t>
            </a:r>
            <a:endParaRPr lang="en-US" altLang="zh-CN" dirty="0">
              <a:solidFill>
                <a:prstClr val="black"/>
              </a:solidFill>
              <a:latin typeface="微软雅黑" panose="020B0503020204020204" pitchFamily="34" charset="-122"/>
              <a:ea typeface="微软雅黑" panose="020B0503020204020204" pitchFamily="34" charset="-122"/>
              <a:sym typeface="+mn-ea"/>
            </a:endParaRPr>
          </a:p>
          <a:p>
            <a:pPr marL="285750" indent="-285750" defTabSz="638810">
              <a:lnSpc>
                <a:spcPct val="130000"/>
              </a:lnSpc>
              <a:buFont typeface="Arial" panose="020B0604020202090204" pitchFamily="34" charset="0"/>
              <a:buChar char="•"/>
              <a:defRPr/>
            </a:pPr>
            <a:r>
              <a:rPr lang="zh-CN" altLang="en-US" b="1" dirty="0">
                <a:solidFill>
                  <a:prstClr val="black"/>
                </a:solidFill>
                <a:latin typeface="微软雅黑" panose="020B0503020204020204" pitchFamily="34" charset="-122"/>
                <a:ea typeface="微软雅黑" panose="020B0503020204020204" pitchFamily="34" charset="-122"/>
                <a:sym typeface="+mn-ea"/>
              </a:rPr>
              <a:t>需要不可证伪假设</a:t>
            </a:r>
            <a:r>
              <a:rPr lang="zh-CN" altLang="en-US" dirty="0">
                <a:solidFill>
                  <a:prstClr val="black"/>
                </a:solidFill>
                <a:latin typeface="微软雅黑" panose="020B0503020204020204" pitchFamily="34" charset="-122"/>
                <a:ea typeface="微软雅黑" panose="020B0503020204020204" pitchFamily="34" charset="-122"/>
                <a:sym typeface="+mn-ea"/>
              </a:rPr>
              <a:t>：大多数零知识证明技术需要不可证伪假设，例如知识假设</a:t>
            </a:r>
            <a:endParaRPr lang="en-US" altLang="zh-CN" dirty="0">
              <a:solidFill>
                <a:prstClr val="black"/>
              </a:solidFill>
              <a:latin typeface="微软雅黑" panose="020B0503020204020204" pitchFamily="34" charset="-122"/>
              <a:ea typeface="微软雅黑" panose="020B0503020204020204" pitchFamily="34" charset="-122"/>
              <a:sym typeface="+mn-ea"/>
            </a:endParaRPr>
          </a:p>
          <a:p>
            <a:pPr marL="285750" indent="-285750" defTabSz="638810">
              <a:lnSpc>
                <a:spcPct val="130000"/>
              </a:lnSpc>
              <a:buFont typeface="Arial" panose="020B0604020202090204" pitchFamily="34" charset="0"/>
              <a:buChar char="•"/>
              <a:defRPr/>
            </a:pPr>
            <a:r>
              <a:rPr lang="zh-CN" altLang="en-US" b="1" dirty="0">
                <a:solidFill>
                  <a:prstClr val="black"/>
                </a:solidFill>
                <a:latin typeface="微软雅黑" panose="020B0503020204020204" pitchFamily="34" charset="-122"/>
                <a:ea typeface="微软雅黑" panose="020B0503020204020204" pitchFamily="34" charset="-122"/>
                <a:sym typeface="+mn-ea"/>
              </a:rPr>
              <a:t>存在量子计算威胁</a:t>
            </a:r>
            <a:r>
              <a:rPr lang="zh-CN" altLang="en-US" dirty="0">
                <a:solidFill>
                  <a:prstClr val="black"/>
                </a:solidFill>
                <a:latin typeface="微软雅黑" panose="020B0503020204020204" pitchFamily="34" charset="-122"/>
                <a:ea typeface="微软雅黑" panose="020B0503020204020204" pitchFamily="34" charset="-122"/>
                <a:sym typeface="+mn-ea"/>
              </a:rPr>
              <a:t>：部分零知识证明使用双线性曲线群，量子计算机可以打破其安全模型</a:t>
            </a:r>
            <a:endParaRPr lang="en-US" altLang="zh-CN" b="1" dirty="0">
              <a:solidFill>
                <a:prstClr val="black"/>
              </a:solidFill>
              <a:latin typeface="微软雅黑" panose="020B0503020204020204" pitchFamily="34" charset="-122"/>
              <a:ea typeface="微软雅黑" panose="020B0503020204020204" pitchFamily="34" charset="-122"/>
              <a:sym typeface="+mn-ea"/>
            </a:endParaRPr>
          </a:p>
        </p:txBody>
      </p:sp>
      <p:sp>
        <p:nvSpPr>
          <p:cNvPr id="12" name="Rectangle 3"/>
          <p:cNvSpPr txBox="1"/>
          <p:nvPr/>
        </p:nvSpPr>
        <p:spPr>
          <a:xfrm>
            <a:off x="718534" y="4187736"/>
            <a:ext cx="3326998" cy="459191"/>
          </a:xfrm>
          <a:prstGeom prst="rect">
            <a:avLst/>
          </a:prstGeom>
        </p:spPr>
        <p:txBody>
          <a:bodyPr vert="horz" lIns="45693" tIns="45693" rIns="45693" bIns="45693"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95250" lvl="1" indent="0" defTabSz="876300">
              <a:lnSpc>
                <a:spcPct val="120000"/>
              </a:lnSpc>
              <a:spcBef>
                <a:spcPts val="400"/>
              </a:spcBef>
              <a:buClr>
                <a:prstClr val="black"/>
              </a:buClr>
              <a:buSzPct val="90000"/>
              <a:buNone/>
              <a:defRPr/>
            </a:pPr>
            <a:r>
              <a:rPr lang="zh-CN" altLang="en-US" sz="2000" b="1" dirty="0">
                <a:solidFill>
                  <a:prstClr val="black"/>
                </a:solidFill>
                <a:latin typeface="微软雅黑" panose="020B0503020204020204" pitchFamily="34" charset="-122"/>
                <a:ea typeface="微软雅黑" panose="020B0503020204020204" pitchFamily="34" charset="-122"/>
                <a:sym typeface="+mn-ea"/>
              </a:rPr>
              <a:t>实用化挑战</a:t>
            </a:r>
            <a:endParaRPr lang="en-US" altLang="zh-CN" sz="2000" b="1" dirty="0">
              <a:solidFill>
                <a:prstClr val="black"/>
              </a:solidFill>
              <a:latin typeface="微软雅黑" panose="020B0503020204020204" pitchFamily="34" charset="-122"/>
              <a:ea typeface="微软雅黑" panose="020B0503020204020204" pitchFamily="34" charset="-122"/>
              <a:sym typeface="+mn-ea"/>
            </a:endParaRPr>
          </a:p>
          <a:p>
            <a:pPr marL="666750" lvl="1" indent="-285750" defTabSz="876300">
              <a:lnSpc>
                <a:spcPct val="120000"/>
              </a:lnSpc>
              <a:spcBef>
                <a:spcPts val="400"/>
              </a:spcBef>
              <a:buClr>
                <a:srgbClr val="002060"/>
              </a:buClr>
              <a:buSzPct val="90000"/>
              <a:buFont typeface="Wingdings" panose="05000000000000000000" pitchFamily="2" charset="2"/>
              <a:buChar char="v"/>
            </a:pPr>
            <a:endParaRPr lang="en-US" altLang="zh-CN" dirty="0">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文本框 22"/>
          <p:cNvSpPr txBox="1"/>
          <p:nvPr/>
        </p:nvSpPr>
        <p:spPr>
          <a:xfrm>
            <a:off x="402508" y="4673454"/>
            <a:ext cx="11268020" cy="1392316"/>
          </a:xfrm>
          <a:prstGeom prst="rect">
            <a:avLst/>
          </a:prstGeom>
          <a:noFill/>
        </p:spPr>
        <p:txBody>
          <a:bodyPr wrap="square">
            <a:spAutoFit/>
          </a:bodyPr>
          <a:lstStyle/>
          <a:p>
            <a:pPr marL="896620" lvl="1" indent="-285750" defTabSz="876300">
              <a:lnSpc>
                <a:spcPct val="15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性能优化：</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优化执行引擎，改进算法和电路，实现线性证明者执行时间</a:t>
            </a:r>
            <a:endPar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a:p>
            <a:pPr marL="896620" lvl="1" indent="-285750" defTabSz="876300">
              <a:lnSpc>
                <a:spcPct val="15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硬件加速：</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设计新型基于硬件（</a:t>
            </a:r>
            <a:r>
              <a:rPr lang="en-US" altLang="zh-CN"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GPU</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ASIC</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）加速的安全零知识证明方案</a:t>
            </a:r>
            <a:endParaRPr lang="en-US" altLang="zh-CN"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a:p>
            <a:pPr marL="896620" lvl="1" indent="-285750" defTabSz="876300">
              <a:lnSpc>
                <a:spcPct val="150000"/>
              </a:lnSpc>
              <a:spcBef>
                <a:spcPts val="400"/>
              </a:spcBef>
              <a:buClr>
                <a:prstClr val="black"/>
              </a:buClr>
              <a:buSzPct val="90000"/>
              <a:buFont typeface="Wingdings" panose="05000000000000000000" pitchFamily="2" charset="2"/>
              <a:buChar char="u"/>
              <a:defRPr/>
            </a:pPr>
            <a:r>
              <a:rPr lang="zh-CN" altLang="en-US"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零知识证明编译器：</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开发高兼容性零知识证明编译器，包括高级开发框架、布尔电路、</a:t>
            </a:r>
            <a:r>
              <a:rPr lang="en-US" altLang="zh-CN"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R1CS</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编译器</a:t>
            </a:r>
            <a:endPar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内容占位符 2"/>
          <p:cNvSpPr txBox="1"/>
          <p:nvPr/>
        </p:nvSpPr>
        <p:spPr>
          <a:xfrm>
            <a:off x="854242" y="1600200"/>
            <a:ext cx="10972800" cy="45259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50000"/>
              </a:lnSpc>
            </a:pPr>
            <a:r>
              <a:rPr kumimoji="1" lang="zh-CN" altLang="en-US" b="1" dirty="0">
                <a:latin typeface="华文宋体" panose="02010600040101010101" charset="-122"/>
                <a:ea typeface="华文宋体" panose="02010600040101010101" charset="-122"/>
              </a:rPr>
              <a:t>安全多方计算</a:t>
            </a:r>
            <a:endParaRPr kumimoji="1" lang="zh-CN" altLang="en-GB"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联邦学习</a:t>
            </a:r>
            <a:endParaRPr kumimoji="1" lang="zh-CN" altLang="en-US"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数据脱敏</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差分隐私</a:t>
            </a:r>
            <a:endParaRPr kumimoji="1" lang="en-US" altLang="zh-CN" b="1" dirty="0">
              <a:latin typeface="华文宋体" panose="02010600040101010101" charset="-122"/>
              <a:ea typeface="华文宋体" panose="02010600040101010101" charset="-122"/>
            </a:endParaRPr>
          </a:p>
          <a:p>
            <a:pPr fontAlgn="auto">
              <a:lnSpc>
                <a:spcPct val="150000"/>
              </a:lnSpc>
            </a:pPr>
            <a:r>
              <a:rPr lang="zh-CN" altLang="en-US" b="1" dirty="0">
                <a:latin typeface="华文宋体" panose="02010600040101010101" charset="-122"/>
                <a:ea typeface="华文宋体" panose="02010600040101010101" charset="-122"/>
              </a:rPr>
              <a:t>全同态加密</a:t>
            </a:r>
            <a:endParaRPr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零知识证明</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solidFill>
                  <a:srgbClr val="C00000"/>
                </a:solidFill>
                <a:latin typeface="华文宋体" panose="02010600040101010101" charset="-122"/>
                <a:ea typeface="华文宋体" panose="02010600040101010101" charset="-122"/>
              </a:rPr>
              <a:t>数据合规</a:t>
            </a:r>
            <a:endParaRPr kumimoji="1" lang="en-US" altLang="zh-CN" b="1" dirty="0">
              <a:solidFill>
                <a:srgbClr val="C00000"/>
              </a:solidFill>
              <a:latin typeface="华文宋体" panose="02010600040101010101" charset="-122"/>
              <a:ea typeface="华文宋体" panose="02010600040101010101" charset="-122"/>
            </a:endParaRPr>
          </a:p>
          <a:p>
            <a:pPr>
              <a:lnSpc>
                <a:spcPct val="150000"/>
              </a:lnSpc>
            </a:pPr>
            <a:endParaRPr kumimoji="1" lang="zh-CN" altLang="en-US" b="1" dirty="0">
              <a:latin typeface="华文宋体" panose="02010600040101010101" charset="-122"/>
              <a:ea typeface="华文宋体" panose="02010600040101010101" charset="-122"/>
            </a:endParaRPr>
          </a:p>
        </p:txBody>
      </p:sp>
    </p:spTree>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3104359"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数据要素合规背景</a:t>
            </a:r>
            <a:endParaRPr lang="zh-CN" altLang="en-US" sz="24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2409519" y="1192236"/>
            <a:ext cx="7258050" cy="584775"/>
          </a:xfrm>
          <a:prstGeom prst="rect">
            <a:avLst/>
          </a:prstGeom>
          <a:noFill/>
        </p:spPr>
        <p:txBody>
          <a:bodyPr wrap="square">
            <a:spAutoFit/>
          </a:bodyPr>
          <a:lstStyle/>
          <a:p>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习近平总书记</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6</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月</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22</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日下午主持召开中央全面深化改革委员会第二十六次会议，审议通过了</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关于构建数据基础制度更好发挥数据要素作用的意见</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endPar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6058" r="2743" b="5836"/>
          <a:stretch>
            <a:fillRect/>
          </a:stretch>
        </p:blipFill>
        <p:spPr>
          <a:xfrm>
            <a:off x="2072063" y="2008416"/>
            <a:ext cx="7819304" cy="3984482"/>
          </a:xfrm>
          <a:prstGeom prst="rect">
            <a:avLst/>
          </a:prstGeom>
        </p:spPr>
      </p:pic>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502777" y="2505931"/>
            <a:ext cx="1930366" cy="2343544"/>
            <a:chOff x="1279360" y="1784500"/>
            <a:chExt cx="3201200" cy="4571850"/>
          </a:xfrm>
        </p:grpSpPr>
        <p:grpSp>
          <p:nvGrpSpPr>
            <p:cNvPr id="95" name="组合 94"/>
            <p:cNvGrpSpPr/>
            <p:nvPr/>
          </p:nvGrpSpPr>
          <p:grpSpPr>
            <a:xfrm>
              <a:off x="1279360" y="1784500"/>
              <a:ext cx="3201200" cy="4571850"/>
              <a:chOff x="876175" y="6510452"/>
              <a:chExt cx="10008100" cy="2134248"/>
            </a:xfrm>
          </p:grpSpPr>
          <p:grpSp>
            <p:nvGrpSpPr>
              <p:cNvPr id="97" name="组合 96"/>
              <p:cNvGrpSpPr/>
              <p:nvPr/>
            </p:nvGrpSpPr>
            <p:grpSpPr>
              <a:xfrm>
                <a:off x="876175" y="6510452"/>
                <a:ext cx="10008100" cy="2134248"/>
                <a:chOff x="876175" y="6510452"/>
                <a:chExt cx="10008100" cy="2134248"/>
              </a:xfrm>
            </p:grpSpPr>
            <p:sp>
              <p:nvSpPr>
                <p:cNvPr id="99" name="矩形: 圆角 4"/>
                <p:cNvSpPr/>
                <p:nvPr/>
              </p:nvSpPr>
              <p:spPr>
                <a:xfrm>
                  <a:off x="876175" y="6510452"/>
                  <a:ext cx="10008100" cy="2134248"/>
                </a:xfrm>
                <a:prstGeom prst="roundRect">
                  <a:avLst>
                    <a:gd name="adj" fmla="val 4093"/>
                  </a:avLst>
                </a:prstGeom>
                <a:gradFill>
                  <a:gsLst>
                    <a:gs pos="0">
                      <a:srgbClr val="003F88"/>
                    </a:gs>
                    <a:gs pos="80000">
                      <a:srgbClr val="002858"/>
                    </a:gs>
                  </a:gsLst>
                  <a:lin ang="5400000" scaled="1"/>
                </a:gradFill>
                <a:ln w="12700" cap="flat" cmpd="sng" algn="ctr">
                  <a:solidFill>
                    <a:srgbClr val="003F8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0" name="矩形: 圆角 23"/>
                <p:cNvSpPr/>
                <p:nvPr/>
              </p:nvSpPr>
              <p:spPr>
                <a:xfrm>
                  <a:off x="876175" y="6510452"/>
                  <a:ext cx="10008100" cy="2134248"/>
                </a:xfrm>
                <a:prstGeom prst="roundRect">
                  <a:avLst>
                    <a:gd name="adj" fmla="val 4093"/>
                  </a:avLst>
                </a:prstGeom>
                <a:blipFill dpi="0" rotWithShape="1">
                  <a:blip r:embed="rId1">
                    <a:alphaModFix amt="20000"/>
                    <a:extLst>
                      <a:ext uri="{BEBA8EAE-BF5A-486C-A8C5-ECC9F3942E4B}">
                        <a14:imgProps xmlns:a14="http://schemas.microsoft.com/office/drawing/2010/main">
                          <a14:imgLayer r:embed="rId2">
                            <a14:imgEffect>
                              <a14:brightnessContrast bright="40000" contrast="40000"/>
                            </a14:imgEffect>
                            <a14:imgEffect>
                              <a14:colorTemperature colorTemp="11500"/>
                            </a14:imgEffect>
                            <a14:imgEffect>
                              <a14:saturation sat="0"/>
                            </a14:imgEffect>
                          </a14:imgLayer>
                        </a14:imgProps>
                      </a:ext>
                    </a:extLst>
                  </a:blip>
                  <a:srcRect/>
                  <a:tile tx="0" ty="-196850" sx="30000" sy="30000" flip="none" algn="tl"/>
                </a:blip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98" name="矩形: 圆角 24"/>
              <p:cNvSpPr/>
              <p:nvPr/>
            </p:nvSpPr>
            <p:spPr>
              <a:xfrm>
                <a:off x="1164553" y="6561622"/>
                <a:ext cx="9433850" cy="2026756"/>
              </a:xfrm>
              <a:prstGeom prst="roundRect">
                <a:avLst>
                  <a:gd name="adj" fmla="val 2566"/>
                </a:avLst>
              </a:prstGeom>
              <a:blipFill dpi="0" rotWithShape="1">
                <a:blip r:embed="rId3" cstate="hqprint"/>
                <a:srcRect/>
                <a:stretch>
                  <a:fillRect r="-1000" b="-20000"/>
                </a:stretch>
              </a:blipFill>
              <a:ln w="12700" cap="flat" cmpd="sng" algn="ctr">
                <a:noFill/>
                <a:prstDash val="solid"/>
                <a:miter lim="800000"/>
              </a:ln>
              <a:effectLst>
                <a:outerShdw blurRad="254000" dist="38100" dir="5400000" algn="t" rotWithShape="0">
                  <a:srgbClr val="002858">
                    <a:alpha val="1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cxnSp>
          <p:nvCxnSpPr>
            <p:cNvPr id="96" name="直接连接符 6"/>
            <p:cNvCxnSpPr/>
            <p:nvPr/>
          </p:nvCxnSpPr>
          <p:spPr>
            <a:xfrm>
              <a:off x="2739991" y="2125214"/>
              <a:ext cx="235255" cy="0"/>
            </a:xfrm>
            <a:prstGeom prst="line">
              <a:avLst/>
            </a:prstGeom>
            <a:noFill/>
            <a:ln w="22225" cap="rnd" cmpd="sng" algn="ctr">
              <a:solidFill>
                <a:srgbClr val="FFC000"/>
              </a:solidFill>
              <a:prstDash val="solid"/>
              <a:round/>
            </a:ln>
            <a:effectLst/>
          </p:spPr>
        </p:cxnSp>
      </p:grpSp>
      <p:sp>
        <p:nvSpPr>
          <p:cNvPr id="6" name="标题 1"/>
          <p:cNvSpPr>
            <a:spLocks noGrp="1"/>
          </p:cNvSpPr>
          <p:nvPr/>
        </p:nvSpPr>
        <p:spPr>
          <a:xfrm>
            <a:off x="723721" y="327987"/>
            <a:ext cx="3104359"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数据要素合规背景</a:t>
            </a:r>
            <a:endParaRPr lang="zh-CN" altLang="en-US" sz="2400" b="1" dirty="0">
              <a:latin typeface="微软雅黑" panose="020B0503020204020204" pitchFamily="34" charset="-122"/>
              <a:ea typeface="微软雅黑" panose="020B0503020204020204" pitchFamily="34" charset="-122"/>
            </a:endParaRPr>
          </a:p>
        </p:txBody>
      </p:sp>
      <p:sp>
        <p:nvSpPr>
          <p:cNvPr id="76" name="文本占位符 21"/>
          <p:cNvSpPr txBox="1"/>
          <p:nvPr/>
        </p:nvSpPr>
        <p:spPr>
          <a:xfrm>
            <a:off x="541118" y="2505931"/>
            <a:ext cx="1764464" cy="206857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gn="ctr" fontAlgn="auto">
              <a:lnSpc>
                <a:spcPct val="150000"/>
              </a:lnSpc>
              <a:spcAft>
                <a:spcPts val="0"/>
              </a:spcAft>
              <a:buFont typeface="Arial" panose="020B0604020202090204" pitchFamily="34" charset="0"/>
              <a:buNone/>
            </a:pPr>
            <a:endPar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77" name="圆角矩形 1"/>
          <p:cNvSpPr/>
          <p:nvPr/>
        </p:nvSpPr>
        <p:spPr>
          <a:xfrm>
            <a:off x="3171729" y="2182952"/>
            <a:ext cx="3135086" cy="919692"/>
          </a:xfrm>
          <a:prstGeom prst="roundRect">
            <a:avLst/>
          </a:prstGeom>
          <a:solidFill>
            <a:srgbClr val="31649E"/>
          </a:solidFill>
          <a:ln w="12700" cap="flat" cmpd="sng" algn="ctr">
            <a:noFill/>
            <a:prstDash val="solid"/>
            <a:miter lim="800000"/>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a:t>
            </a:r>
            <a:r>
              <a:rPr kumimoji="0" lang="zh-CN" altLang="en-US"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中国人民共和国网络安全法</a:t>
            </a:r>
            <a:r>
              <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a:t>
            </a:r>
            <a:endParaRPr kumimoji="0" lang="zh-CN" altLang="en-US"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8" name="圆角矩形 38"/>
          <p:cNvSpPr/>
          <p:nvPr/>
        </p:nvSpPr>
        <p:spPr>
          <a:xfrm>
            <a:off x="3171729" y="4459230"/>
            <a:ext cx="3135086" cy="919692"/>
          </a:xfrm>
          <a:prstGeom prst="roundRect">
            <a:avLst/>
          </a:prstGeom>
          <a:solidFill>
            <a:srgbClr val="31649E"/>
          </a:solidFill>
          <a:ln w="12700" cap="flat" cmpd="sng" algn="ctr">
            <a:noFill/>
            <a:prstDash val="solid"/>
            <a:miter lim="800000"/>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a:t>
            </a:r>
            <a:r>
              <a:rPr kumimoji="0" lang="zh-CN" altLang="en-US"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中国人民共和国个人信息保护法</a:t>
            </a:r>
            <a:r>
              <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a:t>
            </a:r>
            <a:endParaRPr kumimoji="0" lang="zh-CN" altLang="en-US"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9" name="圆角矩形 40"/>
          <p:cNvSpPr/>
          <p:nvPr/>
        </p:nvSpPr>
        <p:spPr>
          <a:xfrm>
            <a:off x="6907729" y="2123598"/>
            <a:ext cx="4606834" cy="1029674"/>
          </a:xfrm>
          <a:prstGeom prst="roundRect">
            <a:avLst/>
          </a:prstGeom>
          <a:solidFill>
            <a:srgbClr val="31649E">
              <a:alpha val="20000"/>
            </a:srgbClr>
          </a:solidFill>
          <a:ln w="12700" cap="flat" cmpd="sng" algn="ctr">
            <a:solidFill>
              <a:srgbClr val="31649E"/>
            </a:solidFill>
            <a:prstDash val="solid"/>
            <a:miter lim="800000"/>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31649E"/>
                </a:solidFill>
                <a:effectLst/>
                <a:uLnTx/>
                <a:uFillTx/>
                <a:latin typeface="微软雅黑" panose="020B0503020204020204" pitchFamily="34" charset="-122"/>
                <a:ea typeface="微软雅黑" panose="020B0503020204020204" pitchFamily="34" charset="-122"/>
              </a:rPr>
              <a:t>网络运营者收集、使用个人信息，应当遵循合法、正当、必要的原则，公开收集、使用规则，明示收集、使用信息的目的、方式和范围，并经被收集者同意</a:t>
            </a:r>
            <a:endParaRPr kumimoji="0" lang="zh-CN" altLang="en-US" sz="1400" b="0" i="0" u="none" strike="noStrike" kern="0" cap="none" spc="0" normalizeH="0" baseline="0" noProof="0" dirty="0">
              <a:ln>
                <a:noFill/>
              </a:ln>
              <a:solidFill>
                <a:srgbClr val="31649E"/>
              </a:solidFill>
              <a:effectLst/>
              <a:uLnTx/>
              <a:uFillTx/>
              <a:latin typeface="微软雅黑" panose="020B0503020204020204" pitchFamily="34" charset="-122"/>
              <a:ea typeface="微软雅黑" panose="020B0503020204020204" pitchFamily="34" charset="-122"/>
            </a:endParaRPr>
          </a:p>
        </p:txBody>
      </p:sp>
      <p:sp>
        <p:nvSpPr>
          <p:cNvPr id="80" name="圆角矩形 41"/>
          <p:cNvSpPr/>
          <p:nvPr/>
        </p:nvSpPr>
        <p:spPr>
          <a:xfrm>
            <a:off x="6907729" y="4546602"/>
            <a:ext cx="4606834" cy="730502"/>
          </a:xfrm>
          <a:prstGeom prst="roundRect">
            <a:avLst/>
          </a:prstGeom>
          <a:solidFill>
            <a:srgbClr val="31649E">
              <a:alpha val="20000"/>
            </a:srgbClr>
          </a:solidFill>
          <a:ln w="12700" cap="flat" cmpd="sng" algn="ctr">
            <a:solidFill>
              <a:srgbClr val="31649E"/>
            </a:solidFill>
            <a:prstDash val="solid"/>
            <a:miter lim="800000"/>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31649E"/>
                </a:solidFill>
                <a:effectLst/>
                <a:uLnTx/>
                <a:uFillTx/>
                <a:latin typeface="微软雅黑" panose="020B0503020204020204" pitchFamily="34" charset="-122"/>
                <a:ea typeface="微软雅黑" panose="020B0503020204020204" pitchFamily="34" charset="-122"/>
              </a:rPr>
              <a:t>个人信息处理者应当定期对其处理个人信息遵守法律、行政法规的情况进行合规</a:t>
            </a:r>
            <a:endParaRPr kumimoji="0" lang="zh-CN" altLang="en-US" sz="1400" b="0" i="0" u="none" strike="noStrike" kern="0" cap="none" spc="0" normalizeH="0" baseline="0" noProof="0" dirty="0">
              <a:ln>
                <a:noFill/>
              </a:ln>
              <a:solidFill>
                <a:srgbClr val="31649E"/>
              </a:solidFill>
              <a:effectLst/>
              <a:uLnTx/>
              <a:uFillTx/>
              <a:latin typeface="微软雅黑" panose="020B0503020204020204" pitchFamily="34" charset="-122"/>
              <a:ea typeface="微软雅黑" panose="020B0503020204020204" pitchFamily="34" charset="-122"/>
            </a:endParaRPr>
          </a:p>
        </p:txBody>
      </p:sp>
      <p:cxnSp>
        <p:nvCxnSpPr>
          <p:cNvPr id="81" name="直线箭头连接符 4"/>
          <p:cNvCxnSpPr>
            <a:stCxn id="77" idx="3"/>
            <a:endCxn id="79" idx="1"/>
          </p:cNvCxnSpPr>
          <p:nvPr/>
        </p:nvCxnSpPr>
        <p:spPr>
          <a:xfrm flipV="1">
            <a:off x="6306815" y="2638435"/>
            <a:ext cx="600914" cy="4363"/>
          </a:xfrm>
          <a:prstGeom prst="straightConnector1">
            <a:avLst/>
          </a:prstGeom>
          <a:noFill/>
          <a:ln w="12700" cap="flat" cmpd="sng" algn="ctr">
            <a:solidFill>
              <a:srgbClr val="003F88"/>
            </a:solidFill>
            <a:prstDash val="solid"/>
            <a:miter lim="800000"/>
            <a:tailEnd type="triangle"/>
          </a:ln>
          <a:effectLst/>
        </p:spPr>
      </p:cxnSp>
      <p:cxnSp>
        <p:nvCxnSpPr>
          <p:cNvPr id="82" name="直线箭头连接符 43"/>
          <p:cNvCxnSpPr>
            <a:stCxn id="78" idx="3"/>
          </p:cNvCxnSpPr>
          <p:nvPr/>
        </p:nvCxnSpPr>
        <p:spPr>
          <a:xfrm>
            <a:off x="6306815" y="4919076"/>
            <a:ext cx="600914" cy="0"/>
          </a:xfrm>
          <a:prstGeom prst="straightConnector1">
            <a:avLst/>
          </a:prstGeom>
          <a:noFill/>
          <a:ln w="12700" cap="flat" cmpd="sng" algn="ctr">
            <a:solidFill>
              <a:srgbClr val="003F88"/>
            </a:solidFill>
            <a:prstDash val="solid"/>
            <a:miter lim="800000"/>
            <a:tailEnd type="triangle"/>
          </a:ln>
          <a:effectLst/>
        </p:spPr>
      </p:cxnSp>
      <p:cxnSp>
        <p:nvCxnSpPr>
          <p:cNvPr id="83" name="肘形连接符 16"/>
          <p:cNvCxnSpPr>
            <a:endCxn id="77" idx="1"/>
          </p:cNvCxnSpPr>
          <p:nvPr/>
        </p:nvCxnSpPr>
        <p:spPr>
          <a:xfrm flipV="1">
            <a:off x="2410334" y="2642798"/>
            <a:ext cx="761395" cy="1104506"/>
          </a:xfrm>
          <a:prstGeom prst="bentConnector3">
            <a:avLst>
              <a:gd name="adj1" fmla="val 50000"/>
            </a:avLst>
          </a:prstGeom>
          <a:noFill/>
          <a:ln w="19050" cap="flat" cmpd="sng" algn="ctr">
            <a:solidFill>
              <a:srgbClr val="003F88"/>
            </a:solidFill>
            <a:prstDash val="solid"/>
            <a:miter lim="800000"/>
            <a:tailEnd type="triangle"/>
          </a:ln>
          <a:effectLst/>
        </p:spPr>
      </p:cxnSp>
      <p:cxnSp>
        <p:nvCxnSpPr>
          <p:cNvPr id="84" name="肘形连接符 48"/>
          <p:cNvCxnSpPr>
            <a:endCxn id="78" idx="1"/>
          </p:cNvCxnSpPr>
          <p:nvPr/>
        </p:nvCxnSpPr>
        <p:spPr>
          <a:xfrm>
            <a:off x="2410334" y="3747304"/>
            <a:ext cx="761395" cy="1171772"/>
          </a:xfrm>
          <a:prstGeom prst="bentConnector3">
            <a:avLst/>
          </a:prstGeom>
          <a:noFill/>
          <a:ln w="19050" cap="flat" cmpd="sng" algn="ctr">
            <a:solidFill>
              <a:srgbClr val="003F88"/>
            </a:solidFill>
            <a:prstDash val="solid"/>
            <a:miter lim="800000"/>
            <a:tailEnd type="triangle"/>
          </a:ln>
          <a:effectLst/>
        </p:spPr>
      </p:cxnSp>
      <p:sp>
        <p:nvSpPr>
          <p:cNvPr id="85" name="文本框 84"/>
          <p:cNvSpPr txBox="1"/>
          <p:nvPr/>
        </p:nvSpPr>
        <p:spPr>
          <a:xfrm>
            <a:off x="736220" y="5646011"/>
            <a:ext cx="10763354" cy="523220"/>
          </a:xfrm>
          <a:prstGeom prst="rect">
            <a:avLst/>
          </a:prstGeom>
          <a:noFill/>
        </p:spPr>
        <p:txBody>
          <a:bodyPr wrap="square">
            <a:spAutoFit/>
          </a:bodyPr>
          <a:lstStyle/>
          <a:p>
            <a:pPr algn="ctr" fontAlgn="auto">
              <a:spcBef>
                <a:spcPts val="0"/>
              </a:spcBef>
              <a:spcAft>
                <a:spcPts val="0"/>
              </a:spcAft>
            </a:pP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网络安全法中 “个人信息”被提及</a:t>
            </a:r>
            <a:r>
              <a:rPr lang="en-US" altLang="zh-CN" sz="1400" dirty="0">
                <a:solidFill>
                  <a:srgbClr val="C00000"/>
                </a:solidFill>
                <a:latin typeface="微软雅黑" panose="020B0503020204020204" pitchFamily="34" charset="-122"/>
                <a:ea typeface="微软雅黑" panose="020B0503020204020204" pitchFamily="34" charset="-122"/>
              </a:rPr>
              <a:t>21</a:t>
            </a:r>
            <a:r>
              <a:rPr lang="zh-CN" altLang="en-US" sz="1400" dirty="0">
                <a:solidFill>
                  <a:srgbClr val="C00000"/>
                </a:solidFill>
                <a:latin typeface="微软雅黑" panose="020B0503020204020204" pitchFamily="34" charset="-122"/>
                <a:ea typeface="微软雅黑" panose="020B0503020204020204" pitchFamily="34" charset="-122"/>
              </a:rPr>
              <a:t>次</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之多；数据安全法中</a:t>
            </a:r>
            <a:r>
              <a:rPr lang="zh-CN" altLang="en-US" sz="1400" dirty="0">
                <a:solidFill>
                  <a:srgbClr val="C00000"/>
                </a:solidFill>
                <a:latin typeface="微软雅黑" panose="020B0503020204020204" pitchFamily="34" charset="-122"/>
                <a:ea typeface="微软雅黑" panose="020B0503020204020204" pitchFamily="34" charset="-122"/>
              </a:rPr>
              <a:t>鼓励数据开发利用</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和数据安全等领域的</a:t>
            </a:r>
            <a:r>
              <a:rPr lang="zh-CN" altLang="en-US" sz="1400" dirty="0">
                <a:solidFill>
                  <a:srgbClr val="C00000"/>
                </a:solidFill>
                <a:latin typeface="微软雅黑" panose="020B0503020204020204" pitchFamily="34" charset="-122"/>
                <a:ea typeface="微软雅黑" panose="020B0503020204020204" pitchFamily="34" charset="-122"/>
              </a:rPr>
              <a:t>技术推广和商业创新</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个人信息保护法中首次对</a:t>
            </a:r>
            <a:r>
              <a:rPr lang="zh-CN" altLang="zh-CN" sz="1400" dirty="0">
                <a:solidFill>
                  <a:srgbClr val="C00000"/>
                </a:solidFill>
                <a:latin typeface="微软雅黑" panose="020B0503020204020204" pitchFamily="34" charset="-122"/>
                <a:ea typeface="微软雅黑" panose="020B0503020204020204" pitchFamily="34" charset="-122"/>
              </a:rPr>
              <a:t>个人信息保护合规</a:t>
            </a:r>
            <a:r>
              <a:rPr lang="zh-CN"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提出了明确要求，这为下一步各行业</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数据要素合规</a:t>
            </a:r>
            <a:r>
              <a:rPr lang="zh-CN"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合法处理与流动，充分挖掘数据价值提供了法律保障</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endPar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86" name="文本占位符 21"/>
          <p:cNvSpPr txBox="1"/>
          <p:nvPr/>
        </p:nvSpPr>
        <p:spPr>
          <a:xfrm>
            <a:off x="585728" y="2594717"/>
            <a:ext cx="1764464" cy="206857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gn="ctr" fontAlgn="auto">
              <a:lnSpc>
                <a:spcPct val="150000"/>
              </a:lnSpc>
              <a:spcAft>
                <a:spcPts val="0"/>
              </a:spcAft>
              <a:buFont typeface="Arial" panose="020B0604020202090204" pitchFamily="34" charset="0"/>
              <a:buNone/>
            </a:pPr>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数据安全与</a:t>
            </a:r>
            <a:endParaRPr lang="en-US" altLang="zh-CN"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a:p>
            <a:pPr marL="0" indent="0" algn="ctr" fontAlgn="auto">
              <a:lnSpc>
                <a:spcPct val="150000"/>
              </a:lnSpc>
              <a:spcAft>
                <a:spcPts val="0"/>
              </a:spcAft>
              <a:buFont typeface="Arial" panose="020B0604020202090204" pitchFamily="34" charset="0"/>
              <a:buNone/>
            </a:pPr>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个人信息保护</a:t>
            </a:r>
            <a:endParaRPr lang="en-US" altLang="zh-CN"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a:p>
            <a:pPr marL="0" indent="0" algn="ctr" fontAlgn="auto">
              <a:lnSpc>
                <a:spcPct val="150000"/>
              </a:lnSpc>
              <a:spcAft>
                <a:spcPts val="0"/>
              </a:spcAft>
              <a:buFont typeface="Arial" panose="020B0604020202090204" pitchFamily="34" charset="0"/>
              <a:buNone/>
            </a:pPr>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达到立法高度</a:t>
            </a:r>
            <a:endPar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87" name="矩形: 圆角 24"/>
          <p:cNvSpPr/>
          <p:nvPr/>
        </p:nvSpPr>
        <p:spPr>
          <a:xfrm>
            <a:off x="585728" y="5578838"/>
            <a:ext cx="11011281" cy="705098"/>
          </a:xfrm>
          <a:prstGeom prst="roundRect">
            <a:avLst/>
          </a:prstGeom>
          <a:noFill/>
          <a:ln w="12700" cap="flat" cmpd="sng" algn="ctr">
            <a:solidFill>
              <a:srgbClr val="003F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8" name="圆角矩形 1"/>
          <p:cNvSpPr/>
          <p:nvPr/>
        </p:nvSpPr>
        <p:spPr>
          <a:xfrm>
            <a:off x="3171729" y="3287458"/>
            <a:ext cx="3135086" cy="919692"/>
          </a:xfrm>
          <a:prstGeom prst="roundRect">
            <a:avLst/>
          </a:prstGeom>
          <a:solidFill>
            <a:srgbClr val="31649E"/>
          </a:solidFill>
          <a:ln w="12700" cap="flat" cmpd="sng" algn="ctr">
            <a:noFill/>
            <a:prstDash val="solid"/>
            <a:miter lim="800000"/>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a:t>
            </a:r>
            <a:r>
              <a:rPr kumimoji="0" lang="zh-CN" altLang="en-US"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中国人民共和国数据安全法</a:t>
            </a:r>
            <a:r>
              <a:rPr kumimoji="0" lang="en-US" altLang="zh-CN"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a:t>
            </a:r>
            <a:endParaRPr kumimoji="0" lang="zh-CN" altLang="en-US"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cxnSp>
        <p:nvCxnSpPr>
          <p:cNvPr id="89" name="直接连接符 26"/>
          <p:cNvCxnSpPr>
            <a:endCxn id="88" idx="1"/>
          </p:cNvCxnSpPr>
          <p:nvPr/>
        </p:nvCxnSpPr>
        <p:spPr>
          <a:xfrm>
            <a:off x="2761348" y="3747304"/>
            <a:ext cx="410381" cy="0"/>
          </a:xfrm>
          <a:prstGeom prst="line">
            <a:avLst/>
          </a:prstGeom>
          <a:noFill/>
          <a:ln w="28575" cap="flat" cmpd="sng" algn="ctr">
            <a:solidFill>
              <a:srgbClr val="003F88"/>
            </a:solidFill>
            <a:prstDash val="solid"/>
            <a:miter lim="800000"/>
          </a:ln>
          <a:effectLst/>
        </p:spPr>
      </p:cxnSp>
      <p:sp>
        <p:nvSpPr>
          <p:cNvPr id="90" name="圆角矩形 41"/>
          <p:cNvSpPr/>
          <p:nvPr/>
        </p:nvSpPr>
        <p:spPr>
          <a:xfrm>
            <a:off x="6907729" y="3269913"/>
            <a:ext cx="4606834" cy="1118976"/>
          </a:xfrm>
          <a:prstGeom prst="roundRect">
            <a:avLst/>
          </a:prstGeom>
          <a:solidFill>
            <a:srgbClr val="31649E">
              <a:alpha val="20000"/>
            </a:srgbClr>
          </a:solidFill>
          <a:ln w="12700" cap="flat" cmpd="sng" algn="ctr">
            <a:solidFill>
              <a:srgbClr val="31649E"/>
            </a:solidFill>
            <a:prstDash val="solid"/>
            <a:miter lim="800000"/>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31649E"/>
                </a:solidFill>
                <a:effectLst/>
                <a:uLnTx/>
                <a:uFillTx/>
                <a:latin typeface="微软雅黑" panose="020B0503020204020204" pitchFamily="34" charset="-122"/>
                <a:ea typeface="微软雅黑" panose="020B0503020204020204" pitchFamily="34" charset="-122"/>
              </a:rPr>
              <a:t>国家支持数据开发利用和数据安全技术研究，鼓励数据开发利用和数据安全等领域的技术推广和商业创新，培育、发展数据开发利用和数据安全产品、产业体系</a:t>
            </a:r>
            <a:endParaRPr kumimoji="0" lang="zh-CN" altLang="en-US" sz="1400" b="0" i="0" u="none" strike="noStrike" kern="0" cap="none" spc="0" normalizeH="0" baseline="0" noProof="0" dirty="0">
              <a:ln>
                <a:noFill/>
              </a:ln>
              <a:solidFill>
                <a:srgbClr val="31649E"/>
              </a:solidFill>
              <a:effectLst/>
              <a:uLnTx/>
              <a:uFillTx/>
              <a:latin typeface="微软雅黑" panose="020B0503020204020204" pitchFamily="34" charset="-122"/>
              <a:ea typeface="微软雅黑" panose="020B0503020204020204" pitchFamily="34" charset="-122"/>
            </a:endParaRPr>
          </a:p>
        </p:txBody>
      </p:sp>
      <p:cxnSp>
        <p:nvCxnSpPr>
          <p:cNvPr id="91" name="直线箭头连接符 43"/>
          <p:cNvCxnSpPr/>
          <p:nvPr/>
        </p:nvCxnSpPr>
        <p:spPr>
          <a:xfrm>
            <a:off x="6306815" y="3738803"/>
            <a:ext cx="600914" cy="0"/>
          </a:xfrm>
          <a:prstGeom prst="straightConnector1">
            <a:avLst/>
          </a:prstGeom>
          <a:noFill/>
          <a:ln w="12700" cap="flat" cmpd="sng" algn="ctr">
            <a:solidFill>
              <a:srgbClr val="003F88"/>
            </a:solidFill>
            <a:prstDash val="solid"/>
            <a:miter lim="800000"/>
            <a:tailEnd type="triangle"/>
          </a:ln>
          <a:effectLst/>
        </p:spPr>
      </p:cxnSp>
      <p:sp>
        <p:nvSpPr>
          <p:cNvPr id="92" name="文本框 91"/>
          <p:cNvSpPr txBox="1"/>
          <p:nvPr/>
        </p:nvSpPr>
        <p:spPr>
          <a:xfrm>
            <a:off x="1367042" y="1167130"/>
            <a:ext cx="9296400" cy="584775"/>
          </a:xfrm>
          <a:prstGeom prst="rect">
            <a:avLst/>
          </a:prstGeom>
          <a:noFill/>
        </p:spPr>
        <p:txBody>
          <a:bodyPr wrap="square">
            <a:spAutoFit/>
          </a:bodyPr>
          <a:lstStyle/>
          <a:p>
            <a:pPr algn="ctr" fontAlgn="auto">
              <a:spcBef>
                <a:spcPts val="0"/>
              </a:spcBef>
              <a:spcAft>
                <a:spcPts val="0"/>
              </a:spcAft>
            </a:pP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2021 </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年</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数据安全法</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与</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个人信息保护法</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的出台，与</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2017</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年</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网络安全法</a:t>
            </a:r>
            <a:r>
              <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一同形成了</a:t>
            </a:r>
            <a:endParaRPr lang="en-US" altLang="zh-CN"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a:p>
            <a:pPr algn="ctr" fontAlgn="auto">
              <a:spcBef>
                <a:spcPts val="0"/>
              </a:spcBef>
              <a:spcAft>
                <a:spcPts val="0"/>
              </a:spcAft>
            </a:pPr>
            <a:r>
              <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数据要素合规领域的“三架马车”，这标志着数据要素合规的基本法律架构已初步搭建完成</a:t>
            </a:r>
            <a:endParaRPr lang="zh-CN" altLang="en-US" sz="16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3104359"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数据要素合规背景</a:t>
            </a:r>
            <a:endParaRPr lang="zh-CN" altLang="en-US" sz="24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689607" y="1180526"/>
            <a:ext cx="10950850" cy="1600438"/>
          </a:xfrm>
          <a:prstGeom prst="rect">
            <a:avLst/>
          </a:prstGeom>
          <a:noFill/>
        </p:spPr>
        <p:txBody>
          <a:bodyPr wrap="square">
            <a:spAutoFit/>
          </a:bodyPr>
          <a:lstStyle/>
          <a:p>
            <a:pPr marL="285750" indent="-285750" fontAlgn="auto">
              <a:spcBef>
                <a:spcPts val="0"/>
              </a:spcBef>
              <a:spcAft>
                <a:spcPts val="0"/>
              </a:spcAft>
              <a:buFont typeface="Wingdings" panose="05000000000000000000" pitchFamily="2" charset="2"/>
              <a:buChar char="Ø"/>
            </a:pP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合规</a:t>
            </a:r>
            <a:r>
              <a:rPr lang="zh-CN"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与法律工作者在面临多模态海量数据与多维属性时存在工作量极大和处理难度极高的</a:t>
            </a:r>
            <a:r>
              <a:rPr lang="zh-CN" altLang="zh-CN" sz="1400" dirty="0">
                <a:solidFill>
                  <a:srgbClr val="C00000"/>
                </a:solidFill>
                <a:latin typeface="微软雅黑" panose="020B0503020204020204" pitchFamily="34" charset="-122"/>
                <a:ea typeface="微软雅黑" panose="020B0503020204020204" pitchFamily="34" charset="-122"/>
              </a:rPr>
              <a:t>双重挑战</a:t>
            </a:r>
            <a:r>
              <a:rPr lang="zh-CN"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，传统合规方式在处理大数据时存在明显瓶颈</a:t>
            </a:r>
            <a:endParaRPr lang="en-US"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a:p>
            <a:pPr marL="285750" indent="-285750" fontAlgn="auto">
              <a:spcBef>
                <a:spcPts val="0"/>
              </a:spcBef>
              <a:spcAft>
                <a:spcPts val="0"/>
              </a:spcAft>
              <a:buFont typeface="Wingdings" panose="05000000000000000000" pitchFamily="2" charset="2"/>
              <a:buChar char="Ø"/>
            </a:pP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为应对数据要素合规时代的来临，企业纷纷成立合规部、设立合规官，</a:t>
            </a:r>
            <a:r>
              <a:rPr lang="zh-CN"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在实施</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个人信息保护合规</a:t>
            </a:r>
            <a:r>
              <a:rPr lang="zh-CN"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管理的过程中同样面临着来自管理层、支持部门、产品本身等各方面的</a:t>
            </a:r>
            <a:r>
              <a:rPr lang="zh-CN" altLang="zh-CN" sz="1400" dirty="0">
                <a:solidFill>
                  <a:srgbClr val="C00000"/>
                </a:solidFill>
                <a:latin typeface="微软雅黑" panose="020B0503020204020204" pitchFamily="34" charset="-122"/>
                <a:ea typeface="微软雅黑" panose="020B0503020204020204" pitchFamily="34" charset="-122"/>
              </a:rPr>
              <a:t>诸多挑战</a:t>
            </a:r>
            <a:endParaRPr lang="en-US" altLang="zh-CN" sz="1400" dirty="0">
              <a:solidFill>
                <a:srgbClr val="C00000"/>
              </a:solidFill>
              <a:latin typeface="微软雅黑" panose="020B0503020204020204" pitchFamily="34" charset="-122"/>
              <a:ea typeface="微软雅黑" panose="020B0503020204020204" pitchFamily="34" charset="-122"/>
            </a:endParaRPr>
          </a:p>
          <a:p>
            <a:pPr marL="285750" indent="-285750" fontAlgn="auto">
              <a:spcBef>
                <a:spcPts val="0"/>
              </a:spcBef>
              <a:spcAft>
                <a:spcPts val="0"/>
              </a:spcAft>
              <a:buFont typeface="Wingdings" panose="05000000000000000000" pitchFamily="2" charset="2"/>
              <a:buChar char="Ø"/>
            </a:pP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网信办、工信部、公安部、市场监督总局、各行业监管部门等多部门释放出个人信息保护</a:t>
            </a:r>
            <a:r>
              <a:rPr lang="zh-CN" altLang="en-US" sz="1400" dirty="0">
                <a:solidFill>
                  <a:srgbClr val="C00000"/>
                </a:solidFill>
                <a:latin typeface="微软雅黑" panose="020B0503020204020204" pitchFamily="34" charset="-122"/>
                <a:ea typeface="微软雅黑" panose="020B0503020204020204" pitchFamily="34" charset="-122"/>
              </a:rPr>
              <a:t>强监管信号</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，并在执法方面呈现常态化趋势</a:t>
            </a:r>
            <a:r>
              <a:rPr lang="en-US"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各行业数据要素合规</a:t>
            </a:r>
            <a:r>
              <a:rPr lang="zh-CN" altLang="en-US" sz="1400" dirty="0">
                <a:solidFill>
                  <a:srgbClr val="C00000"/>
                </a:solidFill>
                <a:latin typeface="微软雅黑" panose="020B0503020204020204" pitchFamily="34" charset="-122"/>
                <a:ea typeface="微软雅黑" panose="020B0503020204020204" pitchFamily="34" charset="-122"/>
              </a:rPr>
              <a:t>需求大幅增加</a:t>
            </a:r>
            <a:endParaRPr lang="zh-CN" altLang="en-US" sz="1400" dirty="0">
              <a:solidFill>
                <a:srgbClr val="C00000"/>
              </a:solidFill>
              <a:latin typeface="微软雅黑" panose="020B0503020204020204" pitchFamily="34" charset="-122"/>
              <a:ea typeface="微软雅黑" panose="020B0503020204020204" pitchFamily="34" charset="-122"/>
            </a:endParaRPr>
          </a:p>
          <a:p>
            <a:pPr marL="285750" indent="-285750" fontAlgn="auto">
              <a:spcBef>
                <a:spcPts val="0"/>
              </a:spcBef>
              <a:spcAft>
                <a:spcPts val="0"/>
              </a:spcAft>
              <a:buFont typeface="Wingdings" panose="05000000000000000000" pitchFamily="2" charset="2"/>
              <a:buChar char="Ø"/>
            </a:pPr>
            <a:endParaRPr lang="zh-CN" altLang="en-US" sz="14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660400" y="2783164"/>
            <a:ext cx="11621363" cy="3427414"/>
            <a:chOff x="-261741" y="2785533"/>
            <a:chExt cx="11621363" cy="3427414"/>
          </a:xfrm>
        </p:grpSpPr>
        <p:sp>
          <p:nvSpPr>
            <p:cNvPr id="7" name="矩形 6"/>
            <p:cNvSpPr/>
            <p:nvPr/>
          </p:nvSpPr>
          <p:spPr>
            <a:xfrm>
              <a:off x="-261741" y="2785533"/>
              <a:ext cx="6409599" cy="3424238"/>
            </a:xfrm>
            <a:prstGeom prst="rect">
              <a:avLst/>
            </a:prstGeom>
            <a:solidFill>
              <a:srgbClr val="2C5E99"/>
            </a:solidFill>
            <a:ln w="12700" cap="flat" cmpd="sng" algn="ctr">
              <a:solidFill>
                <a:srgbClr val="003F8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nvGrpSpPr>
            <p:cNvPr id="8" name="组合 7"/>
            <p:cNvGrpSpPr/>
            <p:nvPr/>
          </p:nvGrpSpPr>
          <p:grpSpPr>
            <a:xfrm>
              <a:off x="204788" y="3016673"/>
              <a:ext cx="11154834" cy="3196274"/>
              <a:chOff x="204788" y="3016673"/>
              <a:chExt cx="11154834" cy="3196274"/>
            </a:xfrm>
          </p:grpSpPr>
          <p:sp>
            <p:nvSpPr>
              <p:cNvPr id="9" name="AutoShape 3"/>
              <p:cNvSpPr>
                <a:spLocks noChangeAspect="1" noChangeArrowheads="1" noTextEdit="1"/>
              </p:cNvSpPr>
              <p:nvPr/>
            </p:nvSpPr>
            <p:spPr bwMode="auto">
              <a:xfrm>
                <a:off x="3901547" y="3149071"/>
                <a:ext cx="745807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Arial" panose="020B0604020202090204"/>
                  <a:ea typeface="阿里巴巴普惠体 M"/>
                </a:endParaRPr>
              </a:p>
            </p:txBody>
          </p:sp>
          <p:sp>
            <p:nvSpPr>
              <p:cNvPr id="10" name="Freeform 5"/>
              <p:cNvSpPr/>
              <p:nvPr/>
            </p:nvSpPr>
            <p:spPr bwMode="auto">
              <a:xfrm>
                <a:off x="10429346" y="4420659"/>
                <a:ext cx="927100" cy="762000"/>
              </a:xfrm>
              <a:custGeom>
                <a:avLst/>
                <a:gdLst>
                  <a:gd name="T0" fmla="*/ 179 w 247"/>
                  <a:gd name="T1" fmla="*/ 85 h 203"/>
                  <a:gd name="T2" fmla="*/ 247 w 247"/>
                  <a:gd name="T3" fmla="*/ 156 h 203"/>
                  <a:gd name="T4" fmla="*/ 160 w 247"/>
                  <a:gd name="T5" fmla="*/ 109 h 203"/>
                  <a:gd name="T6" fmla="*/ 45 w 247"/>
                  <a:gd name="T7" fmla="*/ 20 h 203"/>
                  <a:gd name="T8" fmla="*/ 5 w 247"/>
                  <a:gd name="T9" fmla="*/ 20 h 203"/>
                  <a:gd name="T10" fmla="*/ 1 w 247"/>
                  <a:gd name="T11" fmla="*/ 6 h 203"/>
                  <a:gd name="T12" fmla="*/ 0 w 247"/>
                  <a:gd name="T13" fmla="*/ 3 h 203"/>
                  <a:gd name="T14" fmla="*/ 53 w 247"/>
                  <a:gd name="T15" fmla="*/ 3 h 203"/>
                  <a:gd name="T16" fmla="*/ 179 w 247"/>
                  <a:gd name="T17" fmla="*/ 85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03">
                    <a:moveTo>
                      <a:pt x="179" y="85"/>
                    </a:moveTo>
                    <a:cubicBezTo>
                      <a:pt x="219" y="167"/>
                      <a:pt x="246" y="156"/>
                      <a:pt x="247" y="156"/>
                    </a:cubicBezTo>
                    <a:cubicBezTo>
                      <a:pt x="245" y="157"/>
                      <a:pt x="186" y="203"/>
                      <a:pt x="160" y="109"/>
                    </a:cubicBezTo>
                    <a:cubicBezTo>
                      <a:pt x="132" y="13"/>
                      <a:pt x="45" y="20"/>
                      <a:pt x="45" y="20"/>
                    </a:cubicBezTo>
                    <a:cubicBezTo>
                      <a:pt x="5" y="20"/>
                      <a:pt x="5" y="20"/>
                      <a:pt x="5" y="20"/>
                    </a:cubicBezTo>
                    <a:cubicBezTo>
                      <a:pt x="4" y="15"/>
                      <a:pt x="2" y="11"/>
                      <a:pt x="1" y="6"/>
                    </a:cubicBezTo>
                    <a:cubicBezTo>
                      <a:pt x="0" y="5"/>
                      <a:pt x="0" y="4"/>
                      <a:pt x="0" y="3"/>
                    </a:cubicBezTo>
                    <a:cubicBezTo>
                      <a:pt x="53" y="3"/>
                      <a:pt x="53" y="3"/>
                      <a:pt x="53" y="3"/>
                    </a:cubicBezTo>
                    <a:cubicBezTo>
                      <a:pt x="53" y="3"/>
                      <a:pt x="138" y="0"/>
                      <a:pt x="179" y="85"/>
                    </a:cubicBez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1" name="Freeform 6"/>
              <p:cNvSpPr/>
              <p:nvPr/>
            </p:nvSpPr>
            <p:spPr bwMode="auto">
              <a:xfrm>
                <a:off x="8956146" y="4495272"/>
                <a:ext cx="1627188" cy="1717675"/>
              </a:xfrm>
              <a:custGeom>
                <a:avLst/>
                <a:gdLst>
                  <a:gd name="T0" fmla="*/ 413 w 434"/>
                  <a:gd name="T1" fmla="*/ 54 h 458"/>
                  <a:gd name="T2" fmla="*/ 377 w 434"/>
                  <a:gd name="T3" fmla="*/ 103 h 458"/>
                  <a:gd name="T4" fmla="*/ 271 w 434"/>
                  <a:gd name="T5" fmla="*/ 103 h 458"/>
                  <a:gd name="T6" fmla="*/ 271 w 434"/>
                  <a:gd name="T7" fmla="*/ 68 h 458"/>
                  <a:gd name="T8" fmla="*/ 358 w 434"/>
                  <a:gd name="T9" fmla="*/ 68 h 458"/>
                  <a:gd name="T10" fmla="*/ 358 w 434"/>
                  <a:gd name="T11" fmla="*/ 46 h 458"/>
                  <a:gd name="T12" fmla="*/ 252 w 434"/>
                  <a:gd name="T13" fmla="*/ 46 h 458"/>
                  <a:gd name="T14" fmla="*/ 252 w 434"/>
                  <a:gd name="T15" fmla="*/ 133 h 458"/>
                  <a:gd name="T16" fmla="*/ 298 w 434"/>
                  <a:gd name="T17" fmla="*/ 133 h 458"/>
                  <a:gd name="T18" fmla="*/ 344 w 434"/>
                  <a:gd name="T19" fmla="*/ 267 h 458"/>
                  <a:gd name="T20" fmla="*/ 309 w 434"/>
                  <a:gd name="T21" fmla="*/ 458 h 458"/>
                  <a:gd name="T22" fmla="*/ 238 w 434"/>
                  <a:gd name="T23" fmla="*/ 458 h 458"/>
                  <a:gd name="T24" fmla="*/ 271 w 434"/>
                  <a:gd name="T25" fmla="*/ 261 h 458"/>
                  <a:gd name="T26" fmla="*/ 197 w 434"/>
                  <a:gd name="T27" fmla="*/ 133 h 458"/>
                  <a:gd name="T28" fmla="*/ 71 w 434"/>
                  <a:gd name="T29" fmla="*/ 327 h 458"/>
                  <a:gd name="T30" fmla="*/ 71 w 434"/>
                  <a:gd name="T31" fmla="*/ 458 h 458"/>
                  <a:gd name="T32" fmla="*/ 14 w 434"/>
                  <a:gd name="T33" fmla="*/ 458 h 458"/>
                  <a:gd name="T34" fmla="*/ 28 w 434"/>
                  <a:gd name="T35" fmla="*/ 231 h 458"/>
                  <a:gd name="T36" fmla="*/ 118 w 434"/>
                  <a:gd name="T37" fmla="*/ 111 h 458"/>
                  <a:gd name="T38" fmla="*/ 154 w 434"/>
                  <a:gd name="T39" fmla="*/ 0 h 458"/>
                  <a:gd name="T40" fmla="*/ 398 w 434"/>
                  <a:gd name="T41" fmla="*/ 0 h 458"/>
                  <a:gd name="T42" fmla="*/ 413 w 434"/>
                  <a:gd name="T43" fmla="*/ 54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4" h="458">
                    <a:moveTo>
                      <a:pt x="413" y="54"/>
                    </a:moveTo>
                    <a:cubicBezTo>
                      <a:pt x="413" y="54"/>
                      <a:pt x="434" y="103"/>
                      <a:pt x="377" y="103"/>
                    </a:cubicBezTo>
                    <a:cubicBezTo>
                      <a:pt x="320" y="103"/>
                      <a:pt x="271" y="103"/>
                      <a:pt x="271" y="103"/>
                    </a:cubicBezTo>
                    <a:cubicBezTo>
                      <a:pt x="271" y="68"/>
                      <a:pt x="271" y="68"/>
                      <a:pt x="271" y="68"/>
                    </a:cubicBezTo>
                    <a:cubicBezTo>
                      <a:pt x="358" y="68"/>
                      <a:pt x="358" y="68"/>
                      <a:pt x="358" y="68"/>
                    </a:cubicBezTo>
                    <a:cubicBezTo>
                      <a:pt x="358" y="46"/>
                      <a:pt x="358" y="46"/>
                      <a:pt x="358" y="46"/>
                    </a:cubicBezTo>
                    <a:cubicBezTo>
                      <a:pt x="252" y="46"/>
                      <a:pt x="252" y="46"/>
                      <a:pt x="252" y="46"/>
                    </a:cubicBezTo>
                    <a:cubicBezTo>
                      <a:pt x="252" y="133"/>
                      <a:pt x="252" y="133"/>
                      <a:pt x="252" y="133"/>
                    </a:cubicBezTo>
                    <a:cubicBezTo>
                      <a:pt x="298" y="133"/>
                      <a:pt x="298" y="133"/>
                      <a:pt x="298" y="133"/>
                    </a:cubicBezTo>
                    <a:cubicBezTo>
                      <a:pt x="298" y="133"/>
                      <a:pt x="358" y="182"/>
                      <a:pt x="344" y="267"/>
                    </a:cubicBezTo>
                    <a:cubicBezTo>
                      <a:pt x="331" y="351"/>
                      <a:pt x="309" y="458"/>
                      <a:pt x="309" y="458"/>
                    </a:cubicBezTo>
                    <a:cubicBezTo>
                      <a:pt x="238" y="458"/>
                      <a:pt x="238" y="458"/>
                      <a:pt x="238" y="458"/>
                    </a:cubicBezTo>
                    <a:cubicBezTo>
                      <a:pt x="238" y="458"/>
                      <a:pt x="282" y="308"/>
                      <a:pt x="271" y="261"/>
                    </a:cubicBezTo>
                    <a:cubicBezTo>
                      <a:pt x="260" y="215"/>
                      <a:pt x="197" y="133"/>
                      <a:pt x="197" y="133"/>
                    </a:cubicBezTo>
                    <a:cubicBezTo>
                      <a:pt x="197" y="133"/>
                      <a:pt x="71" y="253"/>
                      <a:pt x="71" y="327"/>
                    </a:cubicBezTo>
                    <a:cubicBezTo>
                      <a:pt x="71" y="401"/>
                      <a:pt x="71" y="458"/>
                      <a:pt x="71" y="458"/>
                    </a:cubicBezTo>
                    <a:cubicBezTo>
                      <a:pt x="14" y="458"/>
                      <a:pt x="14" y="458"/>
                      <a:pt x="14" y="458"/>
                    </a:cubicBezTo>
                    <a:cubicBezTo>
                      <a:pt x="14" y="458"/>
                      <a:pt x="0" y="297"/>
                      <a:pt x="28" y="231"/>
                    </a:cubicBezTo>
                    <a:cubicBezTo>
                      <a:pt x="55" y="166"/>
                      <a:pt x="118" y="111"/>
                      <a:pt x="118" y="111"/>
                    </a:cubicBezTo>
                    <a:cubicBezTo>
                      <a:pt x="154" y="0"/>
                      <a:pt x="154" y="0"/>
                      <a:pt x="154" y="0"/>
                    </a:cubicBezTo>
                    <a:cubicBezTo>
                      <a:pt x="398" y="0"/>
                      <a:pt x="398" y="0"/>
                      <a:pt x="398" y="0"/>
                    </a:cubicBezTo>
                    <a:cubicBezTo>
                      <a:pt x="410" y="41"/>
                      <a:pt x="413" y="54"/>
                      <a:pt x="413" y="54"/>
                    </a:cubicBezTo>
                    <a:close/>
                  </a:path>
                </a:pathLst>
              </a:custGeom>
              <a:solidFill>
                <a:srgbClr val="3365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2" name="Freeform 7"/>
              <p:cNvSpPr/>
              <p:nvPr/>
            </p:nvSpPr>
            <p:spPr bwMode="auto">
              <a:xfrm>
                <a:off x="8933922" y="4098397"/>
                <a:ext cx="1495425" cy="333375"/>
              </a:xfrm>
              <a:custGeom>
                <a:avLst/>
                <a:gdLst>
                  <a:gd name="T0" fmla="*/ 399 w 399"/>
                  <a:gd name="T1" fmla="*/ 89 h 89"/>
                  <a:gd name="T2" fmla="*/ 147 w 399"/>
                  <a:gd name="T3" fmla="*/ 89 h 89"/>
                  <a:gd name="T4" fmla="*/ 0 w 399"/>
                  <a:gd name="T5" fmla="*/ 89 h 89"/>
                  <a:gd name="T6" fmla="*/ 244 w 399"/>
                  <a:gd name="T7" fmla="*/ 29 h 89"/>
                  <a:gd name="T8" fmla="*/ 399 w 399"/>
                  <a:gd name="T9" fmla="*/ 89 h 89"/>
                </a:gdLst>
                <a:ahLst/>
                <a:cxnLst>
                  <a:cxn ang="0">
                    <a:pos x="T0" y="T1"/>
                  </a:cxn>
                  <a:cxn ang="0">
                    <a:pos x="T2" y="T3"/>
                  </a:cxn>
                  <a:cxn ang="0">
                    <a:pos x="T4" y="T5"/>
                  </a:cxn>
                  <a:cxn ang="0">
                    <a:pos x="T6" y="T7"/>
                  </a:cxn>
                  <a:cxn ang="0">
                    <a:pos x="T8" y="T9"/>
                  </a:cxn>
                </a:cxnLst>
                <a:rect l="0" t="0" r="r" b="b"/>
                <a:pathLst>
                  <a:path w="399" h="89">
                    <a:moveTo>
                      <a:pt x="399" y="89"/>
                    </a:moveTo>
                    <a:cubicBezTo>
                      <a:pt x="147" y="89"/>
                      <a:pt x="147" y="89"/>
                      <a:pt x="147" y="89"/>
                    </a:cubicBezTo>
                    <a:cubicBezTo>
                      <a:pt x="0" y="89"/>
                      <a:pt x="0" y="89"/>
                      <a:pt x="0" y="89"/>
                    </a:cubicBezTo>
                    <a:cubicBezTo>
                      <a:pt x="120" y="0"/>
                      <a:pt x="244" y="29"/>
                      <a:pt x="244" y="29"/>
                    </a:cubicBezTo>
                    <a:cubicBezTo>
                      <a:pt x="244" y="29"/>
                      <a:pt x="378" y="39"/>
                      <a:pt x="399" y="89"/>
                    </a:cubicBezTo>
                    <a:close/>
                  </a:path>
                </a:pathLst>
              </a:custGeom>
              <a:solidFill>
                <a:srgbClr val="3365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3" name="Oval 8"/>
              <p:cNvSpPr>
                <a:spLocks noChangeArrowheads="1"/>
              </p:cNvSpPr>
              <p:nvPr/>
            </p:nvSpPr>
            <p:spPr bwMode="auto">
              <a:xfrm>
                <a:off x="9641947" y="3588810"/>
                <a:ext cx="563563" cy="561975"/>
              </a:xfrm>
              <a:prstGeom prst="ellipse">
                <a:avLst/>
              </a:prstGeom>
              <a:solidFill>
                <a:srgbClr val="3365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4" name="Freeform 9"/>
              <p:cNvSpPr/>
              <p:nvPr/>
            </p:nvSpPr>
            <p:spPr bwMode="auto">
              <a:xfrm>
                <a:off x="9484785" y="4431771"/>
                <a:ext cx="963613" cy="63500"/>
              </a:xfrm>
              <a:custGeom>
                <a:avLst/>
                <a:gdLst>
                  <a:gd name="T0" fmla="*/ 0 w 257"/>
                  <a:gd name="T1" fmla="*/ 0 h 17"/>
                  <a:gd name="T2" fmla="*/ 252 w 257"/>
                  <a:gd name="T3" fmla="*/ 0 h 17"/>
                  <a:gd name="T4" fmla="*/ 253 w 257"/>
                  <a:gd name="T5" fmla="*/ 3 h 17"/>
                  <a:gd name="T6" fmla="*/ 257 w 257"/>
                  <a:gd name="T7" fmla="*/ 17 h 17"/>
                  <a:gd name="T8" fmla="*/ 13 w 257"/>
                  <a:gd name="T9" fmla="*/ 17 h 17"/>
                  <a:gd name="T10" fmla="*/ 17 w 257"/>
                  <a:gd name="T11" fmla="*/ 5 h 17"/>
                  <a:gd name="T12" fmla="*/ 0 w 257"/>
                  <a:gd name="T13" fmla="*/ 5 h 17"/>
                  <a:gd name="T14" fmla="*/ 0 w 257"/>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7" h="17">
                    <a:moveTo>
                      <a:pt x="0" y="0"/>
                    </a:moveTo>
                    <a:cubicBezTo>
                      <a:pt x="252" y="0"/>
                      <a:pt x="252" y="0"/>
                      <a:pt x="252" y="0"/>
                    </a:cubicBezTo>
                    <a:cubicBezTo>
                      <a:pt x="252" y="1"/>
                      <a:pt x="252" y="2"/>
                      <a:pt x="253" y="3"/>
                    </a:cubicBezTo>
                    <a:cubicBezTo>
                      <a:pt x="254" y="8"/>
                      <a:pt x="256" y="12"/>
                      <a:pt x="257" y="17"/>
                    </a:cubicBezTo>
                    <a:cubicBezTo>
                      <a:pt x="13" y="17"/>
                      <a:pt x="13" y="17"/>
                      <a:pt x="13" y="17"/>
                    </a:cubicBezTo>
                    <a:cubicBezTo>
                      <a:pt x="17" y="5"/>
                      <a:pt x="17" y="5"/>
                      <a:pt x="17" y="5"/>
                    </a:cubicBezTo>
                    <a:cubicBezTo>
                      <a:pt x="17" y="5"/>
                      <a:pt x="10" y="5"/>
                      <a:pt x="0" y="5"/>
                    </a:cubicBezTo>
                    <a:lnTo>
                      <a:pt x="0" y="0"/>
                    </a:ln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5" name="Freeform 10"/>
              <p:cNvSpPr/>
              <p:nvPr/>
            </p:nvSpPr>
            <p:spPr bwMode="auto">
              <a:xfrm>
                <a:off x="9173634" y="4450821"/>
                <a:ext cx="374650" cy="44450"/>
              </a:xfrm>
              <a:custGeom>
                <a:avLst/>
                <a:gdLst>
                  <a:gd name="T0" fmla="*/ 100 w 100"/>
                  <a:gd name="T1" fmla="*/ 0 h 12"/>
                  <a:gd name="T2" fmla="*/ 96 w 100"/>
                  <a:gd name="T3" fmla="*/ 12 h 12"/>
                  <a:gd name="T4" fmla="*/ 0 w 100"/>
                  <a:gd name="T5" fmla="*/ 12 h 12"/>
                  <a:gd name="T6" fmla="*/ 83 w 100"/>
                  <a:gd name="T7" fmla="*/ 0 h 12"/>
                  <a:gd name="T8" fmla="*/ 100 w 100"/>
                  <a:gd name="T9" fmla="*/ 0 h 12"/>
                </a:gdLst>
                <a:ahLst/>
                <a:cxnLst>
                  <a:cxn ang="0">
                    <a:pos x="T0" y="T1"/>
                  </a:cxn>
                  <a:cxn ang="0">
                    <a:pos x="T2" y="T3"/>
                  </a:cxn>
                  <a:cxn ang="0">
                    <a:pos x="T4" y="T5"/>
                  </a:cxn>
                  <a:cxn ang="0">
                    <a:pos x="T6" y="T7"/>
                  </a:cxn>
                  <a:cxn ang="0">
                    <a:pos x="T8" y="T9"/>
                  </a:cxn>
                </a:cxnLst>
                <a:rect l="0" t="0" r="r" b="b"/>
                <a:pathLst>
                  <a:path w="100" h="12">
                    <a:moveTo>
                      <a:pt x="100" y="0"/>
                    </a:moveTo>
                    <a:cubicBezTo>
                      <a:pt x="96" y="12"/>
                      <a:pt x="96" y="12"/>
                      <a:pt x="96" y="12"/>
                    </a:cubicBezTo>
                    <a:cubicBezTo>
                      <a:pt x="0" y="12"/>
                      <a:pt x="0" y="12"/>
                      <a:pt x="0" y="12"/>
                    </a:cubicBezTo>
                    <a:cubicBezTo>
                      <a:pt x="34" y="2"/>
                      <a:pt x="65" y="0"/>
                      <a:pt x="83" y="0"/>
                    </a:cubicBezTo>
                    <a:cubicBezTo>
                      <a:pt x="93" y="0"/>
                      <a:pt x="100" y="0"/>
                      <a:pt x="100" y="0"/>
                    </a:cubicBez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6" name="Freeform 11"/>
              <p:cNvSpPr/>
              <p:nvPr/>
            </p:nvSpPr>
            <p:spPr bwMode="auto">
              <a:xfrm>
                <a:off x="8854546" y="4431771"/>
                <a:ext cx="630238" cy="63500"/>
              </a:xfrm>
              <a:custGeom>
                <a:avLst/>
                <a:gdLst>
                  <a:gd name="T0" fmla="*/ 168 w 168"/>
                  <a:gd name="T1" fmla="*/ 0 h 17"/>
                  <a:gd name="T2" fmla="*/ 168 w 168"/>
                  <a:gd name="T3" fmla="*/ 5 h 17"/>
                  <a:gd name="T4" fmla="*/ 85 w 168"/>
                  <a:gd name="T5" fmla="*/ 17 h 17"/>
                  <a:gd name="T6" fmla="*/ 0 w 168"/>
                  <a:gd name="T7" fmla="*/ 17 h 17"/>
                  <a:gd name="T8" fmla="*/ 21 w 168"/>
                  <a:gd name="T9" fmla="*/ 0 h 17"/>
                  <a:gd name="T10" fmla="*/ 168 w 168"/>
                  <a:gd name="T11" fmla="*/ 0 h 17"/>
                </a:gdLst>
                <a:ahLst/>
                <a:cxnLst>
                  <a:cxn ang="0">
                    <a:pos x="T0" y="T1"/>
                  </a:cxn>
                  <a:cxn ang="0">
                    <a:pos x="T2" y="T3"/>
                  </a:cxn>
                  <a:cxn ang="0">
                    <a:pos x="T4" y="T5"/>
                  </a:cxn>
                  <a:cxn ang="0">
                    <a:pos x="T6" y="T7"/>
                  </a:cxn>
                  <a:cxn ang="0">
                    <a:pos x="T8" y="T9"/>
                  </a:cxn>
                  <a:cxn ang="0">
                    <a:pos x="T10" y="T11"/>
                  </a:cxn>
                </a:cxnLst>
                <a:rect l="0" t="0" r="r" b="b"/>
                <a:pathLst>
                  <a:path w="168" h="17">
                    <a:moveTo>
                      <a:pt x="168" y="0"/>
                    </a:moveTo>
                    <a:cubicBezTo>
                      <a:pt x="168" y="5"/>
                      <a:pt x="168" y="5"/>
                      <a:pt x="168" y="5"/>
                    </a:cubicBezTo>
                    <a:cubicBezTo>
                      <a:pt x="150" y="5"/>
                      <a:pt x="119" y="7"/>
                      <a:pt x="85" y="17"/>
                    </a:cubicBezTo>
                    <a:cubicBezTo>
                      <a:pt x="0" y="17"/>
                      <a:pt x="0" y="17"/>
                      <a:pt x="0" y="17"/>
                    </a:cubicBezTo>
                    <a:cubicBezTo>
                      <a:pt x="7" y="11"/>
                      <a:pt x="14" y="5"/>
                      <a:pt x="21" y="0"/>
                    </a:cubicBezTo>
                    <a:lnTo>
                      <a:pt x="168" y="0"/>
                    </a:ln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7" name="Freeform 12"/>
              <p:cNvSpPr/>
              <p:nvPr/>
            </p:nvSpPr>
            <p:spPr bwMode="auto">
              <a:xfrm>
                <a:off x="8771996" y="4495272"/>
                <a:ext cx="401638" cy="142875"/>
              </a:xfrm>
              <a:custGeom>
                <a:avLst/>
                <a:gdLst>
                  <a:gd name="T0" fmla="*/ 22 w 107"/>
                  <a:gd name="T1" fmla="*/ 0 h 38"/>
                  <a:gd name="T2" fmla="*/ 107 w 107"/>
                  <a:gd name="T3" fmla="*/ 0 h 38"/>
                  <a:gd name="T4" fmla="*/ 29 w 107"/>
                  <a:gd name="T5" fmla="*/ 38 h 38"/>
                  <a:gd name="T6" fmla="*/ 0 w 107"/>
                  <a:gd name="T7" fmla="*/ 21 h 38"/>
                  <a:gd name="T8" fmla="*/ 22 w 107"/>
                  <a:gd name="T9" fmla="*/ 0 h 38"/>
                </a:gdLst>
                <a:ahLst/>
                <a:cxnLst>
                  <a:cxn ang="0">
                    <a:pos x="T0" y="T1"/>
                  </a:cxn>
                  <a:cxn ang="0">
                    <a:pos x="T2" y="T3"/>
                  </a:cxn>
                  <a:cxn ang="0">
                    <a:pos x="T4" y="T5"/>
                  </a:cxn>
                  <a:cxn ang="0">
                    <a:pos x="T6" y="T7"/>
                  </a:cxn>
                  <a:cxn ang="0">
                    <a:pos x="T8" y="T9"/>
                  </a:cxn>
                </a:cxnLst>
                <a:rect l="0" t="0" r="r" b="b"/>
                <a:pathLst>
                  <a:path w="107" h="38">
                    <a:moveTo>
                      <a:pt x="22" y="0"/>
                    </a:moveTo>
                    <a:cubicBezTo>
                      <a:pt x="107" y="0"/>
                      <a:pt x="107" y="0"/>
                      <a:pt x="107" y="0"/>
                    </a:cubicBezTo>
                    <a:cubicBezTo>
                      <a:pt x="82" y="7"/>
                      <a:pt x="55" y="19"/>
                      <a:pt x="29" y="38"/>
                    </a:cubicBezTo>
                    <a:cubicBezTo>
                      <a:pt x="0" y="21"/>
                      <a:pt x="0" y="21"/>
                      <a:pt x="0" y="21"/>
                    </a:cubicBezTo>
                    <a:cubicBezTo>
                      <a:pt x="7" y="13"/>
                      <a:pt x="14" y="6"/>
                      <a:pt x="22" y="0"/>
                    </a:cubicBezTo>
                    <a:close/>
                  </a:path>
                </a:pathLst>
              </a:custGeom>
              <a:solidFill>
                <a:srgbClr val="3365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8" name="Freeform 13"/>
              <p:cNvSpPr/>
              <p:nvPr/>
            </p:nvSpPr>
            <p:spPr bwMode="auto">
              <a:xfrm>
                <a:off x="8606897" y="4431771"/>
                <a:ext cx="327025" cy="63500"/>
              </a:xfrm>
              <a:custGeom>
                <a:avLst/>
                <a:gdLst>
                  <a:gd name="T0" fmla="*/ 0 w 87"/>
                  <a:gd name="T1" fmla="*/ 0 h 17"/>
                  <a:gd name="T2" fmla="*/ 87 w 87"/>
                  <a:gd name="T3" fmla="*/ 0 h 17"/>
                  <a:gd name="T4" fmla="*/ 66 w 87"/>
                  <a:gd name="T5" fmla="*/ 17 h 17"/>
                  <a:gd name="T6" fmla="*/ 6 w 87"/>
                  <a:gd name="T7" fmla="*/ 17 h 17"/>
                  <a:gd name="T8" fmla="*/ 1 w 87"/>
                  <a:gd name="T9" fmla="*/ 3 h 17"/>
                  <a:gd name="T10" fmla="*/ 0 w 87"/>
                  <a:gd name="T11" fmla="*/ 0 h 17"/>
                </a:gdLst>
                <a:ahLst/>
                <a:cxnLst>
                  <a:cxn ang="0">
                    <a:pos x="T0" y="T1"/>
                  </a:cxn>
                  <a:cxn ang="0">
                    <a:pos x="T2" y="T3"/>
                  </a:cxn>
                  <a:cxn ang="0">
                    <a:pos x="T4" y="T5"/>
                  </a:cxn>
                  <a:cxn ang="0">
                    <a:pos x="T6" y="T7"/>
                  </a:cxn>
                  <a:cxn ang="0">
                    <a:pos x="T8" y="T9"/>
                  </a:cxn>
                  <a:cxn ang="0">
                    <a:pos x="T10" y="T11"/>
                  </a:cxn>
                </a:cxnLst>
                <a:rect l="0" t="0" r="r" b="b"/>
                <a:pathLst>
                  <a:path w="87" h="17">
                    <a:moveTo>
                      <a:pt x="0" y="0"/>
                    </a:moveTo>
                    <a:cubicBezTo>
                      <a:pt x="87" y="0"/>
                      <a:pt x="87" y="0"/>
                      <a:pt x="87" y="0"/>
                    </a:cubicBezTo>
                    <a:cubicBezTo>
                      <a:pt x="80" y="5"/>
                      <a:pt x="73" y="11"/>
                      <a:pt x="66" y="17"/>
                    </a:cubicBezTo>
                    <a:cubicBezTo>
                      <a:pt x="6" y="17"/>
                      <a:pt x="6" y="17"/>
                      <a:pt x="6" y="17"/>
                    </a:cubicBezTo>
                    <a:cubicBezTo>
                      <a:pt x="4" y="12"/>
                      <a:pt x="3" y="8"/>
                      <a:pt x="1" y="3"/>
                    </a:cubicBezTo>
                    <a:cubicBezTo>
                      <a:pt x="1" y="2"/>
                      <a:pt x="1" y="1"/>
                      <a:pt x="0" y="0"/>
                    </a:cubicBez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9" name="Freeform 14"/>
              <p:cNvSpPr/>
              <p:nvPr/>
            </p:nvSpPr>
            <p:spPr bwMode="auto">
              <a:xfrm>
                <a:off x="7136871" y="4495272"/>
                <a:ext cx="1627188" cy="1717675"/>
              </a:xfrm>
              <a:custGeom>
                <a:avLst/>
                <a:gdLst>
                  <a:gd name="T0" fmla="*/ 412 w 434"/>
                  <a:gd name="T1" fmla="*/ 54 h 458"/>
                  <a:gd name="T2" fmla="*/ 377 w 434"/>
                  <a:gd name="T3" fmla="*/ 103 h 458"/>
                  <a:gd name="T4" fmla="*/ 271 w 434"/>
                  <a:gd name="T5" fmla="*/ 103 h 458"/>
                  <a:gd name="T6" fmla="*/ 271 w 434"/>
                  <a:gd name="T7" fmla="*/ 68 h 458"/>
                  <a:gd name="T8" fmla="*/ 358 w 434"/>
                  <a:gd name="T9" fmla="*/ 68 h 458"/>
                  <a:gd name="T10" fmla="*/ 358 w 434"/>
                  <a:gd name="T11" fmla="*/ 46 h 458"/>
                  <a:gd name="T12" fmla="*/ 251 w 434"/>
                  <a:gd name="T13" fmla="*/ 46 h 458"/>
                  <a:gd name="T14" fmla="*/ 251 w 434"/>
                  <a:gd name="T15" fmla="*/ 133 h 458"/>
                  <a:gd name="T16" fmla="*/ 298 w 434"/>
                  <a:gd name="T17" fmla="*/ 133 h 458"/>
                  <a:gd name="T18" fmla="*/ 344 w 434"/>
                  <a:gd name="T19" fmla="*/ 267 h 458"/>
                  <a:gd name="T20" fmla="*/ 309 w 434"/>
                  <a:gd name="T21" fmla="*/ 458 h 458"/>
                  <a:gd name="T22" fmla="*/ 238 w 434"/>
                  <a:gd name="T23" fmla="*/ 458 h 458"/>
                  <a:gd name="T24" fmla="*/ 271 w 434"/>
                  <a:gd name="T25" fmla="*/ 261 h 458"/>
                  <a:gd name="T26" fmla="*/ 197 w 434"/>
                  <a:gd name="T27" fmla="*/ 133 h 458"/>
                  <a:gd name="T28" fmla="*/ 71 w 434"/>
                  <a:gd name="T29" fmla="*/ 327 h 458"/>
                  <a:gd name="T30" fmla="*/ 71 w 434"/>
                  <a:gd name="T31" fmla="*/ 458 h 458"/>
                  <a:gd name="T32" fmla="*/ 14 w 434"/>
                  <a:gd name="T33" fmla="*/ 458 h 458"/>
                  <a:gd name="T34" fmla="*/ 28 w 434"/>
                  <a:gd name="T35" fmla="*/ 231 h 458"/>
                  <a:gd name="T36" fmla="*/ 118 w 434"/>
                  <a:gd name="T37" fmla="*/ 111 h 458"/>
                  <a:gd name="T38" fmla="*/ 154 w 434"/>
                  <a:gd name="T39" fmla="*/ 0 h 458"/>
                  <a:gd name="T40" fmla="*/ 398 w 434"/>
                  <a:gd name="T41" fmla="*/ 0 h 458"/>
                  <a:gd name="T42" fmla="*/ 412 w 434"/>
                  <a:gd name="T43" fmla="*/ 54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4" h="458">
                    <a:moveTo>
                      <a:pt x="412" y="54"/>
                    </a:moveTo>
                    <a:cubicBezTo>
                      <a:pt x="412" y="54"/>
                      <a:pt x="434" y="103"/>
                      <a:pt x="377" y="103"/>
                    </a:cubicBezTo>
                    <a:cubicBezTo>
                      <a:pt x="320" y="103"/>
                      <a:pt x="271" y="103"/>
                      <a:pt x="271" y="103"/>
                    </a:cubicBezTo>
                    <a:cubicBezTo>
                      <a:pt x="271" y="68"/>
                      <a:pt x="271" y="68"/>
                      <a:pt x="271" y="68"/>
                    </a:cubicBezTo>
                    <a:cubicBezTo>
                      <a:pt x="358" y="68"/>
                      <a:pt x="358" y="68"/>
                      <a:pt x="358" y="68"/>
                    </a:cubicBezTo>
                    <a:cubicBezTo>
                      <a:pt x="358" y="46"/>
                      <a:pt x="358" y="46"/>
                      <a:pt x="358" y="46"/>
                    </a:cubicBezTo>
                    <a:cubicBezTo>
                      <a:pt x="251" y="46"/>
                      <a:pt x="251" y="46"/>
                      <a:pt x="251" y="46"/>
                    </a:cubicBezTo>
                    <a:cubicBezTo>
                      <a:pt x="251" y="133"/>
                      <a:pt x="251" y="133"/>
                      <a:pt x="251" y="133"/>
                    </a:cubicBezTo>
                    <a:cubicBezTo>
                      <a:pt x="298" y="133"/>
                      <a:pt x="298" y="133"/>
                      <a:pt x="298" y="133"/>
                    </a:cubicBezTo>
                    <a:cubicBezTo>
                      <a:pt x="298" y="133"/>
                      <a:pt x="358" y="182"/>
                      <a:pt x="344" y="267"/>
                    </a:cubicBezTo>
                    <a:cubicBezTo>
                      <a:pt x="331" y="351"/>
                      <a:pt x="309" y="458"/>
                      <a:pt x="309" y="458"/>
                    </a:cubicBezTo>
                    <a:cubicBezTo>
                      <a:pt x="238" y="458"/>
                      <a:pt x="238" y="458"/>
                      <a:pt x="238" y="458"/>
                    </a:cubicBezTo>
                    <a:cubicBezTo>
                      <a:pt x="238" y="458"/>
                      <a:pt x="281" y="308"/>
                      <a:pt x="271" y="261"/>
                    </a:cubicBezTo>
                    <a:cubicBezTo>
                      <a:pt x="260" y="215"/>
                      <a:pt x="197" y="133"/>
                      <a:pt x="197" y="133"/>
                    </a:cubicBezTo>
                    <a:cubicBezTo>
                      <a:pt x="197" y="133"/>
                      <a:pt x="71" y="253"/>
                      <a:pt x="71" y="327"/>
                    </a:cubicBezTo>
                    <a:cubicBezTo>
                      <a:pt x="71" y="401"/>
                      <a:pt x="71" y="458"/>
                      <a:pt x="71" y="458"/>
                    </a:cubicBezTo>
                    <a:cubicBezTo>
                      <a:pt x="14" y="458"/>
                      <a:pt x="14" y="458"/>
                      <a:pt x="14" y="458"/>
                    </a:cubicBezTo>
                    <a:cubicBezTo>
                      <a:pt x="14" y="458"/>
                      <a:pt x="0" y="297"/>
                      <a:pt x="28" y="231"/>
                    </a:cubicBezTo>
                    <a:cubicBezTo>
                      <a:pt x="55" y="166"/>
                      <a:pt x="118" y="111"/>
                      <a:pt x="118" y="111"/>
                    </a:cubicBezTo>
                    <a:cubicBezTo>
                      <a:pt x="154" y="0"/>
                      <a:pt x="154" y="0"/>
                      <a:pt x="154" y="0"/>
                    </a:cubicBezTo>
                    <a:cubicBezTo>
                      <a:pt x="398" y="0"/>
                      <a:pt x="398" y="0"/>
                      <a:pt x="398" y="0"/>
                    </a:cubicBezTo>
                    <a:cubicBezTo>
                      <a:pt x="410" y="41"/>
                      <a:pt x="412" y="54"/>
                      <a:pt x="412" y="54"/>
                    </a:cubicBezTo>
                    <a:close/>
                  </a:path>
                </a:pathLst>
              </a:custGeom>
              <a:solidFill>
                <a:srgbClr val="3365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0" name="Freeform 15"/>
              <p:cNvSpPr/>
              <p:nvPr/>
            </p:nvSpPr>
            <p:spPr bwMode="auto">
              <a:xfrm>
                <a:off x="7114646" y="4098397"/>
                <a:ext cx="1492250" cy="333375"/>
              </a:xfrm>
              <a:custGeom>
                <a:avLst/>
                <a:gdLst>
                  <a:gd name="T0" fmla="*/ 398 w 398"/>
                  <a:gd name="T1" fmla="*/ 89 h 89"/>
                  <a:gd name="T2" fmla="*/ 146 w 398"/>
                  <a:gd name="T3" fmla="*/ 89 h 89"/>
                  <a:gd name="T4" fmla="*/ 0 w 398"/>
                  <a:gd name="T5" fmla="*/ 89 h 89"/>
                  <a:gd name="T6" fmla="*/ 244 w 398"/>
                  <a:gd name="T7" fmla="*/ 29 h 89"/>
                  <a:gd name="T8" fmla="*/ 398 w 398"/>
                  <a:gd name="T9" fmla="*/ 89 h 89"/>
                </a:gdLst>
                <a:ahLst/>
                <a:cxnLst>
                  <a:cxn ang="0">
                    <a:pos x="T0" y="T1"/>
                  </a:cxn>
                  <a:cxn ang="0">
                    <a:pos x="T2" y="T3"/>
                  </a:cxn>
                  <a:cxn ang="0">
                    <a:pos x="T4" y="T5"/>
                  </a:cxn>
                  <a:cxn ang="0">
                    <a:pos x="T6" y="T7"/>
                  </a:cxn>
                  <a:cxn ang="0">
                    <a:pos x="T8" y="T9"/>
                  </a:cxn>
                </a:cxnLst>
                <a:rect l="0" t="0" r="r" b="b"/>
                <a:pathLst>
                  <a:path w="398" h="89">
                    <a:moveTo>
                      <a:pt x="398" y="89"/>
                    </a:moveTo>
                    <a:cubicBezTo>
                      <a:pt x="146" y="89"/>
                      <a:pt x="146" y="89"/>
                      <a:pt x="146" y="89"/>
                    </a:cubicBezTo>
                    <a:cubicBezTo>
                      <a:pt x="0" y="89"/>
                      <a:pt x="0" y="89"/>
                      <a:pt x="0" y="89"/>
                    </a:cubicBezTo>
                    <a:cubicBezTo>
                      <a:pt x="120" y="0"/>
                      <a:pt x="244" y="29"/>
                      <a:pt x="244" y="29"/>
                    </a:cubicBezTo>
                    <a:cubicBezTo>
                      <a:pt x="244" y="29"/>
                      <a:pt x="378" y="39"/>
                      <a:pt x="398" y="89"/>
                    </a:cubicBezTo>
                    <a:close/>
                  </a:path>
                </a:pathLst>
              </a:custGeom>
              <a:solidFill>
                <a:srgbClr val="3365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1" name="Oval 16"/>
              <p:cNvSpPr>
                <a:spLocks noChangeArrowheads="1"/>
              </p:cNvSpPr>
              <p:nvPr/>
            </p:nvSpPr>
            <p:spPr bwMode="auto">
              <a:xfrm>
                <a:off x="7824259" y="3588810"/>
                <a:ext cx="558800" cy="561975"/>
              </a:xfrm>
              <a:prstGeom prst="ellipse">
                <a:avLst/>
              </a:prstGeom>
              <a:solidFill>
                <a:srgbClr val="3365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2" name="Freeform 17"/>
              <p:cNvSpPr/>
              <p:nvPr/>
            </p:nvSpPr>
            <p:spPr bwMode="auto">
              <a:xfrm>
                <a:off x="7662334" y="4431771"/>
                <a:ext cx="966788" cy="63500"/>
              </a:xfrm>
              <a:custGeom>
                <a:avLst/>
                <a:gdLst>
                  <a:gd name="T0" fmla="*/ 0 w 258"/>
                  <a:gd name="T1" fmla="*/ 0 h 17"/>
                  <a:gd name="T2" fmla="*/ 252 w 258"/>
                  <a:gd name="T3" fmla="*/ 0 h 17"/>
                  <a:gd name="T4" fmla="*/ 253 w 258"/>
                  <a:gd name="T5" fmla="*/ 3 h 17"/>
                  <a:gd name="T6" fmla="*/ 258 w 258"/>
                  <a:gd name="T7" fmla="*/ 17 h 17"/>
                  <a:gd name="T8" fmla="*/ 14 w 258"/>
                  <a:gd name="T9" fmla="*/ 17 h 17"/>
                  <a:gd name="T10" fmla="*/ 17 w 258"/>
                  <a:gd name="T11" fmla="*/ 5 h 17"/>
                  <a:gd name="T12" fmla="*/ 0 w 258"/>
                  <a:gd name="T13" fmla="*/ 5 h 17"/>
                  <a:gd name="T14" fmla="*/ 0 w 258"/>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17">
                    <a:moveTo>
                      <a:pt x="0" y="0"/>
                    </a:moveTo>
                    <a:cubicBezTo>
                      <a:pt x="252" y="0"/>
                      <a:pt x="252" y="0"/>
                      <a:pt x="252" y="0"/>
                    </a:cubicBezTo>
                    <a:cubicBezTo>
                      <a:pt x="253" y="1"/>
                      <a:pt x="253" y="2"/>
                      <a:pt x="253" y="3"/>
                    </a:cubicBezTo>
                    <a:cubicBezTo>
                      <a:pt x="255" y="8"/>
                      <a:pt x="256" y="12"/>
                      <a:pt x="258" y="17"/>
                    </a:cubicBezTo>
                    <a:cubicBezTo>
                      <a:pt x="14" y="17"/>
                      <a:pt x="14" y="17"/>
                      <a:pt x="14" y="17"/>
                    </a:cubicBezTo>
                    <a:cubicBezTo>
                      <a:pt x="17" y="5"/>
                      <a:pt x="17" y="5"/>
                      <a:pt x="17" y="5"/>
                    </a:cubicBezTo>
                    <a:cubicBezTo>
                      <a:pt x="17" y="5"/>
                      <a:pt x="11" y="5"/>
                      <a:pt x="0" y="5"/>
                    </a:cubicBezTo>
                    <a:lnTo>
                      <a:pt x="0" y="0"/>
                    </a:ln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3" name="Freeform 18"/>
              <p:cNvSpPr/>
              <p:nvPr/>
            </p:nvSpPr>
            <p:spPr bwMode="auto">
              <a:xfrm>
                <a:off x="7354360" y="4450821"/>
                <a:ext cx="371475" cy="44450"/>
              </a:xfrm>
              <a:custGeom>
                <a:avLst/>
                <a:gdLst>
                  <a:gd name="T0" fmla="*/ 99 w 99"/>
                  <a:gd name="T1" fmla="*/ 0 h 12"/>
                  <a:gd name="T2" fmla="*/ 96 w 99"/>
                  <a:gd name="T3" fmla="*/ 12 h 12"/>
                  <a:gd name="T4" fmla="*/ 0 w 99"/>
                  <a:gd name="T5" fmla="*/ 12 h 12"/>
                  <a:gd name="T6" fmla="*/ 82 w 99"/>
                  <a:gd name="T7" fmla="*/ 0 h 12"/>
                  <a:gd name="T8" fmla="*/ 99 w 99"/>
                  <a:gd name="T9" fmla="*/ 0 h 12"/>
                </a:gdLst>
                <a:ahLst/>
                <a:cxnLst>
                  <a:cxn ang="0">
                    <a:pos x="T0" y="T1"/>
                  </a:cxn>
                  <a:cxn ang="0">
                    <a:pos x="T2" y="T3"/>
                  </a:cxn>
                  <a:cxn ang="0">
                    <a:pos x="T4" y="T5"/>
                  </a:cxn>
                  <a:cxn ang="0">
                    <a:pos x="T6" y="T7"/>
                  </a:cxn>
                  <a:cxn ang="0">
                    <a:pos x="T8" y="T9"/>
                  </a:cxn>
                </a:cxnLst>
                <a:rect l="0" t="0" r="r" b="b"/>
                <a:pathLst>
                  <a:path w="99" h="12">
                    <a:moveTo>
                      <a:pt x="99" y="0"/>
                    </a:moveTo>
                    <a:cubicBezTo>
                      <a:pt x="96" y="12"/>
                      <a:pt x="96" y="12"/>
                      <a:pt x="96" y="12"/>
                    </a:cubicBezTo>
                    <a:cubicBezTo>
                      <a:pt x="0" y="12"/>
                      <a:pt x="0" y="12"/>
                      <a:pt x="0" y="12"/>
                    </a:cubicBezTo>
                    <a:cubicBezTo>
                      <a:pt x="34" y="2"/>
                      <a:pt x="65" y="0"/>
                      <a:pt x="82" y="0"/>
                    </a:cubicBezTo>
                    <a:cubicBezTo>
                      <a:pt x="93" y="0"/>
                      <a:pt x="99" y="0"/>
                      <a:pt x="99" y="0"/>
                    </a:cubicBez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4" name="Freeform 19"/>
              <p:cNvSpPr/>
              <p:nvPr/>
            </p:nvSpPr>
            <p:spPr bwMode="auto">
              <a:xfrm>
                <a:off x="7036860" y="4431771"/>
                <a:ext cx="625475" cy="63500"/>
              </a:xfrm>
              <a:custGeom>
                <a:avLst/>
                <a:gdLst>
                  <a:gd name="T0" fmla="*/ 167 w 167"/>
                  <a:gd name="T1" fmla="*/ 0 h 17"/>
                  <a:gd name="T2" fmla="*/ 167 w 167"/>
                  <a:gd name="T3" fmla="*/ 5 h 17"/>
                  <a:gd name="T4" fmla="*/ 85 w 167"/>
                  <a:gd name="T5" fmla="*/ 17 h 17"/>
                  <a:gd name="T6" fmla="*/ 0 w 167"/>
                  <a:gd name="T7" fmla="*/ 17 h 17"/>
                  <a:gd name="T8" fmla="*/ 21 w 167"/>
                  <a:gd name="T9" fmla="*/ 0 h 17"/>
                  <a:gd name="T10" fmla="*/ 167 w 167"/>
                  <a:gd name="T11" fmla="*/ 0 h 17"/>
                </a:gdLst>
                <a:ahLst/>
                <a:cxnLst>
                  <a:cxn ang="0">
                    <a:pos x="T0" y="T1"/>
                  </a:cxn>
                  <a:cxn ang="0">
                    <a:pos x="T2" y="T3"/>
                  </a:cxn>
                  <a:cxn ang="0">
                    <a:pos x="T4" y="T5"/>
                  </a:cxn>
                  <a:cxn ang="0">
                    <a:pos x="T6" y="T7"/>
                  </a:cxn>
                  <a:cxn ang="0">
                    <a:pos x="T8" y="T9"/>
                  </a:cxn>
                  <a:cxn ang="0">
                    <a:pos x="T10" y="T11"/>
                  </a:cxn>
                </a:cxnLst>
                <a:rect l="0" t="0" r="r" b="b"/>
                <a:pathLst>
                  <a:path w="167" h="17">
                    <a:moveTo>
                      <a:pt x="167" y="0"/>
                    </a:moveTo>
                    <a:cubicBezTo>
                      <a:pt x="167" y="5"/>
                      <a:pt x="167" y="5"/>
                      <a:pt x="167" y="5"/>
                    </a:cubicBezTo>
                    <a:cubicBezTo>
                      <a:pt x="150" y="5"/>
                      <a:pt x="119" y="7"/>
                      <a:pt x="85" y="17"/>
                    </a:cubicBezTo>
                    <a:cubicBezTo>
                      <a:pt x="0" y="17"/>
                      <a:pt x="0" y="17"/>
                      <a:pt x="0" y="17"/>
                    </a:cubicBezTo>
                    <a:cubicBezTo>
                      <a:pt x="7" y="11"/>
                      <a:pt x="14" y="5"/>
                      <a:pt x="21" y="0"/>
                    </a:cubicBezTo>
                    <a:lnTo>
                      <a:pt x="167" y="0"/>
                    </a:ln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5" name="Freeform 20"/>
              <p:cNvSpPr/>
              <p:nvPr/>
            </p:nvSpPr>
            <p:spPr bwMode="auto">
              <a:xfrm>
                <a:off x="6954309" y="4495272"/>
                <a:ext cx="400050" cy="142875"/>
              </a:xfrm>
              <a:custGeom>
                <a:avLst/>
                <a:gdLst>
                  <a:gd name="T0" fmla="*/ 22 w 107"/>
                  <a:gd name="T1" fmla="*/ 0 h 38"/>
                  <a:gd name="T2" fmla="*/ 107 w 107"/>
                  <a:gd name="T3" fmla="*/ 0 h 38"/>
                  <a:gd name="T4" fmla="*/ 29 w 107"/>
                  <a:gd name="T5" fmla="*/ 38 h 38"/>
                  <a:gd name="T6" fmla="*/ 0 w 107"/>
                  <a:gd name="T7" fmla="*/ 21 h 38"/>
                  <a:gd name="T8" fmla="*/ 22 w 107"/>
                  <a:gd name="T9" fmla="*/ 0 h 38"/>
                </a:gdLst>
                <a:ahLst/>
                <a:cxnLst>
                  <a:cxn ang="0">
                    <a:pos x="T0" y="T1"/>
                  </a:cxn>
                  <a:cxn ang="0">
                    <a:pos x="T2" y="T3"/>
                  </a:cxn>
                  <a:cxn ang="0">
                    <a:pos x="T4" y="T5"/>
                  </a:cxn>
                  <a:cxn ang="0">
                    <a:pos x="T6" y="T7"/>
                  </a:cxn>
                  <a:cxn ang="0">
                    <a:pos x="T8" y="T9"/>
                  </a:cxn>
                </a:cxnLst>
                <a:rect l="0" t="0" r="r" b="b"/>
                <a:pathLst>
                  <a:path w="107" h="38">
                    <a:moveTo>
                      <a:pt x="22" y="0"/>
                    </a:moveTo>
                    <a:cubicBezTo>
                      <a:pt x="107" y="0"/>
                      <a:pt x="107" y="0"/>
                      <a:pt x="107" y="0"/>
                    </a:cubicBezTo>
                    <a:cubicBezTo>
                      <a:pt x="82" y="7"/>
                      <a:pt x="55" y="19"/>
                      <a:pt x="29" y="38"/>
                    </a:cubicBezTo>
                    <a:cubicBezTo>
                      <a:pt x="0" y="21"/>
                      <a:pt x="0" y="21"/>
                      <a:pt x="0" y="21"/>
                    </a:cubicBezTo>
                    <a:cubicBezTo>
                      <a:pt x="7" y="13"/>
                      <a:pt x="14" y="6"/>
                      <a:pt x="22" y="0"/>
                    </a:cubicBezTo>
                    <a:close/>
                  </a:path>
                </a:pathLst>
              </a:custGeom>
              <a:solidFill>
                <a:srgbClr val="3365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6" name="Freeform 21"/>
              <p:cNvSpPr/>
              <p:nvPr/>
            </p:nvSpPr>
            <p:spPr bwMode="auto">
              <a:xfrm>
                <a:off x="6147859" y="4431771"/>
                <a:ext cx="966788" cy="63500"/>
              </a:xfrm>
              <a:custGeom>
                <a:avLst/>
                <a:gdLst>
                  <a:gd name="T0" fmla="*/ 0 w 258"/>
                  <a:gd name="T1" fmla="*/ 0 h 17"/>
                  <a:gd name="T2" fmla="*/ 258 w 258"/>
                  <a:gd name="T3" fmla="*/ 0 h 17"/>
                  <a:gd name="T4" fmla="*/ 237 w 258"/>
                  <a:gd name="T5" fmla="*/ 17 h 17"/>
                  <a:gd name="T6" fmla="*/ 0 w 258"/>
                  <a:gd name="T7" fmla="*/ 17 h 17"/>
                  <a:gd name="T8" fmla="*/ 0 w 258"/>
                  <a:gd name="T9" fmla="*/ 0 h 17"/>
                </a:gdLst>
                <a:ahLst/>
                <a:cxnLst>
                  <a:cxn ang="0">
                    <a:pos x="T0" y="T1"/>
                  </a:cxn>
                  <a:cxn ang="0">
                    <a:pos x="T2" y="T3"/>
                  </a:cxn>
                  <a:cxn ang="0">
                    <a:pos x="T4" y="T5"/>
                  </a:cxn>
                  <a:cxn ang="0">
                    <a:pos x="T6" y="T7"/>
                  </a:cxn>
                  <a:cxn ang="0">
                    <a:pos x="T8" y="T9"/>
                  </a:cxn>
                </a:cxnLst>
                <a:rect l="0" t="0" r="r" b="b"/>
                <a:pathLst>
                  <a:path w="258" h="17">
                    <a:moveTo>
                      <a:pt x="0" y="0"/>
                    </a:moveTo>
                    <a:cubicBezTo>
                      <a:pt x="258" y="0"/>
                      <a:pt x="258" y="0"/>
                      <a:pt x="258" y="0"/>
                    </a:cubicBezTo>
                    <a:cubicBezTo>
                      <a:pt x="251" y="5"/>
                      <a:pt x="244" y="11"/>
                      <a:pt x="237" y="17"/>
                    </a:cubicBezTo>
                    <a:cubicBezTo>
                      <a:pt x="0" y="17"/>
                      <a:pt x="0" y="17"/>
                      <a:pt x="0" y="17"/>
                    </a:cubicBezTo>
                    <a:lnTo>
                      <a:pt x="0" y="0"/>
                    </a:lnTo>
                    <a:close/>
                  </a:path>
                </a:pathLst>
              </a:custGeom>
              <a:solidFill>
                <a:srgbClr val="00A0C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grpSp>
            <p:nvGrpSpPr>
              <p:cNvPr id="27" name="组合 26"/>
              <p:cNvGrpSpPr/>
              <p:nvPr/>
            </p:nvGrpSpPr>
            <p:grpSpPr>
              <a:xfrm>
                <a:off x="204788" y="3016673"/>
                <a:ext cx="5847027" cy="2737413"/>
                <a:chOff x="-60853" y="3468695"/>
                <a:chExt cx="5847027" cy="2737413"/>
              </a:xfrm>
              <a:solidFill>
                <a:sysClr val="window" lastClr="FFFFFF"/>
              </a:solidFill>
            </p:grpSpPr>
            <p:pic>
              <p:nvPicPr>
                <p:cNvPr id="30" name="图形 29" descr="连接"/>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742952" y="4399172"/>
                  <a:ext cx="914400" cy="914400"/>
                </a:xfrm>
                <a:prstGeom prst="rect">
                  <a:avLst/>
                </a:prstGeom>
              </p:spPr>
            </p:pic>
            <p:pic>
              <p:nvPicPr>
                <p:cNvPr id="31" name="图形 30" descr="带标记的地图"/>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3821" y="4510360"/>
                  <a:ext cx="914400" cy="914400"/>
                </a:xfrm>
                <a:prstGeom prst="rect">
                  <a:avLst/>
                </a:prstGeom>
              </p:spPr>
            </p:pic>
            <p:pic>
              <p:nvPicPr>
                <p:cNvPr id="32" name="图形 31" descr="正义天平"/>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7030" y="3468695"/>
                  <a:ext cx="914400" cy="914400"/>
                </a:xfrm>
                <a:prstGeom prst="rect">
                  <a:avLst/>
                </a:prstGeom>
              </p:spPr>
            </p:pic>
            <p:pic>
              <p:nvPicPr>
                <p:cNvPr id="33" name="图形 32" descr="汽车"/>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6259" y="4438499"/>
                  <a:ext cx="914400" cy="914400"/>
                </a:xfrm>
                <a:prstGeom prst="rect">
                  <a:avLst/>
                </a:prstGeom>
              </p:spPr>
            </p:pic>
            <p:pic>
              <p:nvPicPr>
                <p:cNvPr id="34" name="图形 33" descr="饼图"/>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306762" y="4419239"/>
                  <a:ext cx="914400" cy="914400"/>
                </a:xfrm>
                <a:prstGeom prst="rect">
                  <a:avLst/>
                </a:prstGeom>
              </p:spPr>
            </p:pic>
            <p:pic>
              <p:nvPicPr>
                <p:cNvPr id="35" name="图形 34" descr="数据库"/>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0853" y="5291708"/>
                  <a:ext cx="914400" cy="914400"/>
                </a:xfrm>
                <a:prstGeom prst="rect">
                  <a:avLst/>
                </a:prstGeom>
              </p:spPr>
            </p:pic>
            <p:pic>
              <p:nvPicPr>
                <p:cNvPr id="36" name="图形 35" descr="人群"/>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121422" y="3533058"/>
                  <a:ext cx="914400" cy="914400"/>
                </a:xfrm>
                <a:prstGeom prst="rect">
                  <a:avLst/>
                </a:prstGeom>
              </p:spPr>
            </p:pic>
            <p:pic>
              <p:nvPicPr>
                <p:cNvPr id="37" name="图形 36" descr="数据库"/>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27065" y="5291441"/>
                  <a:ext cx="914400" cy="914400"/>
                </a:xfrm>
                <a:prstGeom prst="rect">
                  <a:avLst/>
                </a:prstGeom>
              </p:spPr>
            </p:pic>
            <p:pic>
              <p:nvPicPr>
                <p:cNvPr id="38" name="图形 37" descr="数据库"/>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346996" y="5291174"/>
                  <a:ext cx="914400" cy="914400"/>
                </a:xfrm>
                <a:prstGeom prst="rect">
                  <a:avLst/>
                </a:prstGeom>
              </p:spPr>
            </p:pic>
            <p:pic>
              <p:nvPicPr>
                <p:cNvPr id="39" name="图形 38" descr="数据库"/>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83858" y="5291708"/>
                  <a:ext cx="914400" cy="914400"/>
                </a:xfrm>
                <a:prstGeom prst="rect">
                  <a:avLst/>
                </a:prstGeom>
              </p:spPr>
            </p:pic>
            <p:pic>
              <p:nvPicPr>
                <p:cNvPr id="40" name="图形 39" descr="数据库"/>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771776" y="5291441"/>
                  <a:ext cx="914400" cy="914400"/>
                </a:xfrm>
                <a:prstGeom prst="rect">
                  <a:avLst/>
                </a:prstGeom>
              </p:spPr>
            </p:pic>
            <p:pic>
              <p:nvPicPr>
                <p:cNvPr id="41" name="图形 40" descr="数据库"/>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491707" y="5291174"/>
                  <a:ext cx="914400" cy="914400"/>
                </a:xfrm>
                <a:prstGeom prst="rect">
                  <a:avLst/>
                </a:prstGeom>
              </p:spPr>
            </p:pic>
            <p:pic>
              <p:nvPicPr>
                <p:cNvPr id="42" name="图形 41" descr="数据库"/>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83856" y="5291441"/>
                  <a:ext cx="914400" cy="914400"/>
                </a:xfrm>
                <a:prstGeom prst="rect">
                  <a:avLst/>
                </a:prstGeom>
              </p:spPr>
            </p:pic>
            <p:pic>
              <p:nvPicPr>
                <p:cNvPr id="43" name="图形 42" descr="数据库"/>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71774" y="5291174"/>
                  <a:ext cx="914400" cy="914400"/>
                </a:xfrm>
                <a:prstGeom prst="rect">
                  <a:avLst/>
                </a:prstGeom>
              </p:spPr>
            </p:pic>
          </p:grpSp>
          <p:pic>
            <p:nvPicPr>
              <p:cNvPr id="28" name="图形 27" descr="计算机"/>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923249" y="3038571"/>
                <a:ext cx="914400" cy="914400"/>
              </a:xfrm>
              <a:prstGeom prst="rect">
                <a:avLst/>
              </a:prstGeom>
            </p:spPr>
          </p:pic>
          <p:pic>
            <p:nvPicPr>
              <p:cNvPr id="29" name="图形 28" descr="医学"/>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16007" y="3149071"/>
                <a:ext cx="659050" cy="659050"/>
              </a:xfrm>
              <a:prstGeom prst="rect">
                <a:avLst/>
              </a:prstGeom>
            </p:spPr>
          </p:pic>
        </p:grpSp>
      </p:grpSp>
      <p:sp>
        <p:nvSpPr>
          <p:cNvPr id="44" name="矩形: 圆角 46"/>
          <p:cNvSpPr/>
          <p:nvPr/>
        </p:nvSpPr>
        <p:spPr>
          <a:xfrm>
            <a:off x="412671" y="1124123"/>
            <a:ext cx="11366658" cy="1549962"/>
          </a:xfrm>
          <a:prstGeom prst="roundRect">
            <a:avLst/>
          </a:prstGeom>
          <a:noFill/>
          <a:ln w="12700" cap="flat" cmpd="sng" algn="ctr">
            <a:solidFill>
              <a:srgbClr val="003F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3104359"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数据要素合规背景</a:t>
            </a:r>
            <a:endParaRPr lang="zh-CN" altLang="en-US" sz="2400" b="1" dirty="0">
              <a:latin typeface="微软雅黑" panose="020B0503020204020204" pitchFamily="34" charset="-122"/>
              <a:ea typeface="微软雅黑" panose="020B0503020204020204" pitchFamily="34" charset="-122"/>
            </a:endParaRPr>
          </a:p>
        </p:txBody>
      </p:sp>
      <p:sp>
        <p:nvSpPr>
          <p:cNvPr id="5" name="内容占位符 1"/>
          <p:cNvSpPr txBox="1"/>
          <p:nvPr/>
        </p:nvSpPr>
        <p:spPr>
          <a:xfrm>
            <a:off x="1958038" y="1264117"/>
            <a:ext cx="3434542" cy="518233"/>
          </a:xfrm>
          <a:prstGeom prst="rect">
            <a:avLst/>
          </a:prstGeom>
        </p:spPr>
        <p:txBody>
          <a:bodyPr/>
          <a:lstStyle>
            <a:lvl1pPr marL="456565" indent="-456565" algn="l" rtl="0" fontAlgn="base">
              <a:spcBef>
                <a:spcPct val="20000"/>
              </a:spcBef>
              <a:spcAft>
                <a:spcPct val="0"/>
              </a:spcAft>
              <a:buFont typeface="Arial" panose="020B0604020202090204" pitchFamily="34" charset="0"/>
              <a:buChar char="•"/>
              <a:defRPr sz="4300" kern="1200">
                <a:solidFill>
                  <a:schemeClr val="tx1"/>
                </a:solidFill>
                <a:latin typeface="+mn-lt"/>
                <a:ea typeface="微软雅黑" panose="020B0503020204020204" pitchFamily="34" charset="-122"/>
                <a:cs typeface="+mn-cs"/>
              </a:defRPr>
            </a:lvl1pPr>
            <a:lvl2pPr marL="989330" indent="-380365" algn="l" rtl="0" fontAlgn="base">
              <a:spcBef>
                <a:spcPct val="20000"/>
              </a:spcBef>
              <a:spcAft>
                <a:spcPct val="0"/>
              </a:spcAft>
              <a:buFont typeface="Arial" panose="020B0604020202090204" pitchFamily="34" charset="0"/>
              <a:buChar char="–"/>
              <a:defRPr sz="3700" kern="1200">
                <a:solidFill>
                  <a:schemeClr val="tx1"/>
                </a:solidFill>
                <a:latin typeface="+mn-lt"/>
                <a:ea typeface="微软雅黑" panose="020B0503020204020204" pitchFamily="34" charset="-122"/>
                <a:cs typeface="+mn-cs"/>
              </a:defRPr>
            </a:lvl2pPr>
            <a:lvl3pPr marL="1522730" indent="-304800" algn="l" rtl="0" fontAlgn="base">
              <a:spcBef>
                <a:spcPct val="20000"/>
              </a:spcBef>
              <a:spcAft>
                <a:spcPct val="0"/>
              </a:spcAft>
              <a:buFont typeface="Arial" panose="020B0604020202090204" pitchFamily="34" charset="0"/>
              <a:buChar char="•"/>
              <a:defRPr sz="3200" kern="1200">
                <a:solidFill>
                  <a:schemeClr val="tx1"/>
                </a:solidFill>
                <a:latin typeface="+mn-lt"/>
                <a:ea typeface="微软雅黑" panose="020B0503020204020204" pitchFamily="34" charset="-122"/>
                <a:cs typeface="+mn-cs"/>
              </a:defRPr>
            </a:lvl3pPr>
            <a:lvl4pPr marL="2131695" indent="-304800" algn="l" rtl="0" fontAlgn="base">
              <a:spcBef>
                <a:spcPct val="20000"/>
              </a:spcBef>
              <a:spcAft>
                <a:spcPct val="0"/>
              </a:spcAft>
              <a:buFont typeface="Arial" panose="020B0604020202090204" pitchFamily="34" charset="0"/>
              <a:buChar char="–"/>
              <a:defRPr sz="2700" kern="1200">
                <a:solidFill>
                  <a:schemeClr val="tx1"/>
                </a:solidFill>
                <a:latin typeface="+mn-lt"/>
                <a:ea typeface="微软雅黑" panose="020B0503020204020204" pitchFamily="34" charset="-122"/>
                <a:cs typeface="+mn-cs"/>
              </a:defRPr>
            </a:lvl4pPr>
            <a:lvl5pPr marL="2740660" indent="-304800" algn="l" rtl="0" fontAlgn="base">
              <a:spcBef>
                <a:spcPct val="20000"/>
              </a:spcBef>
              <a:spcAft>
                <a:spcPct val="0"/>
              </a:spcAft>
              <a:buFont typeface="Arial" panose="020B0604020202090204" pitchFamily="34" charset="0"/>
              <a:buChar char="»"/>
              <a:defRPr sz="2700" kern="1200">
                <a:solidFill>
                  <a:schemeClr val="tx1"/>
                </a:solidFill>
                <a:latin typeface="+mn-lt"/>
                <a:ea typeface="微软雅黑" panose="020B0503020204020204" pitchFamily="34" charset="-122"/>
                <a:cs typeface="+mn-cs"/>
              </a:defRPr>
            </a:lvl5pPr>
            <a:lvl6pPr marL="3349625" indent="-304800" algn="l" defTabSz="1217930" rtl="0" eaLnBrk="1" latinLnBrk="0" hangingPunct="1">
              <a:spcBef>
                <a:spcPct val="20000"/>
              </a:spcBef>
              <a:buFont typeface="Arial" panose="020B0604020202090204" pitchFamily="34" charset="0"/>
              <a:buChar char="•"/>
              <a:defRPr sz="2700" kern="1200">
                <a:solidFill>
                  <a:schemeClr val="tx1"/>
                </a:solidFill>
                <a:latin typeface="+mn-lt"/>
                <a:ea typeface="+mn-ea"/>
                <a:cs typeface="+mn-cs"/>
              </a:defRPr>
            </a:lvl6pPr>
            <a:lvl7pPr marL="3958590" indent="-304800" algn="l" defTabSz="1217930" rtl="0" eaLnBrk="1" latinLnBrk="0" hangingPunct="1">
              <a:spcBef>
                <a:spcPct val="20000"/>
              </a:spcBef>
              <a:buFont typeface="Arial" panose="020B0604020202090204" pitchFamily="34" charset="0"/>
              <a:buChar char="•"/>
              <a:defRPr sz="2700" kern="1200">
                <a:solidFill>
                  <a:schemeClr val="tx1"/>
                </a:solidFill>
                <a:latin typeface="+mn-lt"/>
                <a:ea typeface="+mn-ea"/>
                <a:cs typeface="+mn-cs"/>
              </a:defRPr>
            </a:lvl7pPr>
            <a:lvl8pPr marL="4567555" indent="-304800" algn="l" defTabSz="1217930" rtl="0" eaLnBrk="1" latinLnBrk="0" hangingPunct="1">
              <a:spcBef>
                <a:spcPct val="20000"/>
              </a:spcBef>
              <a:buFont typeface="Arial" panose="020B0604020202090204" pitchFamily="34" charset="0"/>
              <a:buChar char="•"/>
              <a:defRPr sz="2700" kern="1200">
                <a:solidFill>
                  <a:schemeClr val="tx1"/>
                </a:solidFill>
                <a:latin typeface="+mn-lt"/>
                <a:ea typeface="+mn-ea"/>
                <a:cs typeface="+mn-cs"/>
              </a:defRPr>
            </a:lvl8pPr>
            <a:lvl9pPr marL="5176520" indent="-304800" algn="l" defTabSz="1217930" rtl="0" eaLnBrk="1" latinLnBrk="0" hangingPunct="1">
              <a:spcBef>
                <a:spcPct val="20000"/>
              </a:spcBef>
              <a:buFont typeface="Arial" panose="020B0604020202090204" pitchFamily="34" charset="0"/>
              <a:buChar char="•"/>
              <a:defRPr sz="2700" kern="1200">
                <a:solidFill>
                  <a:schemeClr val="tx1"/>
                </a:solidFill>
                <a:latin typeface="+mn-lt"/>
                <a:ea typeface="+mn-ea"/>
                <a:cs typeface="+mn-cs"/>
              </a:defRPr>
            </a:lvl9pPr>
          </a:lstStyle>
          <a:p>
            <a:pPr marL="0" indent="0">
              <a:buFont typeface="Arial" panose="020B0604020202090204" pitchFamily="34" charset="0"/>
              <a:buNone/>
            </a:pPr>
            <a:r>
              <a:rPr lang="zh-CN" altLang="en-US" sz="2400" dirty="0">
                <a:latin typeface="微软雅黑" panose="020B0503020204020204" pitchFamily="34" charset="-122"/>
              </a:rPr>
              <a:t>消费者的权力</a:t>
            </a:r>
            <a:endParaRPr lang="zh-CN" altLang="en-US" sz="2400" dirty="0">
              <a:latin typeface="微软雅黑" panose="020B0503020204020204" pitchFamily="34" charset="-122"/>
            </a:endParaRPr>
          </a:p>
        </p:txBody>
      </p:sp>
      <p:sp>
        <p:nvSpPr>
          <p:cNvPr id="7" name="矩形 4"/>
          <p:cNvSpPr/>
          <p:nvPr/>
        </p:nvSpPr>
        <p:spPr>
          <a:xfrm>
            <a:off x="7961498" y="1262687"/>
            <a:ext cx="2410432" cy="461665"/>
          </a:xfrm>
          <a:prstGeom prst="rect">
            <a:avLst/>
          </a:prstGeom>
        </p:spPr>
        <p:txBody>
          <a:bodyPr wrap="square">
            <a:spAutoFit/>
          </a:bodyPr>
          <a:lstStyle/>
          <a:p>
            <a:pPr fontAlgn="base">
              <a:spcBef>
                <a:spcPct val="20000"/>
              </a:spcBef>
              <a:spcAft>
                <a:spcPct val="0"/>
              </a:spcAft>
              <a:buClr>
                <a:srgbClr val="005BBB"/>
              </a:buClr>
            </a:pPr>
            <a:r>
              <a:rPr lang="zh-CN" altLang="en-US" sz="2400" dirty="0">
                <a:latin typeface="微软雅黑" panose="020B0503020204020204" pitchFamily="34" charset="-122"/>
                <a:ea typeface="微软雅黑" panose="020B0503020204020204" pitchFamily="34" charset="-122"/>
              </a:rPr>
              <a:t>企业的数据责任</a:t>
            </a:r>
            <a:endParaRPr lang="zh-CN" altLang="en-US" sz="2400" dirty="0">
              <a:latin typeface="微软雅黑" panose="020B0503020204020204" pitchFamily="34" charset="-122"/>
              <a:ea typeface="微软雅黑" panose="020B0503020204020204" pitchFamily="34" charset="-122"/>
            </a:endParaRPr>
          </a:p>
        </p:txBody>
      </p:sp>
      <p:grpSp>
        <p:nvGrpSpPr>
          <p:cNvPr id="8" name="组合 58"/>
          <p:cNvGrpSpPr/>
          <p:nvPr/>
        </p:nvGrpSpPr>
        <p:grpSpPr>
          <a:xfrm>
            <a:off x="6565589" y="1851184"/>
            <a:ext cx="5149371" cy="3644342"/>
            <a:chOff x="3574127" y="1038446"/>
            <a:chExt cx="3607097" cy="2509561"/>
          </a:xfrm>
        </p:grpSpPr>
        <p:sp>
          <p:nvSpPr>
            <p:cNvPr id="9" name="五边形 44"/>
            <p:cNvSpPr/>
            <p:nvPr/>
          </p:nvSpPr>
          <p:spPr>
            <a:xfrm>
              <a:off x="4881146" y="2578736"/>
              <a:ext cx="1183245" cy="339828"/>
            </a:xfrm>
            <a:custGeom>
              <a:avLst/>
              <a:gdLst/>
              <a:ahLst/>
              <a:cxnLst/>
              <a:rect l="l" t="t" r="r" b="b"/>
              <a:pathLst>
                <a:path w="2687800" h="772904">
                  <a:moveTo>
                    <a:pt x="0" y="0"/>
                  </a:moveTo>
                  <a:cubicBezTo>
                    <a:pt x="574551" y="701060"/>
                    <a:pt x="1443161" y="711127"/>
                    <a:pt x="2278163" y="250638"/>
                  </a:cubicBezTo>
                  <a:lnTo>
                    <a:pt x="2219171" y="171585"/>
                  </a:lnTo>
                  <a:lnTo>
                    <a:pt x="2687800" y="146207"/>
                  </a:lnTo>
                  <a:lnTo>
                    <a:pt x="2502772" y="590197"/>
                  </a:lnTo>
                  <a:lnTo>
                    <a:pt x="2456475" y="513522"/>
                  </a:lnTo>
                  <a:cubicBezTo>
                    <a:pt x="1597297" y="939002"/>
                    <a:pt x="549287" y="889345"/>
                    <a:pt x="0" y="0"/>
                  </a:cubicBezTo>
                  <a:close/>
                </a:path>
              </a:pathLst>
            </a:custGeom>
            <a:solidFill>
              <a:srgbClr val="7CCA62"/>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10" name="五边形 47"/>
            <p:cNvSpPr/>
            <p:nvPr/>
          </p:nvSpPr>
          <p:spPr>
            <a:xfrm>
              <a:off x="4601901" y="1583863"/>
              <a:ext cx="1182298" cy="339828"/>
            </a:xfrm>
            <a:custGeom>
              <a:avLst/>
              <a:gdLst/>
              <a:ahLst/>
              <a:cxnLst/>
              <a:rect l="l" t="t" r="r" b="b"/>
              <a:pathLst>
                <a:path w="2687800" h="772903">
                  <a:moveTo>
                    <a:pt x="1241306" y="389"/>
                  </a:moveTo>
                  <a:cubicBezTo>
                    <a:pt x="1806378" y="-10775"/>
                    <a:pt x="2344496" y="217062"/>
                    <a:pt x="2687800" y="772903"/>
                  </a:cubicBezTo>
                  <a:cubicBezTo>
                    <a:pt x="2113249" y="71843"/>
                    <a:pt x="1244639" y="61776"/>
                    <a:pt x="409637" y="522265"/>
                  </a:cubicBezTo>
                  <a:lnTo>
                    <a:pt x="468629" y="601318"/>
                  </a:lnTo>
                  <a:lnTo>
                    <a:pt x="0" y="626696"/>
                  </a:lnTo>
                  <a:lnTo>
                    <a:pt x="185028" y="182706"/>
                  </a:lnTo>
                  <a:lnTo>
                    <a:pt x="231325" y="259381"/>
                  </a:lnTo>
                  <a:cubicBezTo>
                    <a:pt x="553517" y="99826"/>
                    <a:pt x="902263" y="7087"/>
                    <a:pt x="1241306" y="389"/>
                  </a:cubicBezTo>
                  <a:close/>
                </a:path>
              </a:pathLst>
            </a:custGeom>
            <a:solidFill>
              <a:srgbClr val="009DD9"/>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11" name="五边形 50"/>
            <p:cNvSpPr/>
            <p:nvPr/>
          </p:nvSpPr>
          <p:spPr>
            <a:xfrm>
              <a:off x="5305221" y="1399277"/>
              <a:ext cx="623807" cy="1084799"/>
            </a:xfrm>
            <a:custGeom>
              <a:avLst/>
              <a:gdLst/>
              <a:ahLst/>
              <a:cxnLst/>
              <a:rect l="l" t="t" r="r" b="b"/>
              <a:pathLst>
                <a:path w="1418336" h="2462563">
                  <a:moveTo>
                    <a:pt x="477021" y="0"/>
                  </a:moveTo>
                  <a:lnTo>
                    <a:pt x="433767" y="78432"/>
                  </a:lnTo>
                  <a:cubicBezTo>
                    <a:pt x="1231832" y="609762"/>
                    <a:pt x="1712833" y="1542194"/>
                    <a:pt x="1217281" y="2462563"/>
                  </a:cubicBezTo>
                  <a:cubicBezTo>
                    <a:pt x="1537142" y="1614457"/>
                    <a:pt x="1111555" y="857185"/>
                    <a:pt x="295258" y="364297"/>
                  </a:cubicBezTo>
                  <a:lnTo>
                    <a:pt x="256293" y="454912"/>
                  </a:lnTo>
                  <a:lnTo>
                    <a:pt x="0" y="61756"/>
                  </a:lnTo>
                  <a:close/>
                </a:path>
              </a:pathLst>
            </a:custGeom>
            <a:solidFill>
              <a:srgbClr val="0F6FC6"/>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12" name="五边形 46"/>
            <p:cNvSpPr/>
            <p:nvPr/>
          </p:nvSpPr>
          <p:spPr>
            <a:xfrm>
              <a:off x="4502507" y="1705028"/>
              <a:ext cx="775262" cy="992033"/>
            </a:xfrm>
            <a:custGeom>
              <a:avLst/>
              <a:gdLst/>
              <a:ahLst/>
              <a:cxnLst/>
              <a:rect l="l" t="t" r="r" b="b"/>
              <a:pathLst>
                <a:path w="1762511" h="2254600">
                  <a:moveTo>
                    <a:pt x="1762511" y="0"/>
                  </a:moveTo>
                  <a:cubicBezTo>
                    <a:pt x="868100" y="147046"/>
                    <a:pt x="425077" y="894251"/>
                    <a:pt x="406371" y="1847628"/>
                  </a:cubicBezTo>
                  <a:lnTo>
                    <a:pt x="504329" y="1836066"/>
                  </a:lnTo>
                  <a:lnTo>
                    <a:pt x="291992" y="2254600"/>
                  </a:lnTo>
                  <a:lnTo>
                    <a:pt x="0" y="1872366"/>
                  </a:lnTo>
                  <a:lnTo>
                    <a:pt x="89551" y="1870609"/>
                  </a:lnTo>
                  <a:cubicBezTo>
                    <a:pt x="150663" y="913799"/>
                    <a:pt x="717673" y="31024"/>
                    <a:pt x="1762511" y="0"/>
                  </a:cubicBezTo>
                  <a:close/>
                </a:path>
              </a:pathLst>
            </a:custGeom>
            <a:solidFill>
              <a:srgbClr val="0BD0D9"/>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13" name="五边形 45"/>
            <p:cNvSpPr/>
            <p:nvPr/>
          </p:nvSpPr>
          <p:spPr>
            <a:xfrm>
              <a:off x="4735370" y="2039176"/>
              <a:ext cx="624754" cy="1083853"/>
            </a:xfrm>
            <a:custGeom>
              <a:avLst/>
              <a:gdLst/>
              <a:ahLst/>
              <a:cxnLst/>
              <a:rect l="l" t="t" r="r" b="b"/>
              <a:pathLst>
                <a:path w="1418336" h="2462563">
                  <a:moveTo>
                    <a:pt x="201055" y="0"/>
                  </a:moveTo>
                  <a:cubicBezTo>
                    <a:pt x="-118805" y="848106"/>
                    <a:pt x="306782" y="1605378"/>
                    <a:pt x="1123078" y="2098266"/>
                  </a:cubicBezTo>
                  <a:lnTo>
                    <a:pt x="1162044" y="2007651"/>
                  </a:lnTo>
                  <a:lnTo>
                    <a:pt x="1418336" y="2400807"/>
                  </a:lnTo>
                  <a:lnTo>
                    <a:pt x="941316" y="2462563"/>
                  </a:lnTo>
                  <a:lnTo>
                    <a:pt x="984570" y="2384131"/>
                  </a:lnTo>
                  <a:cubicBezTo>
                    <a:pt x="186504" y="1852801"/>
                    <a:pt x="-294497" y="920369"/>
                    <a:pt x="201055" y="0"/>
                  </a:cubicBezTo>
                  <a:close/>
                </a:path>
              </a:pathLst>
            </a:custGeom>
            <a:solidFill>
              <a:srgbClr val="10CF9B"/>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14" name="五边形 51"/>
            <p:cNvSpPr/>
            <p:nvPr/>
          </p:nvSpPr>
          <p:spPr>
            <a:xfrm>
              <a:off x="5387575" y="1815779"/>
              <a:ext cx="775262" cy="992033"/>
            </a:xfrm>
            <a:custGeom>
              <a:avLst/>
              <a:gdLst/>
              <a:ahLst/>
              <a:cxnLst/>
              <a:rect l="l" t="t" r="r" b="b"/>
              <a:pathLst>
                <a:path w="1762512" h="2254600">
                  <a:moveTo>
                    <a:pt x="1470518" y="0"/>
                  </a:moveTo>
                  <a:lnTo>
                    <a:pt x="1762512" y="382234"/>
                  </a:lnTo>
                  <a:lnTo>
                    <a:pt x="1672961" y="383991"/>
                  </a:lnTo>
                  <a:cubicBezTo>
                    <a:pt x="1611848" y="1340801"/>
                    <a:pt x="1044838" y="2223576"/>
                    <a:pt x="0" y="2254600"/>
                  </a:cubicBezTo>
                  <a:cubicBezTo>
                    <a:pt x="894411" y="2107554"/>
                    <a:pt x="1337434" y="1360349"/>
                    <a:pt x="1356140" y="406972"/>
                  </a:cubicBezTo>
                  <a:lnTo>
                    <a:pt x="1258182" y="418534"/>
                  </a:lnTo>
                  <a:close/>
                </a:path>
              </a:pathLst>
            </a:custGeom>
            <a:solidFill>
              <a:srgbClr val="A5C249"/>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grpSp>
          <p:nvGrpSpPr>
            <p:cNvPr id="15" name="组合 1"/>
            <p:cNvGrpSpPr/>
            <p:nvPr/>
          </p:nvGrpSpPr>
          <p:grpSpPr>
            <a:xfrm>
              <a:off x="4748769" y="1687989"/>
              <a:ext cx="1180259" cy="1122664"/>
              <a:chOff x="2650767" y="2501485"/>
              <a:chExt cx="2547061" cy="2422766"/>
            </a:xfrm>
            <a:solidFill>
              <a:sysClr val="window" lastClr="FFFFFF"/>
            </a:solidFill>
          </p:grpSpPr>
          <p:sp>
            <p:nvSpPr>
              <p:cNvPr id="34" name="Oval 16"/>
              <p:cNvSpPr/>
              <p:nvPr/>
            </p:nvSpPr>
            <p:spPr bwMode="auto">
              <a:xfrm>
                <a:off x="2701522" y="2501485"/>
                <a:ext cx="2422766" cy="2422766"/>
              </a:xfrm>
              <a:prstGeom prst="ellipse">
                <a:avLst/>
              </a:prstGeom>
              <a:no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35" name="TextBox 22"/>
              <p:cNvSpPr txBox="1"/>
              <p:nvPr/>
            </p:nvSpPr>
            <p:spPr bwMode="auto">
              <a:xfrm>
                <a:off x="2650767" y="2976904"/>
                <a:ext cx="2547061" cy="141787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fontAlgn="base" hangingPunct="1">
                  <a:spcBef>
                    <a:spcPct val="0"/>
                  </a:spcBef>
                  <a:spcAft>
                    <a:spcPct val="0"/>
                  </a:spcAft>
                  <a:defRPr/>
                </a:pPr>
                <a:r>
                  <a:rPr lang="zh-CN" altLang="en-US" sz="1400" b="1" kern="0" dirty="0">
                    <a:solidFill>
                      <a:prstClr val="black"/>
                    </a:solidFill>
                    <a:latin typeface="微软雅黑" panose="020B0503020204020204" pitchFamily="34" charset="-122"/>
                    <a:ea typeface="微软雅黑" panose="020B0503020204020204" pitchFamily="34" charset="-122"/>
                  </a:rPr>
                  <a:t>数据安全合规</a:t>
                </a:r>
                <a:endParaRPr lang="zh-CN" altLang="en-US" sz="1400" b="1" kern="0" dirty="0">
                  <a:solidFill>
                    <a:prstClr val="black"/>
                  </a:solidFill>
                  <a:latin typeface="微软雅黑" panose="020B0503020204020204" pitchFamily="34" charset="-122"/>
                  <a:ea typeface="微软雅黑" panose="020B0503020204020204" pitchFamily="34" charset="-122"/>
                </a:endParaRPr>
              </a:p>
              <a:p>
                <a:pPr algn="ctr" eaLnBrk="1" fontAlgn="base" hangingPunct="1">
                  <a:spcBef>
                    <a:spcPct val="0"/>
                  </a:spcBef>
                  <a:spcAft>
                    <a:spcPct val="0"/>
                  </a:spcAft>
                  <a:defRPr/>
                </a:pPr>
                <a:r>
                  <a:rPr lang="zh-CN" altLang="en-US" sz="1400" b="1" kern="0" dirty="0">
                    <a:solidFill>
                      <a:prstClr val="black"/>
                    </a:solidFill>
                    <a:latin typeface="微软雅黑" panose="020B0503020204020204" pitchFamily="34" charset="-122"/>
                    <a:ea typeface="微软雅黑" panose="020B0503020204020204" pitchFamily="34" charset="-122"/>
                  </a:rPr>
                  <a:t>中的条款含大量隐私设计原则却缺乏具体实现手段</a:t>
                </a:r>
                <a:endParaRPr lang="zh-CN" altLang="en-US"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16" name="组合 67"/>
            <p:cNvGrpSpPr/>
            <p:nvPr/>
          </p:nvGrpSpPr>
          <p:grpSpPr>
            <a:xfrm>
              <a:off x="5691861" y="1038446"/>
              <a:ext cx="1365068" cy="776548"/>
              <a:chOff x="5736074" y="1063347"/>
              <a:chExt cx="1365068" cy="776548"/>
            </a:xfrm>
          </p:grpSpPr>
          <p:sp>
            <p:nvSpPr>
              <p:cNvPr id="32" name="TextBox 40"/>
              <p:cNvSpPr txBox="1"/>
              <p:nvPr/>
            </p:nvSpPr>
            <p:spPr>
              <a:xfrm>
                <a:off x="5736074" y="1331237"/>
                <a:ext cx="1365068" cy="508658"/>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在加工可能对消费者造成风险的敏感数据时先进行预先评估</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33" name="矩形 84"/>
              <p:cNvSpPr/>
              <p:nvPr/>
            </p:nvSpPr>
            <p:spPr>
              <a:xfrm>
                <a:off x="6050469" y="1063347"/>
                <a:ext cx="632412" cy="211941"/>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影响评估</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17" name="组合 68"/>
            <p:cNvGrpSpPr/>
            <p:nvPr/>
          </p:nvGrpSpPr>
          <p:grpSpPr>
            <a:xfrm>
              <a:off x="3632998" y="1068276"/>
              <a:ext cx="1296124" cy="628547"/>
              <a:chOff x="5238845" y="1161434"/>
              <a:chExt cx="1296124" cy="628547"/>
            </a:xfrm>
          </p:grpSpPr>
          <p:sp>
            <p:nvSpPr>
              <p:cNvPr id="30" name="TextBox 40"/>
              <p:cNvSpPr txBox="1"/>
              <p:nvPr/>
            </p:nvSpPr>
            <p:spPr>
              <a:xfrm>
                <a:off x="5238845" y="1429682"/>
                <a:ext cx="1296124" cy="360299"/>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只有经过授权的个体才能访问数据</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31" name="矩形 82"/>
              <p:cNvSpPr/>
              <p:nvPr/>
            </p:nvSpPr>
            <p:spPr>
              <a:xfrm>
                <a:off x="5458959" y="1161434"/>
                <a:ext cx="883940" cy="211941"/>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限制查看权限</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18" name="组合 69"/>
            <p:cNvGrpSpPr/>
            <p:nvPr/>
          </p:nvGrpSpPr>
          <p:grpSpPr>
            <a:xfrm>
              <a:off x="3574127" y="2025456"/>
              <a:ext cx="957836" cy="946935"/>
              <a:chOff x="5974108" y="1233218"/>
              <a:chExt cx="957836" cy="946935"/>
            </a:xfrm>
          </p:grpSpPr>
          <p:sp>
            <p:nvSpPr>
              <p:cNvPr id="28" name="TextBox 40"/>
              <p:cNvSpPr txBox="1"/>
              <p:nvPr/>
            </p:nvSpPr>
            <p:spPr>
              <a:xfrm>
                <a:off x="5974108" y="1374779"/>
                <a:ext cx="957836" cy="805374"/>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记录数据加工过程，包括数据类型，时间期限以及是否输出到第三方</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29" name="矩形 80"/>
              <p:cNvSpPr/>
              <p:nvPr/>
            </p:nvSpPr>
            <p:spPr>
              <a:xfrm>
                <a:off x="6131968" y="1233218"/>
                <a:ext cx="632413" cy="211941"/>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数据记录</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19" name="组合 70"/>
            <p:cNvGrpSpPr/>
            <p:nvPr/>
          </p:nvGrpSpPr>
          <p:grpSpPr>
            <a:xfrm>
              <a:off x="3922009" y="3119713"/>
              <a:ext cx="1395691" cy="403771"/>
              <a:chOff x="5573053" y="1470258"/>
              <a:chExt cx="1395691" cy="403771"/>
            </a:xfrm>
          </p:grpSpPr>
          <p:sp>
            <p:nvSpPr>
              <p:cNvPr id="26" name="TextBox 40"/>
              <p:cNvSpPr txBox="1"/>
              <p:nvPr/>
            </p:nvSpPr>
            <p:spPr>
              <a:xfrm>
                <a:off x="5573053" y="1662088"/>
                <a:ext cx="1395691" cy="211941"/>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持续检查被保护的数据</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27" name="矩形 78"/>
              <p:cNvSpPr/>
              <p:nvPr/>
            </p:nvSpPr>
            <p:spPr>
              <a:xfrm>
                <a:off x="5954693" y="1470258"/>
                <a:ext cx="632412" cy="211941"/>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持续评估</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20" name="组合 71"/>
            <p:cNvGrpSpPr/>
            <p:nvPr/>
          </p:nvGrpSpPr>
          <p:grpSpPr>
            <a:xfrm>
              <a:off x="5929028" y="2991635"/>
              <a:ext cx="1148832" cy="556372"/>
              <a:chOff x="5949475" y="1302996"/>
              <a:chExt cx="1148832" cy="556372"/>
            </a:xfrm>
          </p:grpSpPr>
          <p:sp>
            <p:nvSpPr>
              <p:cNvPr id="24" name="TextBox 40"/>
              <p:cNvSpPr txBox="1"/>
              <p:nvPr/>
            </p:nvSpPr>
            <p:spPr>
              <a:xfrm>
                <a:off x="5949475" y="1499069"/>
                <a:ext cx="1148832" cy="360299"/>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限制数据收集并保护自己的数据</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25" name="矩形 76"/>
              <p:cNvSpPr/>
              <p:nvPr/>
            </p:nvSpPr>
            <p:spPr>
              <a:xfrm>
                <a:off x="6052187" y="1302996"/>
                <a:ext cx="883941" cy="211941"/>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限制数据收集</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21" name="组合 72"/>
            <p:cNvGrpSpPr/>
            <p:nvPr/>
          </p:nvGrpSpPr>
          <p:grpSpPr>
            <a:xfrm>
              <a:off x="6245191" y="2043467"/>
              <a:ext cx="936033" cy="768654"/>
              <a:chOff x="5902709" y="1260063"/>
              <a:chExt cx="936033" cy="768654"/>
            </a:xfrm>
          </p:grpSpPr>
          <p:sp>
            <p:nvSpPr>
              <p:cNvPr id="22" name="TextBox 40"/>
              <p:cNvSpPr txBox="1"/>
              <p:nvPr/>
            </p:nvSpPr>
            <p:spPr>
              <a:xfrm>
                <a:off x="5902709" y="1520059"/>
                <a:ext cx="936033" cy="508658"/>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数据加工仅限于数据原本收集时的目的</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23" name="矩形 74"/>
              <p:cNvSpPr/>
              <p:nvPr/>
            </p:nvSpPr>
            <p:spPr>
              <a:xfrm>
                <a:off x="6054519" y="1260063"/>
                <a:ext cx="632413" cy="211941"/>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限制加工</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grpSp>
        <p:nvGrpSpPr>
          <p:cNvPr id="36" name="组合 87"/>
          <p:cNvGrpSpPr/>
          <p:nvPr/>
        </p:nvGrpSpPr>
        <p:grpSpPr>
          <a:xfrm>
            <a:off x="328265" y="1890972"/>
            <a:ext cx="5338999" cy="3726420"/>
            <a:chOff x="260935" y="1190921"/>
            <a:chExt cx="3956938" cy="2729663"/>
          </a:xfrm>
        </p:grpSpPr>
        <p:sp>
          <p:nvSpPr>
            <p:cNvPr id="37" name="五边形 44"/>
            <p:cNvSpPr/>
            <p:nvPr/>
          </p:nvSpPr>
          <p:spPr>
            <a:xfrm rot="17280000">
              <a:off x="2074113" y="2302172"/>
              <a:ext cx="1200351" cy="344741"/>
            </a:xfrm>
            <a:custGeom>
              <a:avLst/>
              <a:gdLst/>
              <a:ahLst/>
              <a:cxnLst/>
              <a:rect l="l" t="t" r="r" b="b"/>
              <a:pathLst>
                <a:path w="2687800" h="772904">
                  <a:moveTo>
                    <a:pt x="0" y="0"/>
                  </a:moveTo>
                  <a:cubicBezTo>
                    <a:pt x="574551" y="701060"/>
                    <a:pt x="1443161" y="711127"/>
                    <a:pt x="2278163" y="250638"/>
                  </a:cubicBezTo>
                  <a:lnTo>
                    <a:pt x="2219171" y="171585"/>
                  </a:lnTo>
                  <a:lnTo>
                    <a:pt x="2687800" y="146207"/>
                  </a:lnTo>
                  <a:lnTo>
                    <a:pt x="2502772" y="590197"/>
                  </a:lnTo>
                  <a:lnTo>
                    <a:pt x="2456475" y="513522"/>
                  </a:lnTo>
                  <a:cubicBezTo>
                    <a:pt x="1597297" y="939002"/>
                    <a:pt x="549287" y="889345"/>
                    <a:pt x="0" y="0"/>
                  </a:cubicBezTo>
                  <a:close/>
                </a:path>
              </a:pathLst>
            </a:custGeom>
            <a:solidFill>
              <a:srgbClr val="E64823"/>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38" name="五边形 47"/>
            <p:cNvSpPr/>
            <p:nvPr/>
          </p:nvSpPr>
          <p:spPr>
            <a:xfrm rot="-2160000">
              <a:off x="1113796" y="1843962"/>
              <a:ext cx="1199391" cy="344741"/>
            </a:xfrm>
            <a:custGeom>
              <a:avLst/>
              <a:gdLst/>
              <a:ahLst/>
              <a:cxnLst/>
              <a:rect l="l" t="t" r="r" b="b"/>
              <a:pathLst>
                <a:path w="2687800" h="772903">
                  <a:moveTo>
                    <a:pt x="1241306" y="389"/>
                  </a:moveTo>
                  <a:cubicBezTo>
                    <a:pt x="1806378" y="-10775"/>
                    <a:pt x="2344496" y="217062"/>
                    <a:pt x="2687800" y="772903"/>
                  </a:cubicBezTo>
                  <a:cubicBezTo>
                    <a:pt x="2113249" y="71843"/>
                    <a:pt x="1244639" y="61776"/>
                    <a:pt x="409637" y="522265"/>
                  </a:cubicBezTo>
                  <a:lnTo>
                    <a:pt x="468629" y="601318"/>
                  </a:lnTo>
                  <a:lnTo>
                    <a:pt x="0" y="626696"/>
                  </a:lnTo>
                  <a:lnTo>
                    <a:pt x="185028" y="182706"/>
                  </a:lnTo>
                  <a:lnTo>
                    <a:pt x="231325" y="259381"/>
                  </a:lnTo>
                  <a:cubicBezTo>
                    <a:pt x="553517" y="99826"/>
                    <a:pt x="902263" y="7087"/>
                    <a:pt x="1241306" y="389"/>
                  </a:cubicBezTo>
                  <a:close/>
                </a:path>
              </a:pathLst>
            </a:custGeom>
            <a:solidFill>
              <a:srgbClr val="F8931D"/>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39" name="五边形 50"/>
            <p:cNvSpPr/>
            <p:nvPr/>
          </p:nvSpPr>
          <p:spPr>
            <a:xfrm rot="-1440000">
              <a:off x="1993746" y="1429149"/>
              <a:ext cx="632826" cy="1100482"/>
            </a:xfrm>
            <a:custGeom>
              <a:avLst/>
              <a:gdLst/>
              <a:ahLst/>
              <a:cxnLst/>
              <a:rect l="l" t="t" r="r" b="b"/>
              <a:pathLst>
                <a:path w="1418336" h="2462563">
                  <a:moveTo>
                    <a:pt x="477021" y="0"/>
                  </a:moveTo>
                  <a:lnTo>
                    <a:pt x="433767" y="78432"/>
                  </a:lnTo>
                  <a:cubicBezTo>
                    <a:pt x="1231832" y="609762"/>
                    <a:pt x="1712833" y="1542194"/>
                    <a:pt x="1217281" y="2462563"/>
                  </a:cubicBezTo>
                  <a:cubicBezTo>
                    <a:pt x="1537142" y="1614457"/>
                    <a:pt x="1111555" y="857185"/>
                    <a:pt x="295258" y="364297"/>
                  </a:cubicBezTo>
                  <a:lnTo>
                    <a:pt x="256293" y="454912"/>
                  </a:lnTo>
                  <a:lnTo>
                    <a:pt x="0" y="61756"/>
                  </a:lnTo>
                  <a:close/>
                </a:path>
              </a:pathLst>
            </a:custGeom>
            <a:solidFill>
              <a:srgbClr val="FFCA08"/>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40" name="五边形 46"/>
            <p:cNvSpPr/>
            <p:nvPr/>
          </p:nvSpPr>
          <p:spPr>
            <a:xfrm rot="-2880000">
              <a:off x="1323438" y="2173839"/>
              <a:ext cx="786470" cy="1006375"/>
            </a:xfrm>
            <a:custGeom>
              <a:avLst/>
              <a:gdLst/>
              <a:ahLst/>
              <a:cxnLst/>
              <a:rect l="l" t="t" r="r" b="b"/>
              <a:pathLst>
                <a:path w="1762511" h="2254600">
                  <a:moveTo>
                    <a:pt x="1762511" y="0"/>
                  </a:moveTo>
                  <a:cubicBezTo>
                    <a:pt x="868100" y="147046"/>
                    <a:pt x="425077" y="894251"/>
                    <a:pt x="406371" y="1847628"/>
                  </a:cubicBezTo>
                  <a:lnTo>
                    <a:pt x="504329" y="1836066"/>
                  </a:lnTo>
                  <a:lnTo>
                    <a:pt x="291992" y="2254600"/>
                  </a:lnTo>
                  <a:lnTo>
                    <a:pt x="0" y="1872366"/>
                  </a:lnTo>
                  <a:lnTo>
                    <a:pt x="89551" y="1870609"/>
                  </a:lnTo>
                  <a:cubicBezTo>
                    <a:pt x="150663" y="913799"/>
                    <a:pt x="717673" y="31024"/>
                    <a:pt x="1762511" y="0"/>
                  </a:cubicBezTo>
                  <a:close/>
                </a:path>
              </a:pathLst>
            </a:custGeom>
            <a:solidFill>
              <a:srgbClr val="CE8D3E"/>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41" name="五边形 45"/>
            <p:cNvSpPr/>
            <p:nvPr/>
          </p:nvSpPr>
          <p:spPr>
            <a:xfrm rot="-3600000">
              <a:off x="1897500" y="2319035"/>
              <a:ext cx="633786" cy="1099522"/>
            </a:xfrm>
            <a:custGeom>
              <a:avLst/>
              <a:gdLst/>
              <a:ahLst/>
              <a:cxnLst/>
              <a:rect l="l" t="t" r="r" b="b"/>
              <a:pathLst>
                <a:path w="1418336" h="2462563">
                  <a:moveTo>
                    <a:pt x="201055" y="0"/>
                  </a:moveTo>
                  <a:cubicBezTo>
                    <a:pt x="-118805" y="848106"/>
                    <a:pt x="306782" y="1605378"/>
                    <a:pt x="1123078" y="2098266"/>
                  </a:cubicBezTo>
                  <a:lnTo>
                    <a:pt x="1162044" y="2007651"/>
                  </a:lnTo>
                  <a:lnTo>
                    <a:pt x="1418336" y="2400807"/>
                  </a:lnTo>
                  <a:lnTo>
                    <a:pt x="941316" y="2462563"/>
                  </a:lnTo>
                  <a:lnTo>
                    <a:pt x="984570" y="2384131"/>
                  </a:lnTo>
                  <a:cubicBezTo>
                    <a:pt x="186504" y="1852801"/>
                    <a:pt x="-294497" y="920369"/>
                    <a:pt x="201055" y="0"/>
                  </a:cubicBezTo>
                  <a:close/>
                </a:path>
              </a:pathLst>
            </a:custGeom>
            <a:solidFill>
              <a:srgbClr val="EC7016"/>
            </a:solid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42" name="Oval 16"/>
            <p:cNvSpPr/>
            <p:nvPr/>
          </p:nvSpPr>
          <p:spPr bwMode="auto">
            <a:xfrm>
              <a:off x="1602653" y="1806317"/>
              <a:ext cx="1138893" cy="1138893"/>
            </a:xfrm>
            <a:prstGeom prst="ellipse">
              <a:avLst/>
            </a:prstGeom>
            <a:noFill/>
            <a:ln w="12700" cap="flat" cmpd="sng" algn="ctr">
              <a:noFill/>
              <a:prstDash val="solid"/>
              <a:miter lim="800000"/>
            </a:ln>
            <a:effectLst/>
          </p:spPr>
          <p:txBody>
            <a:bodyPr anchor="ctr"/>
            <a:lstStyle/>
            <a:p>
              <a:pPr algn="ctr">
                <a:defRPr/>
              </a:pPr>
              <a:endParaRPr lang="zh-CN" altLang="en-US" sz="1400" b="1" kern="0">
                <a:solidFill>
                  <a:prstClr val="black"/>
                </a:solidFill>
                <a:latin typeface="微软雅黑" panose="020B0503020204020204" pitchFamily="34" charset="-122"/>
                <a:ea typeface="微软雅黑" panose="020B0503020204020204" pitchFamily="34" charset="-122"/>
              </a:endParaRPr>
            </a:p>
          </p:txBody>
        </p:sp>
        <p:sp>
          <p:nvSpPr>
            <p:cNvPr id="43" name="TextBox 22"/>
            <p:cNvSpPr txBox="1"/>
            <p:nvPr/>
          </p:nvSpPr>
          <p:spPr bwMode="auto">
            <a:xfrm>
              <a:off x="1530620" y="2012081"/>
              <a:ext cx="1274134" cy="6988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fontAlgn="base" hangingPunct="1">
                <a:spcBef>
                  <a:spcPct val="0"/>
                </a:spcBef>
                <a:spcAft>
                  <a:spcPct val="0"/>
                </a:spcAft>
                <a:defRPr/>
              </a:pPr>
              <a:r>
                <a:rPr lang="zh-CN" altLang="en-US" sz="1400" b="1" kern="0" dirty="0">
                  <a:solidFill>
                    <a:prstClr val="black"/>
                  </a:solidFill>
                  <a:latin typeface="微软雅黑" panose="020B0503020204020204" pitchFamily="34" charset="-122"/>
                  <a:ea typeface="微软雅黑" panose="020B0503020204020204" pitchFamily="34" charset="-122"/>
                </a:rPr>
                <a:t>数据保护要求</a:t>
              </a:r>
              <a:endParaRPr lang="en-US" altLang="zh-CN" sz="1400" b="1" kern="0" dirty="0">
                <a:solidFill>
                  <a:prstClr val="black"/>
                </a:solidFill>
                <a:latin typeface="微软雅黑" panose="020B0503020204020204" pitchFamily="34" charset="-122"/>
                <a:ea typeface="微软雅黑" panose="020B0503020204020204" pitchFamily="34" charset="-122"/>
              </a:endParaRPr>
            </a:p>
            <a:p>
              <a:pPr algn="ctr" eaLnBrk="1" fontAlgn="base" hangingPunct="1">
                <a:spcBef>
                  <a:spcPct val="0"/>
                </a:spcBef>
                <a:spcAft>
                  <a:spcPct val="0"/>
                </a:spcAft>
                <a:defRPr/>
              </a:pPr>
              <a:r>
                <a:rPr lang="zh-CN" altLang="en-US" sz="1400" b="1" dirty="0">
                  <a:solidFill>
                    <a:prstClr val="black"/>
                  </a:solidFill>
                  <a:latin typeface="微软雅黑" panose="020B0503020204020204" pitchFamily="34" charset="-122"/>
                  <a:ea typeface="微软雅黑" panose="020B0503020204020204" pitchFamily="34" charset="-122"/>
                </a:rPr>
                <a:t>保护用户数据安全，适用于全球所有涉及该数据的公司</a:t>
              </a:r>
              <a:endParaRPr lang="zh-CN" altLang="en-US" sz="1400" b="1" dirty="0">
                <a:solidFill>
                  <a:prstClr val="black"/>
                </a:solidFill>
                <a:latin typeface="微软雅黑" panose="020B0503020204020204" pitchFamily="34" charset="-122"/>
                <a:ea typeface="微软雅黑" panose="020B0503020204020204" pitchFamily="34" charset="-122"/>
              </a:endParaRPr>
            </a:p>
          </p:txBody>
        </p:sp>
        <p:grpSp>
          <p:nvGrpSpPr>
            <p:cNvPr id="44" name="组合 96"/>
            <p:cNvGrpSpPr/>
            <p:nvPr/>
          </p:nvGrpSpPr>
          <p:grpSpPr>
            <a:xfrm>
              <a:off x="2875161" y="2051561"/>
              <a:ext cx="1342712" cy="870631"/>
              <a:chOff x="2547389" y="1361580"/>
              <a:chExt cx="1342712" cy="870631"/>
            </a:xfrm>
          </p:grpSpPr>
          <p:sp>
            <p:nvSpPr>
              <p:cNvPr id="57" name="TextBox 40"/>
              <p:cNvSpPr txBox="1"/>
              <p:nvPr/>
            </p:nvSpPr>
            <p:spPr>
              <a:xfrm>
                <a:off x="2547389" y="1691128"/>
                <a:ext cx="1342712" cy="541083"/>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拥有将个人数据从一个电子处理系统转移到另一个的权利</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58" name="矩形 110"/>
              <p:cNvSpPr/>
              <p:nvPr/>
            </p:nvSpPr>
            <p:spPr>
              <a:xfrm>
                <a:off x="2642793" y="1361580"/>
                <a:ext cx="1068293" cy="225452"/>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个人数据可携权</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45" name="组合 97"/>
            <p:cNvGrpSpPr/>
            <p:nvPr/>
          </p:nvGrpSpPr>
          <p:grpSpPr>
            <a:xfrm>
              <a:off x="2406809" y="3130386"/>
              <a:ext cx="1456694" cy="666796"/>
              <a:chOff x="2535920" y="1391391"/>
              <a:chExt cx="1456694" cy="666796"/>
            </a:xfrm>
          </p:grpSpPr>
          <p:sp>
            <p:nvSpPr>
              <p:cNvPr id="55" name="TextBox 40"/>
              <p:cNvSpPr txBox="1"/>
              <p:nvPr/>
            </p:nvSpPr>
            <p:spPr>
              <a:xfrm>
                <a:off x="2535920" y="1674920"/>
                <a:ext cx="1456694" cy="383267"/>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拥有更改不准确数据的权利</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56" name="矩形 108"/>
              <p:cNvSpPr/>
              <p:nvPr/>
            </p:nvSpPr>
            <p:spPr>
              <a:xfrm>
                <a:off x="2996244" y="1391391"/>
                <a:ext cx="536047" cy="225452"/>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访问权</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46" name="组合 98"/>
            <p:cNvGrpSpPr/>
            <p:nvPr/>
          </p:nvGrpSpPr>
          <p:grpSpPr>
            <a:xfrm>
              <a:off x="2487979" y="1190921"/>
              <a:ext cx="1481445" cy="687545"/>
              <a:chOff x="2493073" y="1296637"/>
              <a:chExt cx="1481445" cy="687545"/>
            </a:xfrm>
          </p:grpSpPr>
          <p:sp>
            <p:nvSpPr>
              <p:cNvPr id="53" name="TextBox 40"/>
              <p:cNvSpPr txBox="1"/>
              <p:nvPr/>
            </p:nvSpPr>
            <p:spPr>
              <a:xfrm>
                <a:off x="2493073" y="1600915"/>
                <a:ext cx="1481445" cy="383267"/>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拥有意愿回收和要求删除个人数据的权利</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54" name="矩形 106"/>
              <p:cNvSpPr/>
              <p:nvPr/>
            </p:nvSpPr>
            <p:spPr>
              <a:xfrm>
                <a:off x="2806478" y="1296637"/>
                <a:ext cx="669109" cy="225452"/>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被遗忘权</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47" name="组合 99"/>
            <p:cNvGrpSpPr/>
            <p:nvPr/>
          </p:nvGrpSpPr>
          <p:grpSpPr>
            <a:xfrm>
              <a:off x="260935" y="1195300"/>
              <a:ext cx="1201985" cy="834789"/>
              <a:chOff x="2281711" y="907732"/>
              <a:chExt cx="1201985" cy="834789"/>
            </a:xfrm>
          </p:grpSpPr>
          <p:sp>
            <p:nvSpPr>
              <p:cNvPr id="51" name="TextBox 40"/>
              <p:cNvSpPr txBox="1"/>
              <p:nvPr/>
            </p:nvSpPr>
            <p:spPr>
              <a:xfrm>
                <a:off x="2281711" y="1201438"/>
                <a:ext cx="1201985" cy="541083"/>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拥有知道哪些数据被收集和数据如何被使用的权利</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52" name="矩形 104"/>
              <p:cNvSpPr/>
              <p:nvPr/>
            </p:nvSpPr>
            <p:spPr>
              <a:xfrm>
                <a:off x="2700523" y="907732"/>
                <a:ext cx="536047" cy="225452"/>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知情权</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nvGrpSpPr>
            <p:cNvPr id="48" name="组合 100"/>
            <p:cNvGrpSpPr/>
            <p:nvPr/>
          </p:nvGrpSpPr>
          <p:grpSpPr>
            <a:xfrm>
              <a:off x="319819" y="3015064"/>
              <a:ext cx="1248151" cy="905520"/>
              <a:chOff x="2385250" y="1658831"/>
              <a:chExt cx="1248151" cy="905520"/>
            </a:xfrm>
          </p:grpSpPr>
          <p:sp>
            <p:nvSpPr>
              <p:cNvPr id="49" name="TextBox 40"/>
              <p:cNvSpPr txBox="1"/>
              <p:nvPr/>
            </p:nvSpPr>
            <p:spPr>
              <a:xfrm>
                <a:off x="2385250" y="1865452"/>
                <a:ext cx="1248151" cy="698899"/>
              </a:xfrm>
              <a:prstGeom prst="rect">
                <a:avLst/>
              </a:prstGeom>
              <a:noFill/>
            </p:spPr>
            <p:txBody>
              <a:bodyPr wrap="square" anchor="ctr">
                <a:spAutoFit/>
              </a:bodyPr>
              <a:lstStyle/>
              <a:p>
                <a:pPr algn="ctr">
                  <a:defRPr/>
                </a:pPr>
                <a:r>
                  <a:rPr lang="zh-CN" altLang="en-US" sz="1400" kern="0" dirty="0">
                    <a:solidFill>
                      <a:prstClr val="black"/>
                    </a:solidFill>
                    <a:latin typeface="微软雅黑" panose="020B0503020204020204" pitchFamily="34" charset="-122"/>
                    <a:ea typeface="微软雅黑" panose="020B0503020204020204" pitchFamily="34" charset="-122"/>
                  </a:rPr>
                  <a:t>以明确简练的语言告知消费者：数据被收集的意愿可以随时被撤回</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50" name="矩形 102"/>
              <p:cNvSpPr/>
              <p:nvPr/>
            </p:nvSpPr>
            <p:spPr>
              <a:xfrm>
                <a:off x="2722650" y="1658831"/>
                <a:ext cx="536047" cy="225452"/>
              </a:xfrm>
              <a:prstGeom prst="rect">
                <a:avLst/>
              </a:prstGeom>
            </p:spPr>
            <p:txBody>
              <a:bodyPr wrap="none">
                <a:spAutoFit/>
              </a:bodyPr>
              <a:lstStyle/>
              <a:p>
                <a:pPr algn="ctr">
                  <a:defRPr/>
                </a:pPr>
                <a:r>
                  <a:rPr lang="zh-CN" altLang="en-US" sz="1400" b="1" kern="0" dirty="0">
                    <a:solidFill>
                      <a:prstClr val="black"/>
                    </a:solidFill>
                    <a:latin typeface="微软雅黑" panose="020B0503020204020204" pitchFamily="34" charset="-122"/>
                    <a:ea typeface="微软雅黑" panose="020B0503020204020204" pitchFamily="34" charset="-122"/>
                  </a:rPr>
                  <a:t>反对权</a:t>
                </a:r>
                <a:endParaRPr lang="en-US" altLang="zh-CN" sz="1400" b="1" kern="0" dirty="0">
                  <a:solidFill>
                    <a:prstClr val="black"/>
                  </a:solidFill>
                  <a:latin typeface="微软雅黑" panose="020B0503020204020204" pitchFamily="34" charset="-122"/>
                  <a:ea typeface="微软雅黑" panose="020B0503020204020204" pitchFamily="34" charset="-122"/>
                </a:endParaRPr>
              </a:p>
            </p:txBody>
          </p:sp>
        </p:grpSp>
      </p:grpSp>
      <p:sp>
        <p:nvSpPr>
          <p:cNvPr id="59" name="矩形: 圆角 58"/>
          <p:cNvSpPr/>
          <p:nvPr/>
        </p:nvSpPr>
        <p:spPr>
          <a:xfrm>
            <a:off x="385283" y="1243048"/>
            <a:ext cx="5230013" cy="4564137"/>
          </a:xfrm>
          <a:prstGeom prst="roundRect">
            <a:avLst/>
          </a:prstGeom>
          <a:noFill/>
          <a:ln>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0" name="矩形: 圆角 59"/>
          <p:cNvSpPr/>
          <p:nvPr/>
        </p:nvSpPr>
        <p:spPr>
          <a:xfrm>
            <a:off x="6378798" y="1243048"/>
            <a:ext cx="5526974" cy="4564137"/>
          </a:xfrm>
          <a:prstGeom prst="roundRect">
            <a:avLst/>
          </a:prstGeom>
          <a:noFill/>
          <a:ln>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1" name="文本框 60"/>
          <p:cNvSpPr txBox="1"/>
          <p:nvPr/>
        </p:nvSpPr>
        <p:spPr>
          <a:xfrm>
            <a:off x="5753488" y="2792214"/>
            <a:ext cx="553998" cy="1938992"/>
          </a:xfrm>
          <a:prstGeom prst="rect">
            <a:avLst/>
          </a:prstGeom>
          <a:noFill/>
        </p:spPr>
        <p:txBody>
          <a:bodyPr vert="eaVert" wrap="non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数据要素合规</a:t>
            </a:r>
            <a:endParaRPr lang="zh-CN" altLang="en-US" sz="2400" b="1" dirty="0">
              <a:solidFill>
                <a:srgbClr val="0070C0"/>
              </a:solidFill>
              <a:latin typeface="微软雅黑" panose="020B0503020204020204" pitchFamily="34" charset="-122"/>
              <a:ea typeface="微软雅黑" panose="020B0503020204020204" pitchFamily="34" charset="-122"/>
            </a:endParaRPr>
          </a:p>
        </p:txBody>
      </p:sp>
      <p:sp>
        <p:nvSpPr>
          <p:cNvPr id="62" name="文本框 61"/>
          <p:cNvSpPr txBox="1"/>
          <p:nvPr/>
        </p:nvSpPr>
        <p:spPr>
          <a:xfrm>
            <a:off x="3469616" y="6007403"/>
            <a:ext cx="6360029" cy="338554"/>
          </a:xfrm>
          <a:prstGeom prst="rect">
            <a:avLst/>
          </a:prstGeom>
          <a:noFill/>
        </p:spPr>
        <p:txBody>
          <a:bodyPr wrap="square">
            <a:spAutoFit/>
          </a:bodyPr>
          <a:lstStyle/>
          <a:p>
            <a:r>
              <a:rPr lang="zh-CN" altLang="en-US" sz="1600" b="1" dirty="0">
                <a:solidFill>
                  <a:srgbClr val="C00000"/>
                </a:solidFill>
                <a:latin typeface="微软雅黑" panose="020B0503020204020204" pitchFamily="34" charset="-122"/>
                <a:ea typeface="微软雅黑" panose="020B0503020204020204" pitchFamily="34" charset="-122"/>
                <a:cs typeface="Yu Gothic Medium" panose="020B0500000000000000" charset="-128"/>
                <a:sym typeface="Yu Gothic Medium" panose="020B0500000000000000" charset="-128"/>
              </a:rPr>
              <a:t>即需要解决大数据融合需求和隐私保护合法合规之间的矛盾</a:t>
            </a:r>
            <a:endParaRPr lang="zh-CN" altLang="en-US" sz="1600" dirty="0"/>
          </a:p>
        </p:txBody>
      </p:sp>
      <p:sp>
        <p:nvSpPr>
          <p:cNvPr id="63" name="文本框 62"/>
          <p:cNvSpPr txBox="1"/>
          <p:nvPr/>
        </p:nvSpPr>
        <p:spPr>
          <a:xfrm>
            <a:off x="3835832" y="6261860"/>
            <a:ext cx="5795682" cy="338554"/>
          </a:xfrm>
          <a:prstGeom prst="rect">
            <a:avLst/>
          </a:prstGeom>
          <a:noFill/>
        </p:spPr>
        <p:txBody>
          <a:bodyPr wrap="square">
            <a:spAutoFit/>
          </a:bodyPr>
          <a:lstStyle/>
          <a:p>
            <a:pPr marL="0" indent="0" algn="just" defTabSz="913765">
              <a:spcBef>
                <a:spcPts val="600"/>
              </a:spcBef>
              <a:buClr>
                <a:srgbClr val="C00000"/>
              </a:buClr>
              <a:buFont typeface="Wingdings" panose="05000000000000000000" pitchFamily="2" charset="2"/>
              <a:buNone/>
              <a:defRPr/>
            </a:pPr>
            <a:r>
              <a:rPr lang="zh-CN" altLang="en-US" sz="1600" b="1" dirty="0">
                <a:solidFill>
                  <a:srgbClr val="C00000"/>
                </a:solidFill>
                <a:latin typeface="微软雅黑" panose="020B0503020204020204" pitchFamily="34" charset="-122"/>
                <a:ea typeface="微软雅黑" panose="020B0503020204020204" pitchFamily="34" charset="-122"/>
                <a:cs typeface="Yu Gothic Medium" panose="020B0500000000000000" charset="-128"/>
                <a:sym typeface="Yu Gothic Medium" panose="020B0500000000000000" charset="-128"/>
              </a:rPr>
              <a:t>又需要满足数据隐私性、可用性、高效性的业务要求</a:t>
            </a:r>
            <a:endParaRPr lang="en-GB" altLang="zh-CN" sz="1600" b="1" dirty="0">
              <a:solidFill>
                <a:srgbClr val="C00000"/>
              </a:solidFill>
              <a:latin typeface="微软雅黑" panose="020B0503020204020204" pitchFamily="34" charset="-122"/>
              <a:ea typeface="微软雅黑" panose="020B0503020204020204" pitchFamily="34" charset="-122"/>
              <a:cs typeface="Yu Gothic Medium" panose="020B0500000000000000" charset="-128"/>
              <a:sym typeface="Yu Gothic Medium" panose="020B0500000000000000" charset="-128"/>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8526" y="323522"/>
            <a:ext cx="8922090" cy="523220"/>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数据合规技术</a:t>
            </a:r>
            <a:endParaRPr lang="zh-CN" altLang="en-US" sz="2800" b="1" dirty="0">
              <a:latin typeface="微软雅黑" panose="020B0503020204020204" pitchFamily="34" charset="-122"/>
              <a:ea typeface="微软雅黑" panose="020B0503020204020204" pitchFamily="34" charset="-122"/>
            </a:endParaRPr>
          </a:p>
        </p:txBody>
      </p:sp>
      <p:sp>
        <p:nvSpPr>
          <p:cNvPr id="2" name="PA-矩形: 圆角 37"/>
          <p:cNvSpPr/>
          <p:nvPr>
            <p:custDataLst>
              <p:tags r:id="rId1"/>
            </p:custDataLst>
          </p:nvPr>
        </p:nvSpPr>
        <p:spPr>
          <a:xfrm>
            <a:off x="428620" y="897176"/>
            <a:ext cx="11334750" cy="498731"/>
          </a:xfrm>
          <a:prstGeom prst="roundRect">
            <a:avLst>
              <a:gd name="adj" fmla="val 3397"/>
            </a:avLst>
          </a:prstGeom>
          <a:solidFill>
            <a:sysClr val="window" lastClr="FFFFFF"/>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5" name="PA-矩形: 圆角 37"/>
          <p:cNvSpPr/>
          <p:nvPr>
            <p:custDataLst>
              <p:tags r:id="rId2"/>
            </p:custDataLst>
          </p:nvPr>
        </p:nvSpPr>
        <p:spPr>
          <a:xfrm>
            <a:off x="4377620" y="1803575"/>
            <a:ext cx="3600000" cy="2019545"/>
          </a:xfrm>
          <a:prstGeom prst="roundRect">
            <a:avLst>
              <a:gd name="adj" fmla="val 3397"/>
            </a:avLst>
          </a:prstGeom>
          <a:solidFill>
            <a:sysClr val="window" lastClr="FFFFFF"/>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6" name="PA-矩形: 圆角 37"/>
          <p:cNvSpPr/>
          <p:nvPr>
            <p:custDataLst>
              <p:tags r:id="rId3"/>
            </p:custDataLst>
          </p:nvPr>
        </p:nvSpPr>
        <p:spPr>
          <a:xfrm>
            <a:off x="4377622" y="1442851"/>
            <a:ext cx="3600000" cy="445013"/>
          </a:xfrm>
          <a:prstGeom prst="roundRect">
            <a:avLst>
              <a:gd name="adj" fmla="val 3397"/>
            </a:avLst>
          </a:prstGeom>
          <a:solidFill>
            <a:srgbClr val="4472C4"/>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多模态数据敏感信息提取</a:t>
            </a:r>
            <a:endPar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7" name="PA-矩形: 圆角 37"/>
          <p:cNvSpPr/>
          <p:nvPr>
            <p:custDataLst>
              <p:tags r:id="rId4"/>
            </p:custDataLst>
          </p:nvPr>
        </p:nvSpPr>
        <p:spPr>
          <a:xfrm>
            <a:off x="428620" y="1803575"/>
            <a:ext cx="3600000" cy="2019545"/>
          </a:xfrm>
          <a:prstGeom prst="roundRect">
            <a:avLst>
              <a:gd name="adj" fmla="val 3397"/>
            </a:avLst>
          </a:prstGeom>
          <a:solidFill>
            <a:sysClr val="window" lastClr="FFFFFF"/>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8" name="PA-矩形: 圆角 37"/>
          <p:cNvSpPr/>
          <p:nvPr>
            <p:custDataLst>
              <p:tags r:id="rId5"/>
            </p:custDataLst>
          </p:nvPr>
        </p:nvSpPr>
        <p:spPr>
          <a:xfrm>
            <a:off x="428622" y="1442851"/>
            <a:ext cx="3600000" cy="445013"/>
          </a:xfrm>
          <a:prstGeom prst="roundRect">
            <a:avLst>
              <a:gd name="adj" fmla="val 3397"/>
            </a:avLst>
          </a:prstGeom>
          <a:solidFill>
            <a:srgbClr val="4472C4"/>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海量异构数据全量扫描</a:t>
            </a:r>
            <a:endPar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9" name="PA-矩形: 圆角 37"/>
          <p:cNvSpPr/>
          <p:nvPr>
            <p:custDataLst>
              <p:tags r:id="rId6"/>
            </p:custDataLst>
          </p:nvPr>
        </p:nvSpPr>
        <p:spPr>
          <a:xfrm>
            <a:off x="8163371" y="1814208"/>
            <a:ext cx="3600000" cy="2019545"/>
          </a:xfrm>
          <a:prstGeom prst="roundRect">
            <a:avLst>
              <a:gd name="adj" fmla="val 3397"/>
            </a:avLst>
          </a:prstGeom>
          <a:solidFill>
            <a:sysClr val="window" lastClr="FFFFFF"/>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0" name="PA-矩形: 圆角 37"/>
          <p:cNvSpPr/>
          <p:nvPr>
            <p:custDataLst>
              <p:tags r:id="rId7"/>
            </p:custDataLst>
          </p:nvPr>
        </p:nvSpPr>
        <p:spPr>
          <a:xfrm>
            <a:off x="8163373" y="1442851"/>
            <a:ext cx="3600000" cy="445013"/>
          </a:xfrm>
          <a:prstGeom prst="roundRect">
            <a:avLst>
              <a:gd name="adj" fmla="val 3397"/>
            </a:avLst>
          </a:prstGeom>
          <a:solidFill>
            <a:srgbClr val="4472C4"/>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全周期数据安全风险评估</a:t>
            </a:r>
            <a:endPar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1" name="文本框 10"/>
          <p:cNvSpPr txBox="1"/>
          <p:nvPr/>
        </p:nvSpPr>
        <p:spPr>
          <a:xfrm>
            <a:off x="2468525" y="894292"/>
            <a:ext cx="7044743" cy="523220"/>
          </a:xfrm>
          <a:prstGeom prst="rect">
            <a:avLst/>
          </a:prstGeom>
          <a:noFill/>
        </p:spPr>
        <p:txBody>
          <a:bodyPr wrap="square">
            <a:spAutoFit/>
          </a:bodyPr>
          <a:lstStyle/>
          <a:p>
            <a:pPr algn="dist" fontAlgn="auto">
              <a:spcBef>
                <a:spcPts val="0"/>
              </a:spcBef>
              <a:spcAft>
                <a:spcPts val="0"/>
              </a:spcAft>
              <a:defRPr/>
            </a:pPr>
            <a:r>
              <a:rPr lang="zh-CN" altLang="en-US" sz="2800" b="1" dirty="0">
                <a:solidFill>
                  <a:prstClr val="black">
                    <a:lumMod val="95000"/>
                    <a:lumOff val="5000"/>
                  </a:prstClr>
                </a:solidFill>
                <a:latin typeface="微软雅黑" panose="020B0503020204020204" pitchFamily="34" charset="-122"/>
                <a:ea typeface="微软雅黑" panose="020B0503020204020204" pitchFamily="34" charset="-122"/>
              </a:rPr>
              <a:t>数据安全合规治理要解决的</a:t>
            </a:r>
            <a:r>
              <a:rPr lang="zh-CN" altLang="en-US" sz="2800" b="1" dirty="0">
                <a:solidFill>
                  <a:srgbClr val="C00000"/>
                </a:solidFill>
                <a:latin typeface="微软雅黑" panose="020B0503020204020204" pitchFamily="34" charset="-122"/>
                <a:ea typeface="微软雅黑" panose="020B0503020204020204" pitchFamily="34" charset="-122"/>
              </a:rPr>
              <a:t>技术挑战</a:t>
            </a:r>
            <a:endParaRPr lang="en-US" altLang="zh-CN" sz="2800" b="1" dirty="0">
              <a:solidFill>
                <a:srgbClr val="C00000"/>
              </a:solidFill>
              <a:latin typeface="微软雅黑" panose="020B0503020204020204" pitchFamily="34" charset="-122"/>
              <a:ea typeface="微软雅黑" panose="020B0503020204020204" pitchFamily="34" charset="-122"/>
            </a:endParaRPr>
          </a:p>
        </p:txBody>
      </p:sp>
      <p:sp>
        <p:nvSpPr>
          <p:cNvPr id="12" name="PA-矩形: 圆角 37"/>
          <p:cNvSpPr/>
          <p:nvPr>
            <p:custDataLst>
              <p:tags r:id="rId8"/>
            </p:custDataLst>
          </p:nvPr>
        </p:nvSpPr>
        <p:spPr>
          <a:xfrm>
            <a:off x="4377620" y="4221355"/>
            <a:ext cx="3600000" cy="2386179"/>
          </a:xfrm>
          <a:prstGeom prst="roundRect">
            <a:avLst>
              <a:gd name="adj" fmla="val 3397"/>
            </a:avLst>
          </a:prstGeom>
          <a:solidFill>
            <a:sysClr val="window" lastClr="FFFFFF"/>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3" name="PA-矩形: 圆角 37"/>
          <p:cNvSpPr/>
          <p:nvPr>
            <p:custDataLst>
              <p:tags r:id="rId9"/>
            </p:custDataLst>
          </p:nvPr>
        </p:nvSpPr>
        <p:spPr>
          <a:xfrm>
            <a:off x="4377622" y="3878157"/>
            <a:ext cx="3600000" cy="445013"/>
          </a:xfrm>
          <a:prstGeom prst="roundRect">
            <a:avLst>
              <a:gd name="adj" fmla="val 3397"/>
            </a:avLst>
          </a:prstGeom>
          <a:solidFill>
            <a:srgbClr val="4472C4"/>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数据合规量化评价指标制定</a:t>
            </a:r>
            <a:endPar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4" name="PA-矩形: 圆角 37"/>
          <p:cNvSpPr/>
          <p:nvPr>
            <p:custDataLst>
              <p:tags r:id="rId10"/>
            </p:custDataLst>
          </p:nvPr>
        </p:nvSpPr>
        <p:spPr>
          <a:xfrm>
            <a:off x="428620" y="4221355"/>
            <a:ext cx="3600000" cy="2386179"/>
          </a:xfrm>
          <a:prstGeom prst="roundRect">
            <a:avLst>
              <a:gd name="adj" fmla="val 3397"/>
            </a:avLst>
          </a:prstGeom>
          <a:solidFill>
            <a:sysClr val="window" lastClr="FFFFFF"/>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5" name="PA-矩形: 圆角 37"/>
          <p:cNvSpPr/>
          <p:nvPr>
            <p:custDataLst>
              <p:tags r:id="rId11"/>
            </p:custDataLst>
          </p:nvPr>
        </p:nvSpPr>
        <p:spPr>
          <a:xfrm>
            <a:off x="428622" y="3878157"/>
            <a:ext cx="3600000" cy="445013"/>
          </a:xfrm>
          <a:prstGeom prst="roundRect">
            <a:avLst>
              <a:gd name="adj" fmla="val 3397"/>
            </a:avLst>
          </a:prstGeom>
          <a:solidFill>
            <a:srgbClr val="4472C4"/>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数据合规法律知识库搭建</a:t>
            </a:r>
            <a:endPar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6" name="PA-矩形: 圆角 37"/>
          <p:cNvSpPr/>
          <p:nvPr>
            <p:custDataLst>
              <p:tags r:id="rId12"/>
            </p:custDataLst>
          </p:nvPr>
        </p:nvSpPr>
        <p:spPr>
          <a:xfrm>
            <a:off x="8163371" y="4231988"/>
            <a:ext cx="3600000" cy="2386179"/>
          </a:xfrm>
          <a:prstGeom prst="roundRect">
            <a:avLst>
              <a:gd name="adj" fmla="val 3397"/>
            </a:avLst>
          </a:prstGeom>
          <a:solidFill>
            <a:sysClr val="window" lastClr="FFFFFF"/>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7" name="PA-矩形: 圆角 37"/>
          <p:cNvSpPr/>
          <p:nvPr>
            <p:custDataLst>
              <p:tags r:id="rId13"/>
            </p:custDataLst>
          </p:nvPr>
        </p:nvSpPr>
        <p:spPr>
          <a:xfrm>
            <a:off x="8163373" y="3878157"/>
            <a:ext cx="3600000" cy="445013"/>
          </a:xfrm>
          <a:prstGeom prst="roundRect">
            <a:avLst>
              <a:gd name="adj" fmla="val 3397"/>
            </a:avLst>
          </a:prstGeom>
          <a:solidFill>
            <a:srgbClr val="4472C4"/>
          </a:solidFill>
          <a:ln w="6350" cap="flat" cmpd="sng" algn="ctr">
            <a:solidFill>
              <a:srgbClr val="0070C0">
                <a:alpha val="28000"/>
              </a:srgbClr>
            </a:solidFill>
            <a:prstDash val="solid"/>
            <a:miter lim="800000"/>
          </a:ln>
          <a:effectLst>
            <a:outerShdw blurRad="203200" dist="88900" dir="5400000" sx="96000" sy="96000" algn="t" rotWithShape="0">
              <a:srgbClr val="063078">
                <a:alpha val="23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司法</a:t>
            </a:r>
            <a:r>
              <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+AI</a:t>
            </a: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智能化合规分析</a:t>
            </a:r>
            <a:endPar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8" name="文本框 17"/>
          <p:cNvSpPr txBox="1"/>
          <p:nvPr/>
        </p:nvSpPr>
        <p:spPr>
          <a:xfrm>
            <a:off x="467536" y="3095089"/>
            <a:ext cx="3522167" cy="738664"/>
          </a:xfrm>
          <a:prstGeom prst="rect">
            <a:avLst/>
          </a:prstGeom>
          <a:noFill/>
        </p:spPr>
        <p:txBody>
          <a:bodyPr wrap="square">
            <a:spAutoFit/>
          </a:bodyPr>
          <a:lstStyle/>
          <a:p>
            <a:pPr algn="just" eaLnBrk="0" hangingPunct="0"/>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海量</a:t>
            </a:r>
            <a:r>
              <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数据在</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组织内</a:t>
            </a:r>
            <a:r>
              <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存储</a:t>
            </a:r>
            <a:r>
              <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方式往往是</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多元和异构的</a:t>
            </a:r>
            <a:r>
              <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面对复杂存储结构和各类数据库，高效准确对海量数据识别与分类</a:t>
            </a:r>
            <a:endPar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9" name="文本框 18"/>
          <p:cNvSpPr txBox="1"/>
          <p:nvPr/>
        </p:nvSpPr>
        <p:spPr>
          <a:xfrm>
            <a:off x="4416536" y="3095089"/>
            <a:ext cx="3522167" cy="738664"/>
          </a:xfrm>
          <a:prstGeom prst="rect">
            <a:avLst/>
          </a:prstGeom>
          <a:noFill/>
        </p:spPr>
        <p:txBody>
          <a:bodyPr wrap="square">
            <a:spAutoFit/>
          </a:bodyPr>
          <a:lstStyle/>
          <a:p>
            <a:pPr algn="just" eaLnBrk="0" hangingPunct="0"/>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敏感信息存在于多种模态数据载体中，需集成了</a:t>
            </a:r>
            <a:r>
              <a:rPr lang="en-US"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NLP</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OCR</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ASR</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等多种技术对多模态的数据进行敏感信息识别与定位</a:t>
            </a:r>
            <a:endPar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0" name="文本框 19"/>
          <p:cNvSpPr txBox="1"/>
          <p:nvPr/>
        </p:nvSpPr>
        <p:spPr>
          <a:xfrm>
            <a:off x="8241203" y="3095228"/>
            <a:ext cx="3522167" cy="306705"/>
          </a:xfrm>
          <a:prstGeom prst="rect">
            <a:avLst/>
          </a:prstGeom>
          <a:noFill/>
        </p:spPr>
        <p:txBody>
          <a:bodyPr wrap="square">
            <a:spAutoFit/>
          </a:bodyPr>
          <a:lstStyle/>
          <a:p>
            <a:pPr algn="just" eaLnBrk="0" hangingPunct="0"/>
            <a:endParaRPr lang="zh-CN" altLang="zh-CN" sz="1400" kern="100" dirty="0">
              <a:solidFill>
                <a:prstClr val="black"/>
              </a:solidFill>
              <a:latin typeface="等线" panose="02010600030101010101" charset="-122"/>
              <a:ea typeface="等线" panose="02010600030101010101" charset="-122"/>
              <a:cs typeface="Times New Roman" panose="02020603050405020304" pitchFamily="18" charset="0"/>
            </a:endParaRPr>
          </a:p>
        </p:txBody>
      </p:sp>
      <p:sp>
        <p:nvSpPr>
          <p:cNvPr id="21" name="文本框 20"/>
          <p:cNvSpPr txBox="1"/>
          <p:nvPr/>
        </p:nvSpPr>
        <p:spPr>
          <a:xfrm>
            <a:off x="467536" y="5850728"/>
            <a:ext cx="3522167" cy="738664"/>
          </a:xfrm>
          <a:prstGeom prst="rect">
            <a:avLst/>
          </a:prstGeom>
          <a:noFill/>
        </p:spPr>
        <p:txBody>
          <a:bodyPr wrap="square">
            <a:spAutoFit/>
          </a:bodyPr>
          <a:lstStyle/>
          <a:p>
            <a:pPr algn="just" eaLnBrk="0" hangingPunct="0"/>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结合法律专家、数据专家和企业专家的专业知识对现有法律逐条拆分，建立可量化、可分析、可复用的数据合规法律知识库</a:t>
            </a:r>
            <a:endPar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2" name="文本框 21"/>
          <p:cNvSpPr txBox="1"/>
          <p:nvPr/>
        </p:nvSpPr>
        <p:spPr>
          <a:xfrm>
            <a:off x="4452989" y="5850728"/>
            <a:ext cx="3522167" cy="738664"/>
          </a:xfrm>
          <a:prstGeom prst="rect">
            <a:avLst/>
          </a:prstGeom>
          <a:noFill/>
        </p:spPr>
        <p:txBody>
          <a:bodyPr wrap="square">
            <a:spAutoFit/>
          </a:bodyPr>
          <a:lstStyle/>
          <a:p>
            <a:pPr algn="just" eaLnBrk="0" hangingPunct="0"/>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根据数百条法规与数十个国家标准，从合规性、隐私性等五个纬度对数据进行评价，并用于模型训练的评判标准</a:t>
            </a:r>
            <a:endPar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3" name="文本框 22"/>
          <p:cNvSpPr txBox="1"/>
          <p:nvPr/>
        </p:nvSpPr>
        <p:spPr>
          <a:xfrm>
            <a:off x="8241203" y="5851652"/>
            <a:ext cx="3522167" cy="738664"/>
          </a:xfrm>
          <a:prstGeom prst="rect">
            <a:avLst/>
          </a:prstGeom>
          <a:noFill/>
        </p:spPr>
        <p:txBody>
          <a:bodyPr wrap="square">
            <a:spAutoFit/>
          </a:bodyPr>
          <a:lstStyle/>
          <a:p>
            <a:pPr algn="just" eaLnBrk="0" hangingPunct="0"/>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平台对各项法律法规进行深度模型训练与关键特征提取。通过神经网络模型，将违规数据映射到特定的法律条款</a:t>
            </a:r>
            <a:endPar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4" name="图片 23"/>
          <p:cNvPicPr>
            <a:picLocks noChangeAspect="1"/>
          </p:cNvPicPr>
          <p:nvPr/>
        </p:nvPicPr>
        <p:blipFill>
          <a:blip r:embed="rId14"/>
          <a:stretch>
            <a:fillRect/>
          </a:stretch>
        </p:blipFill>
        <p:spPr>
          <a:xfrm>
            <a:off x="618187" y="4360389"/>
            <a:ext cx="3193960" cy="1541689"/>
          </a:xfrm>
          <a:prstGeom prst="rect">
            <a:avLst/>
          </a:prstGeom>
        </p:spPr>
      </p:pic>
      <p:pic>
        <p:nvPicPr>
          <p:cNvPr id="25" name="图片 24"/>
          <p:cNvPicPr>
            <a:picLocks noChangeAspect="1"/>
          </p:cNvPicPr>
          <p:nvPr/>
        </p:nvPicPr>
        <p:blipFill>
          <a:blip r:embed="rId15"/>
          <a:stretch>
            <a:fillRect/>
          </a:stretch>
        </p:blipFill>
        <p:spPr>
          <a:xfrm>
            <a:off x="4613695" y="1922253"/>
            <a:ext cx="3127848" cy="1186122"/>
          </a:xfrm>
          <a:prstGeom prst="rect">
            <a:avLst/>
          </a:prstGeom>
        </p:spPr>
      </p:pic>
      <p:pic>
        <p:nvPicPr>
          <p:cNvPr id="26" name="Picture 11"/>
          <p:cNvPicPr>
            <a:picLocks noChangeAspect="1"/>
          </p:cNvPicPr>
          <p:nvPr/>
        </p:nvPicPr>
        <p:blipFill>
          <a:blip r:embed="rId16"/>
          <a:stretch>
            <a:fillRect/>
          </a:stretch>
        </p:blipFill>
        <p:spPr>
          <a:xfrm>
            <a:off x="918845" y="1932305"/>
            <a:ext cx="2404745" cy="1165225"/>
          </a:xfrm>
          <a:prstGeom prst="rect">
            <a:avLst/>
          </a:prstGeom>
        </p:spPr>
      </p:pic>
      <p:pic>
        <p:nvPicPr>
          <p:cNvPr id="27" name="Picture 12"/>
          <p:cNvPicPr>
            <a:picLocks noChangeAspect="1"/>
          </p:cNvPicPr>
          <p:nvPr/>
        </p:nvPicPr>
        <p:blipFill>
          <a:blip r:embed="rId17"/>
          <a:stretch>
            <a:fillRect/>
          </a:stretch>
        </p:blipFill>
        <p:spPr>
          <a:xfrm>
            <a:off x="4805330" y="4439570"/>
            <a:ext cx="2806261" cy="1437355"/>
          </a:xfrm>
          <a:prstGeom prst="rect">
            <a:avLst/>
          </a:prstGeom>
        </p:spPr>
      </p:pic>
      <p:pic>
        <p:nvPicPr>
          <p:cNvPr id="28" name="Picture 15"/>
          <p:cNvPicPr>
            <a:picLocks noChangeAspect="1"/>
          </p:cNvPicPr>
          <p:nvPr/>
        </p:nvPicPr>
        <p:blipFill>
          <a:blip r:embed="rId18"/>
          <a:stretch>
            <a:fillRect/>
          </a:stretch>
        </p:blipFill>
        <p:spPr>
          <a:xfrm>
            <a:off x="8803464" y="4439570"/>
            <a:ext cx="2501123" cy="1424020"/>
          </a:xfrm>
          <a:prstGeom prst="rect">
            <a:avLst/>
          </a:prstGeom>
        </p:spPr>
      </p:pic>
      <p:sp>
        <p:nvSpPr>
          <p:cNvPr id="29" name="文本框 7176"/>
          <p:cNvSpPr txBox="1"/>
          <p:nvPr/>
        </p:nvSpPr>
        <p:spPr>
          <a:xfrm>
            <a:off x="8241203" y="3095863"/>
            <a:ext cx="3522167" cy="737235"/>
          </a:xfrm>
          <a:prstGeom prst="rect">
            <a:avLst/>
          </a:prstGeom>
          <a:noFill/>
        </p:spPr>
        <p:txBody>
          <a:bodyPr wrap="square">
            <a:spAutoFit/>
          </a:bodyPr>
          <a:lstStyle/>
          <a:p>
            <a:pPr algn="just" eaLnBrk="0" hangingPunct="0"/>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从项目立项开始，全周期管理项目数据风险，对数据收集、存储、使用、删除、共享、出境等方面进行全面的数据风险评估</a:t>
            </a:r>
            <a:endPar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0" name="Picture 19"/>
          <p:cNvPicPr>
            <a:picLocks noChangeAspect="1"/>
          </p:cNvPicPr>
          <p:nvPr/>
        </p:nvPicPr>
        <p:blipFill>
          <a:blip r:embed="rId19"/>
          <a:srcRect l="2049" r="1637"/>
          <a:stretch>
            <a:fillRect/>
          </a:stretch>
        </p:blipFill>
        <p:spPr>
          <a:xfrm>
            <a:off x="8803464" y="1900555"/>
            <a:ext cx="2622091" cy="1230630"/>
          </a:xfrm>
          <a:prstGeom prst="rect">
            <a:avLst/>
          </a:prstGeom>
        </p:spPr>
      </p:pic>
      <p:sp>
        <p:nvSpPr>
          <p:cNvPr id="31" name="Slide Number Placeholder 30"/>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目录</a:t>
            </a:r>
            <a:endParaRPr lang="zh-CN" altLang="en-US" sz="2400" b="1" dirty="0">
              <a:latin typeface="微软雅黑" panose="020B0503020204020204" pitchFamily="34" charset="-122"/>
              <a:ea typeface="微软雅黑" panose="020B0503020204020204" pitchFamily="34" charset="-122"/>
            </a:endParaRPr>
          </a:p>
        </p:txBody>
      </p:sp>
      <p:sp>
        <p:nvSpPr>
          <p:cNvPr id="5" name="内容占位符 2"/>
          <p:cNvSpPr txBox="1"/>
          <p:nvPr/>
        </p:nvSpPr>
        <p:spPr>
          <a:xfrm>
            <a:off x="854241" y="1600200"/>
            <a:ext cx="10986463"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lnSpc>
                <a:spcPct val="150000"/>
              </a:lnSpc>
            </a:pPr>
            <a:r>
              <a:rPr kumimoji="1" lang="zh-CN" altLang="en-US" dirty="0">
                <a:latin typeface="微软雅黑" panose="020B0503020204020204" pitchFamily="34" charset="-122"/>
                <a:ea typeface="微软雅黑" panose="020B0503020204020204" pitchFamily="34" charset="-122"/>
              </a:rPr>
              <a:t>数据要素合规背景</a:t>
            </a:r>
            <a:endParaRPr kumimoji="1" lang="en-US" altLang="zh-CN" dirty="0">
              <a:latin typeface="微软雅黑" panose="020B0503020204020204" pitchFamily="34" charset="-122"/>
              <a:ea typeface="微软雅黑" panose="020B0503020204020204" pitchFamily="34" charset="-122"/>
            </a:endParaRPr>
          </a:p>
          <a:p>
            <a:pPr>
              <a:lnSpc>
                <a:spcPct val="150000"/>
              </a:lnSpc>
            </a:pPr>
            <a:r>
              <a:rPr kumimoji="1" lang="zh-CN" altLang="en-US" dirty="0">
                <a:solidFill>
                  <a:srgbClr val="C00000"/>
                </a:solidFill>
                <a:latin typeface="微软雅黑" panose="020B0503020204020204" pitchFamily="34" charset="-122"/>
                <a:ea typeface="微软雅黑" panose="020B0503020204020204" pitchFamily="34" charset="-122"/>
              </a:rPr>
              <a:t>数据要素合规技术</a:t>
            </a:r>
            <a:endParaRPr kumimoji="1" lang="en-US" altLang="zh-CN" dirty="0">
              <a:solidFill>
                <a:srgbClr val="C00000"/>
              </a:solidFill>
              <a:latin typeface="微软雅黑" panose="020B0503020204020204" pitchFamily="34" charset="-122"/>
              <a:ea typeface="微软雅黑" panose="020B0503020204020204" pitchFamily="34" charset="-122"/>
            </a:endParaRPr>
          </a:p>
          <a:p>
            <a:pPr>
              <a:lnSpc>
                <a:spcPct val="150000"/>
              </a:lnSpc>
            </a:pPr>
            <a:r>
              <a:rPr kumimoji="1" lang="zh-CN" altLang="en-US" dirty="0">
                <a:latin typeface="微软雅黑" panose="020B0503020204020204" pitchFamily="34" charset="-122"/>
                <a:ea typeface="微软雅黑" panose="020B0503020204020204" pitchFamily="34" charset="-122"/>
              </a:rPr>
              <a:t>数据要素合规平台</a:t>
            </a:r>
            <a:endParaRPr kumimoji="1" lang="en-US" altLang="zh-CN" dirty="0">
              <a:latin typeface="微软雅黑" panose="020B0503020204020204" pitchFamily="34" charset="-122"/>
              <a:ea typeface="微软雅黑" panose="020B0503020204020204" pitchFamily="34" charset="-122"/>
            </a:endParaRPr>
          </a:p>
          <a:p>
            <a:pPr>
              <a:lnSpc>
                <a:spcPct val="150000"/>
              </a:lnSpc>
            </a:pPr>
            <a:r>
              <a:rPr kumimoji="1" lang="zh-CN" altLang="en-US" dirty="0">
                <a:latin typeface="微软雅黑" panose="020B0503020204020204" pitchFamily="34" charset="-122"/>
                <a:ea typeface="微软雅黑" panose="020B0503020204020204" pitchFamily="34" charset="-122"/>
              </a:rPr>
              <a:t>数据要素合规展望</a:t>
            </a:r>
            <a:endParaRPr kumimoji="1" lang="zh-CN" altLang="en-US" dirty="0">
              <a:latin typeface="微软雅黑" panose="020B0503020204020204" pitchFamily="34" charset="-122"/>
              <a:ea typeface="微软雅黑" panose="020B0503020204020204" pitchFamily="34" charset="-122"/>
            </a:endParaRPr>
          </a:p>
        </p:txBody>
      </p:sp>
      <p:sp>
        <p:nvSpPr>
          <p:cNvPr id="2" name="文本框 1"/>
          <p:cNvSpPr txBox="1"/>
          <p:nvPr/>
        </p:nvSpPr>
        <p:spPr>
          <a:xfrm>
            <a:off x="4958301" y="2667959"/>
            <a:ext cx="8967746" cy="369332"/>
          </a:xfrm>
          <a:prstGeom prst="rect">
            <a:avLst/>
          </a:prstGeom>
          <a:noFill/>
        </p:spPr>
        <p:txBody>
          <a:bodyPr wrap="square">
            <a:spAutoFit/>
          </a:bodyPr>
          <a:lstStyle/>
          <a:p>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技术创新推动合规加速进入数字化转型的快车道</a:t>
            </a:r>
            <a:endParaRPr lang="zh-CN" altLang="en-US" dirty="0"/>
          </a:p>
        </p:txBody>
      </p:sp>
      <p:sp>
        <p:nvSpPr>
          <p:cNvPr id="4" name="文本框 3"/>
          <p:cNvSpPr txBox="1"/>
          <p:nvPr/>
        </p:nvSpPr>
        <p:spPr>
          <a:xfrm>
            <a:off x="4979877" y="2123842"/>
            <a:ext cx="6882092" cy="369332"/>
          </a:xfrm>
          <a:prstGeom prst="rect">
            <a:avLst/>
          </a:prstGeom>
          <a:noFill/>
        </p:spPr>
        <p:txBody>
          <a:bodyPr wrap="square">
            <a:spAutoFit/>
          </a:bodyPr>
          <a:lstStyle/>
          <a:p>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数据安全技术快速发展，为业务带来了机遇和挑战</a:t>
            </a:r>
            <a:endParaRPr lang="zh-CN" altLang="en-US" dirty="0"/>
          </a:p>
        </p:txBody>
      </p:sp>
      <p:sp>
        <p:nvSpPr>
          <p:cNvPr id="7" name="文本框 6"/>
          <p:cNvSpPr txBox="1"/>
          <p:nvPr/>
        </p:nvSpPr>
        <p:spPr>
          <a:xfrm>
            <a:off x="4958301" y="3171549"/>
            <a:ext cx="11201884" cy="369332"/>
          </a:xfrm>
          <a:prstGeom prst="rect">
            <a:avLst/>
          </a:prstGeom>
          <a:noFill/>
        </p:spPr>
        <p:txBody>
          <a:bodyPr wrap="square">
            <a:spAutoFit/>
          </a:bodyPr>
          <a:lstStyle/>
          <a:p>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创新工具与系统应用赋能数据要素合规</a:t>
            </a:r>
            <a:endParaRPr lang="zh-CN" altLang="en-US" dirty="0"/>
          </a:p>
        </p:txBody>
      </p:sp>
      <p:sp>
        <p:nvSpPr>
          <p:cNvPr id="8" name="圆角矩形 7"/>
          <p:cNvSpPr/>
          <p:nvPr/>
        </p:nvSpPr>
        <p:spPr>
          <a:xfrm>
            <a:off x="4784517" y="1949057"/>
            <a:ext cx="6882092" cy="1772338"/>
          </a:xfrm>
          <a:prstGeom prst="round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灯片编号占位符 8"/>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38200" y="279196"/>
            <a:ext cx="8603974" cy="523220"/>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数据要素合规技术</a:t>
            </a:r>
            <a:endParaRPr lang="zh-CN" altLang="en-US" sz="2800" b="1" dirty="0">
              <a:latin typeface="微软雅黑" panose="020B0503020204020204" pitchFamily="34" charset="-122"/>
              <a:ea typeface="微软雅黑" panose="020B0503020204020204" pitchFamily="34" charset="-122"/>
            </a:endParaRPr>
          </a:p>
        </p:txBody>
      </p:sp>
      <p:sp>
        <p:nvSpPr>
          <p:cNvPr id="3" name="文本框 2"/>
          <p:cNvSpPr txBox="1"/>
          <p:nvPr/>
        </p:nvSpPr>
        <p:spPr>
          <a:xfrm>
            <a:off x="755795" y="1373457"/>
            <a:ext cx="10956232" cy="738664"/>
          </a:xfrm>
          <a:prstGeom prst="rect">
            <a:avLst/>
          </a:prstGeom>
          <a:noFill/>
        </p:spPr>
        <p:txBody>
          <a:bodyPr wrap="square">
            <a:spAutoFit/>
          </a:bodyPr>
          <a:lstStyle/>
          <a:p>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作为人员和技术要素密集的行业，在以信息化系统替代人力实现降本增效方面，已经进行了一段时间的探索。但是在数据要素合规，个保合规这一交叉领域仍处于摸索探索阶段</a:t>
            </a:r>
            <a:endPar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a:p>
            <a:endPar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6" name="矩形: 圆角 5"/>
          <p:cNvSpPr/>
          <p:nvPr/>
        </p:nvSpPr>
        <p:spPr>
          <a:xfrm>
            <a:off x="655630" y="1238309"/>
            <a:ext cx="11056396" cy="738664"/>
          </a:xfrm>
          <a:prstGeom prst="roundRect">
            <a:avLst/>
          </a:prstGeom>
          <a:noFill/>
          <a:ln w="12700" cap="flat" cmpd="sng" algn="ctr">
            <a:solidFill>
              <a:srgbClr val="003F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 name="文本框 6"/>
          <p:cNvSpPr txBox="1"/>
          <p:nvPr/>
        </p:nvSpPr>
        <p:spPr>
          <a:xfrm>
            <a:off x="4246458" y="2573170"/>
            <a:ext cx="7096076" cy="1107996"/>
          </a:xfrm>
          <a:prstGeom prst="rect">
            <a:avLst/>
          </a:prstGeom>
          <a:noFill/>
        </p:spPr>
        <p:txBody>
          <a:bodyPr wrap="square">
            <a:spAutoFit/>
          </a:bodyPr>
          <a:lstStyle/>
          <a:p>
            <a:pPr marL="285750" indent="-285750" algn="l" fontAlgn="base">
              <a:buFont typeface="Arial" panose="020B0604020202090204" pitchFamily="34" charset="0"/>
              <a:buChar char="•"/>
            </a:pPr>
            <a:r>
              <a:rPr lang="zh-CN" altLang="en-US" b="1" i="0" dirty="0">
                <a:solidFill>
                  <a:srgbClr val="002060"/>
                </a:solidFill>
                <a:effectLst/>
                <a:latin typeface="微软雅黑" panose="020B0503020204020204" pitchFamily="34" charset="-122"/>
                <a:ea typeface="微软雅黑" panose="020B0503020204020204" pitchFamily="34" charset="-122"/>
              </a:rPr>
              <a:t>数字化的收益明显</a:t>
            </a:r>
            <a:endParaRPr lang="zh-CN" altLang="en-US" b="1" i="0" dirty="0">
              <a:solidFill>
                <a:srgbClr val="002060"/>
              </a:solidFill>
              <a:effectLst/>
              <a:latin typeface="微软雅黑" panose="020B0503020204020204" pitchFamily="34" charset="-122"/>
              <a:ea typeface="微软雅黑" panose="020B0503020204020204" pitchFamily="34" charset="-122"/>
            </a:endParaRPr>
          </a:p>
          <a:p>
            <a:pPr algn="l" fontAlgn="base"/>
            <a:r>
              <a:rPr lang="zh-CN" altLang="en-US" sz="1600" b="0" i="0" dirty="0">
                <a:solidFill>
                  <a:srgbClr val="2D2D2D"/>
                </a:solidFill>
                <a:effectLst/>
                <a:latin typeface="微软雅黑" panose="020B0503020204020204" pitchFamily="34" charset="-122"/>
                <a:ea typeface="微软雅黑" panose="020B0503020204020204" pitchFamily="34" charset="-122"/>
              </a:rPr>
              <a:t>基于许多成功案例经验，传统手工向数字化辅助转变，使手段和技术上有了突飞猛进的改进。特别是在人员配置有限、能力参差不齐的条件下，数字化促进了能力的提升</a:t>
            </a:r>
            <a:endParaRPr lang="zh-CN" altLang="en-US" sz="1600" b="0" i="0" dirty="0">
              <a:solidFill>
                <a:srgbClr val="2D2D2D"/>
              </a:solidFill>
              <a:effectLst/>
              <a:latin typeface="微软雅黑" panose="020B0503020204020204" pitchFamily="34" charset="-122"/>
              <a:ea typeface="微软雅黑" panose="020B0503020204020204" pitchFamily="34" charset="-122"/>
            </a:endParaRPr>
          </a:p>
        </p:txBody>
      </p:sp>
      <p:sp>
        <p:nvSpPr>
          <p:cNvPr id="8" name="文本框 7"/>
          <p:cNvSpPr txBox="1"/>
          <p:nvPr/>
        </p:nvSpPr>
        <p:spPr>
          <a:xfrm>
            <a:off x="4246458" y="4434603"/>
            <a:ext cx="7096076" cy="1107996"/>
          </a:xfrm>
          <a:prstGeom prst="rect">
            <a:avLst/>
          </a:prstGeom>
          <a:noFill/>
        </p:spPr>
        <p:txBody>
          <a:bodyPr wrap="square">
            <a:spAutoFit/>
          </a:bodyPr>
          <a:lstStyle/>
          <a:p>
            <a:pPr marL="285750" indent="-285750">
              <a:buFont typeface="Arial" panose="020B0604020202090204" pitchFamily="34" charset="0"/>
              <a:buChar char="•"/>
            </a:pPr>
            <a:r>
              <a:rPr lang="zh-CN" altLang="en-US" b="1" dirty="0">
                <a:solidFill>
                  <a:srgbClr val="002060"/>
                </a:solidFill>
                <a:latin typeface="微软雅黑" panose="020B0503020204020204" pitchFamily="34" charset="-122"/>
                <a:ea typeface="微软雅黑" panose="020B0503020204020204" pitchFamily="34" charset="-122"/>
              </a:rPr>
              <a:t>在数据要素合规，个保合规这一交叉领域仍有很大探索空间</a:t>
            </a:r>
            <a:endParaRPr lang="en-US" altLang="zh-CN" b="1" dirty="0">
              <a:solidFill>
                <a:srgbClr val="002060"/>
              </a:solidFill>
              <a:latin typeface="微软雅黑" panose="020B0503020204020204" pitchFamily="34" charset="-122"/>
              <a:ea typeface="微软雅黑" panose="020B0503020204020204" pitchFamily="34" charset="-122"/>
            </a:endParaRPr>
          </a:p>
          <a:p>
            <a:r>
              <a:rPr lang="zh-CN" altLang="en-US" sz="1600" dirty="0">
                <a:solidFill>
                  <a:srgbClr val="2D2D2D"/>
                </a:solidFill>
                <a:latin typeface="微软雅黑" panose="020B0503020204020204" pitchFamily="34" charset="-122"/>
                <a:ea typeface="微软雅黑" panose="020B0503020204020204" pitchFamily="34" charset="-122"/>
              </a:rPr>
              <a:t>现有系统平台尚不能满足大数据背景下的需求。各国日益严格的数据安全与隐私保护相关法律与规章制度不断更新出台，也使得传统平台难以灵活应对，为人员加大工作难度</a:t>
            </a:r>
            <a:endParaRPr lang="zh-CN" altLang="en-US" sz="1600" dirty="0">
              <a:solidFill>
                <a:srgbClr val="2D2D2D"/>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55795" y="2369653"/>
            <a:ext cx="2966626" cy="3831337"/>
          </a:xfrm>
          <a:prstGeom prst="rect">
            <a:avLst/>
          </a:prstGeom>
        </p:spPr>
      </p:pic>
      <p:sp>
        <p:nvSpPr>
          <p:cNvPr id="10" name="矩形: 圆角 31"/>
          <p:cNvSpPr/>
          <p:nvPr/>
        </p:nvSpPr>
        <p:spPr>
          <a:xfrm>
            <a:off x="4172420" y="2377209"/>
            <a:ext cx="7244151" cy="1503448"/>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1" name="矩形: 圆角 31"/>
          <p:cNvSpPr/>
          <p:nvPr/>
        </p:nvSpPr>
        <p:spPr>
          <a:xfrm>
            <a:off x="4172420" y="4260574"/>
            <a:ext cx="7244151" cy="1503448"/>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7" name="内容占位符 2"/>
          <p:cNvSpPr txBox="1"/>
          <p:nvPr/>
        </p:nvSpPr>
        <p:spPr>
          <a:xfrm>
            <a:off x="854242" y="1600200"/>
            <a:ext cx="10972800" cy="45259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50000"/>
              </a:lnSpc>
            </a:pPr>
            <a:r>
              <a:rPr kumimoji="1" lang="zh-CN" altLang="en-US" b="1" dirty="0">
                <a:solidFill>
                  <a:srgbClr val="C00000"/>
                </a:solidFill>
                <a:latin typeface="华文宋体" panose="02010600040101010101" charset="-122"/>
                <a:ea typeface="华文宋体" panose="02010600040101010101" charset="-122"/>
              </a:rPr>
              <a:t>安全多方计算</a:t>
            </a:r>
            <a:endParaRPr kumimoji="1" lang="zh-CN" altLang="en-GB" b="1" dirty="0">
              <a:solidFill>
                <a:srgbClr val="C00000"/>
              </a:solidFill>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联邦学习</a:t>
            </a:r>
            <a:endParaRPr kumimoji="1" lang="zh-CN" altLang="en-US"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数据脱敏</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差分隐私</a:t>
            </a:r>
            <a:endParaRPr kumimoji="1" lang="en-US" altLang="zh-CN" b="1" dirty="0">
              <a:latin typeface="华文宋体" panose="02010600040101010101" charset="-122"/>
              <a:ea typeface="华文宋体" panose="02010600040101010101" charset="-122"/>
            </a:endParaRPr>
          </a:p>
          <a:p>
            <a:pPr fontAlgn="auto">
              <a:lnSpc>
                <a:spcPct val="150000"/>
              </a:lnSpc>
            </a:pPr>
            <a:r>
              <a:rPr lang="zh-CN" altLang="en-US" b="1" dirty="0">
                <a:latin typeface="华文宋体" panose="02010600040101010101" charset="-122"/>
                <a:ea typeface="华文宋体" panose="02010600040101010101" charset="-122"/>
              </a:rPr>
              <a:t>全同态加密</a:t>
            </a:r>
            <a:endParaRPr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零知识证明</a:t>
            </a:r>
            <a:endParaRPr kumimoji="1" lang="en-US" altLang="zh-CN" b="1" dirty="0">
              <a:latin typeface="华文宋体" panose="02010600040101010101" charset="-122"/>
              <a:ea typeface="华文宋体" panose="02010600040101010101" charset="-122"/>
            </a:endParaRPr>
          </a:p>
          <a:p>
            <a:pPr fontAlgn="auto">
              <a:lnSpc>
                <a:spcPct val="150000"/>
              </a:lnSpc>
            </a:pPr>
            <a:r>
              <a:rPr kumimoji="1" lang="zh-CN" altLang="en-US" b="1" dirty="0">
                <a:latin typeface="华文宋体" panose="02010600040101010101" charset="-122"/>
                <a:ea typeface="华文宋体" panose="02010600040101010101" charset="-122"/>
              </a:rPr>
              <a:t>数据合规</a:t>
            </a:r>
            <a:endParaRPr kumimoji="1" lang="en-US" altLang="zh-CN" b="1" dirty="0">
              <a:latin typeface="华文宋体" panose="02010600040101010101" charset="-122"/>
              <a:ea typeface="华文宋体" panose="02010600040101010101" charset="-122"/>
            </a:endParaRPr>
          </a:p>
          <a:p>
            <a:pPr>
              <a:lnSpc>
                <a:spcPct val="150000"/>
              </a:lnSpc>
            </a:pPr>
            <a:endParaRPr kumimoji="1" lang="zh-CN" altLang="en-US" b="1" dirty="0">
              <a:latin typeface="华文宋体" panose="02010600040101010101" charset="-122"/>
              <a:ea typeface="华文宋体" panose="02010600040101010101" charset="-122"/>
            </a:endParaRPr>
          </a:p>
        </p:txBody>
      </p:sp>
    </p:spTree>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38200" y="279196"/>
            <a:ext cx="8603974" cy="523220"/>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数据要素合规技术</a:t>
            </a:r>
            <a:endParaRPr lang="zh-CN" altLang="en-US" sz="2800" b="1" dirty="0">
              <a:latin typeface="微软雅黑" panose="020B0503020204020204" pitchFamily="34" charset="-122"/>
              <a:ea typeface="微软雅黑" panose="020B0503020204020204" pitchFamily="34" charset="-122"/>
            </a:endParaRPr>
          </a:p>
        </p:txBody>
      </p:sp>
      <p:sp>
        <p:nvSpPr>
          <p:cNvPr id="5" name="文本框 4"/>
          <p:cNvSpPr txBox="1"/>
          <p:nvPr/>
        </p:nvSpPr>
        <p:spPr>
          <a:xfrm>
            <a:off x="7122424" y="2513209"/>
            <a:ext cx="3964640" cy="3416320"/>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en-US" b="1" i="0" dirty="0">
                <a:solidFill>
                  <a:srgbClr val="002060"/>
                </a:solidFill>
                <a:effectLst/>
                <a:latin typeface="微软雅黑" panose="020B0503020204020204" pitchFamily="34" charset="-122"/>
                <a:ea typeface="微软雅黑" panose="020B0503020204020204" pitchFamily="34" charset="-122"/>
              </a:rPr>
              <a:t>不断优化数据分析工具，建立全流程易学易用的可视化平台</a:t>
            </a:r>
            <a:endParaRPr lang="en-US" altLang="zh-CN" b="1" i="0" dirty="0">
              <a:solidFill>
                <a:srgbClr val="002060"/>
              </a:solidFill>
              <a:effectLst/>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endParaRPr lang="en-US" altLang="zh-CN" b="1" i="0" dirty="0">
              <a:solidFill>
                <a:srgbClr val="002060"/>
              </a:solidFill>
              <a:effectLst/>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b="1" i="0" dirty="0">
                <a:solidFill>
                  <a:srgbClr val="002060"/>
                </a:solidFill>
                <a:effectLst/>
                <a:latin typeface="微软雅黑" panose="020B0503020204020204" pitchFamily="34" charset="-122"/>
                <a:ea typeface="微软雅黑" panose="020B0503020204020204" pitchFamily="34" charset="-122"/>
              </a:rPr>
              <a:t>高度封装各类</a:t>
            </a:r>
            <a:r>
              <a:rPr lang="zh-CN" altLang="en-US" b="1" dirty="0">
                <a:solidFill>
                  <a:srgbClr val="002060"/>
                </a:solidFill>
                <a:latin typeface="微软雅黑" panose="020B0503020204020204" pitchFamily="34" charset="-122"/>
                <a:ea typeface="微软雅黑" panose="020B0503020204020204" pitchFamily="34" charset="-122"/>
              </a:rPr>
              <a:t>专业</a:t>
            </a:r>
            <a:r>
              <a:rPr lang="zh-CN" altLang="en-US" b="1" i="0" dirty="0">
                <a:solidFill>
                  <a:srgbClr val="002060"/>
                </a:solidFill>
                <a:effectLst/>
                <a:latin typeface="微软雅黑" panose="020B0503020204020204" pitchFamily="34" charset="-122"/>
                <a:ea typeface="微软雅黑" panose="020B0503020204020204" pitchFamily="34" charset="-122"/>
              </a:rPr>
              <a:t>工具，降低人员学习和使用门槛</a:t>
            </a:r>
            <a:endParaRPr lang="en-US" altLang="zh-CN" b="1" i="0" dirty="0">
              <a:solidFill>
                <a:srgbClr val="002060"/>
              </a:solidFill>
              <a:effectLst/>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endParaRPr lang="en-US" altLang="zh-CN" b="1" i="0" dirty="0">
              <a:solidFill>
                <a:srgbClr val="002060"/>
              </a:solidFill>
              <a:effectLst/>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b="1" i="0" dirty="0">
                <a:solidFill>
                  <a:srgbClr val="002060"/>
                </a:solidFill>
                <a:effectLst/>
                <a:latin typeface="微软雅黑" panose="020B0503020204020204" pitchFamily="34" charset="-122"/>
                <a:ea typeface="微软雅黑" panose="020B0503020204020204" pitchFamily="34" charset="-122"/>
              </a:rPr>
              <a:t>利用</a:t>
            </a:r>
            <a:r>
              <a:rPr lang="en-US" altLang="zh-CN" b="1" i="0" dirty="0">
                <a:solidFill>
                  <a:srgbClr val="002060"/>
                </a:solidFill>
                <a:effectLst/>
                <a:latin typeface="微软雅黑" panose="020B0503020204020204" pitchFamily="34" charset="-122"/>
                <a:ea typeface="微软雅黑" panose="020B0503020204020204" pitchFamily="34" charset="-122"/>
              </a:rPr>
              <a:t>RPA</a:t>
            </a:r>
            <a:r>
              <a:rPr lang="zh-CN" altLang="en-US" b="1" i="0" dirty="0">
                <a:solidFill>
                  <a:srgbClr val="002060"/>
                </a:solidFill>
                <a:effectLst/>
                <a:latin typeface="微软雅黑" panose="020B0503020204020204" pitchFamily="34" charset="-122"/>
                <a:ea typeface="微软雅黑" panose="020B0503020204020204" pitchFamily="34" charset="-122"/>
              </a:rPr>
              <a:t>等工具，实现文本、报表和数据的自动批量下载和加工</a:t>
            </a:r>
            <a:endParaRPr lang="en-US" altLang="zh-CN" b="1" i="0" dirty="0">
              <a:solidFill>
                <a:srgbClr val="002060"/>
              </a:solidFill>
              <a:effectLst/>
              <a:latin typeface="微软雅黑" panose="020B0503020204020204" pitchFamily="34" charset="-122"/>
              <a:ea typeface="微软雅黑" panose="020B0503020204020204" pitchFamily="34" charset="-122"/>
            </a:endParaRPr>
          </a:p>
        </p:txBody>
      </p:sp>
      <p:sp>
        <p:nvSpPr>
          <p:cNvPr id="12" name="文本框 11"/>
          <p:cNvSpPr txBox="1"/>
          <p:nvPr/>
        </p:nvSpPr>
        <p:spPr>
          <a:xfrm>
            <a:off x="402956" y="2656443"/>
            <a:ext cx="545075" cy="1754326"/>
          </a:xfrm>
          <a:prstGeom prst="rect">
            <a:avLst/>
          </a:prstGeom>
          <a:noFill/>
        </p:spPr>
        <p:txBody>
          <a:bodyPr wrap="square">
            <a:spAutoFit/>
          </a:bodyPr>
          <a:lstStyle/>
          <a:p>
            <a:r>
              <a:rPr lang="zh-CN" altLang="en-US" b="1" i="0" dirty="0">
                <a:solidFill>
                  <a:srgbClr val="002060"/>
                </a:solidFill>
                <a:effectLst/>
                <a:latin typeface="微软雅黑" panose="020B0503020204020204" pitchFamily="34" charset="-122"/>
                <a:ea typeface="微软雅黑" panose="020B0503020204020204" pitchFamily="34" charset="-122"/>
              </a:rPr>
              <a:t>合规技术工具</a:t>
            </a:r>
            <a:endParaRPr lang="zh-CN" altLang="en-US" dirty="0">
              <a:solidFill>
                <a:srgbClr val="002060"/>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948031" y="1359320"/>
            <a:ext cx="10156108" cy="523220"/>
          </a:xfrm>
          <a:prstGeom prst="rect">
            <a:avLst/>
          </a:prstGeom>
          <a:noFill/>
        </p:spPr>
        <p:txBody>
          <a:bodyPr wrap="square">
            <a:spAutoFit/>
          </a:bodyPr>
          <a:lstStyle/>
          <a:p>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合规工具是数字化转型的关键。技术创新配合良好易用的工具可以极大提升作业的</a:t>
            </a:r>
            <a:r>
              <a:rPr lang="zh-CN" altLang="en-US" sz="1400" dirty="0">
                <a:solidFill>
                  <a:srgbClr val="C00000"/>
                </a:solidFill>
                <a:latin typeface="微软雅黑" panose="020B0503020204020204" pitchFamily="34" charset="-122"/>
                <a:ea typeface="微软雅黑" panose="020B0503020204020204" pitchFamily="34" charset="-122"/>
              </a:rPr>
              <a:t>工作效率和质量</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，使人员摆脱大量简单烦琐的重复性劳动，更加聚焦于高级作业和核心价值创造</a:t>
            </a:r>
            <a:endParaRPr lang="en-US"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088602" y="2301471"/>
            <a:ext cx="5686313" cy="3790875"/>
          </a:xfrm>
          <a:prstGeom prst="rect">
            <a:avLst/>
          </a:prstGeom>
        </p:spPr>
      </p:pic>
      <p:sp>
        <p:nvSpPr>
          <p:cNvPr id="15" name="矩形: 圆角 9"/>
          <p:cNvSpPr/>
          <p:nvPr/>
        </p:nvSpPr>
        <p:spPr>
          <a:xfrm>
            <a:off x="663965" y="1301743"/>
            <a:ext cx="10724239" cy="630457"/>
          </a:xfrm>
          <a:prstGeom prst="roundRect">
            <a:avLst/>
          </a:prstGeom>
          <a:noFill/>
          <a:ln w="12700" cap="flat" cmpd="sng" algn="ctr">
            <a:solidFill>
              <a:srgbClr val="003F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6" name="矩形: 圆角 31"/>
          <p:cNvSpPr/>
          <p:nvPr/>
        </p:nvSpPr>
        <p:spPr>
          <a:xfrm>
            <a:off x="6915486" y="2437682"/>
            <a:ext cx="4415665" cy="3654664"/>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 name="灯片编号占位符 2"/>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38200" y="279196"/>
            <a:ext cx="8603974" cy="523220"/>
          </a:xfrm>
          <a:prstGeom prst="rect">
            <a:avLst/>
          </a:prstGeom>
          <a:noFill/>
        </p:spPr>
        <p:txBody>
          <a:bodyPr wrap="square" lIns="91440" tIns="45720" rIns="91440" bIns="45720" rtlCol="0" anchor="t">
            <a:spAutoFit/>
          </a:bodyPr>
          <a:lstStyle/>
          <a:p>
            <a:r>
              <a:rPr lang="zh-CN" altLang="en-US" sz="2800" b="1" dirty="0">
                <a:latin typeface="微软雅黑" panose="020B0503020204020204" pitchFamily="34" charset="-122"/>
                <a:ea typeface="微软雅黑" panose="020B0503020204020204" pitchFamily="34" charset="-122"/>
              </a:rPr>
              <a:t>数据要素合规技术</a:t>
            </a:r>
            <a:endParaRPr lang="zh-CN" altLang="en-US" sz="2800" b="1" dirty="0">
              <a:latin typeface="微软雅黑" panose="020B0503020204020204" pitchFamily="34" charset="-122"/>
              <a:ea typeface="微软雅黑" panose="020B0503020204020204" pitchFamily="34" charset="-122"/>
            </a:endParaRPr>
          </a:p>
        </p:txBody>
      </p:sp>
      <p:pic>
        <p:nvPicPr>
          <p:cNvPr id="3" name="Picture 2" descr="查看源图像"/>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066288" y="1013808"/>
            <a:ext cx="1810611" cy="1810611"/>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圆角 6"/>
          <p:cNvSpPr/>
          <p:nvPr/>
        </p:nvSpPr>
        <p:spPr>
          <a:xfrm>
            <a:off x="7253029" y="1245875"/>
            <a:ext cx="1430688" cy="1413484"/>
          </a:xfrm>
          <a:prstGeom prst="roundRect">
            <a:avLst>
              <a:gd name="adj" fmla="val 8785"/>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7" name="矩形: 圆角 8"/>
          <p:cNvSpPr/>
          <p:nvPr/>
        </p:nvSpPr>
        <p:spPr>
          <a:xfrm>
            <a:off x="9263112" y="1240260"/>
            <a:ext cx="1424715" cy="1424715"/>
          </a:xfrm>
          <a:prstGeom prst="roundRect">
            <a:avLst>
              <a:gd name="adj" fmla="val 6940"/>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4"/>
          <a:stretch>
            <a:fillRect/>
          </a:stretch>
        </p:blipFill>
        <p:spPr>
          <a:xfrm>
            <a:off x="5248921" y="2706454"/>
            <a:ext cx="5438907" cy="1685923"/>
          </a:xfrm>
          <a:prstGeom prst="rect">
            <a:avLst/>
          </a:prstGeom>
        </p:spPr>
      </p:pic>
      <p:pic>
        <p:nvPicPr>
          <p:cNvPr id="9" name="图片 8"/>
          <p:cNvPicPr>
            <a:picLocks noChangeAspect="1"/>
          </p:cNvPicPr>
          <p:nvPr/>
        </p:nvPicPr>
        <p:blipFill>
          <a:blip r:embed="rId5"/>
          <a:stretch>
            <a:fillRect/>
          </a:stretch>
        </p:blipFill>
        <p:spPr>
          <a:xfrm>
            <a:off x="5248920" y="4449485"/>
            <a:ext cx="5438907" cy="1685923"/>
          </a:xfrm>
          <a:prstGeom prst="rect">
            <a:avLst/>
          </a:prstGeom>
        </p:spPr>
      </p:pic>
      <p:sp>
        <p:nvSpPr>
          <p:cNvPr id="10" name="矩形 9"/>
          <p:cNvSpPr/>
          <p:nvPr/>
        </p:nvSpPr>
        <p:spPr>
          <a:xfrm>
            <a:off x="1024620" y="1639740"/>
            <a:ext cx="3893575" cy="584775"/>
          </a:xfrm>
          <a:prstGeom prst="rect">
            <a:avLst/>
          </a:prstGeom>
          <a:solidFill>
            <a:srgbClr val="3365A0"/>
          </a:solidFill>
          <a:ln>
            <a:noFill/>
          </a:ln>
          <a:effectLst>
            <a:softEdge rad="27082"/>
          </a:effectLst>
        </p:spPr>
        <p:txBody>
          <a:bodyPr rtlCol="0" anchor="ctr"/>
          <a:lstStyle/>
          <a:p>
            <a:pPr lvl="0" algn="ctr">
              <a:defRPr/>
            </a:pPr>
            <a:r>
              <a:rPr lang="en-GB" altLang="zh-CN" sz="2000" b="1" kern="0" dirty="0">
                <a:solidFill>
                  <a:prstClr val="white"/>
                </a:solidFill>
                <a:latin typeface="微软雅黑" panose="020B0503020204020204" pitchFamily="34" charset="-122"/>
                <a:ea typeface="微软雅黑" panose="020B0503020204020204" pitchFamily="34" charset="-122"/>
              </a:rPr>
              <a:t>OCR</a:t>
            </a:r>
            <a:r>
              <a:rPr lang="zh-CN" altLang="en-GB" sz="2000" b="1" kern="0" dirty="0">
                <a:solidFill>
                  <a:prstClr val="white"/>
                </a:solidFill>
                <a:latin typeface="微软雅黑" panose="020B0503020204020204" pitchFamily="34" charset="-122"/>
                <a:ea typeface="微软雅黑" panose="020B0503020204020204" pitchFamily="34" charset="-122"/>
              </a:rPr>
              <a:t>、</a:t>
            </a:r>
            <a:r>
              <a:rPr lang="en-GB" altLang="zh-CN" sz="2000" b="1" kern="0" dirty="0">
                <a:solidFill>
                  <a:prstClr val="white"/>
                </a:solidFill>
                <a:latin typeface="微软雅黑" panose="020B0503020204020204" pitchFamily="34" charset="-122"/>
                <a:ea typeface="微软雅黑" panose="020B0503020204020204" pitchFamily="34" charset="-122"/>
              </a:rPr>
              <a:t>ASR</a:t>
            </a:r>
            <a:r>
              <a:rPr lang="zh-CN" altLang="en-GB" sz="2000" b="1" kern="0" dirty="0">
                <a:solidFill>
                  <a:prstClr val="white"/>
                </a:solidFill>
                <a:latin typeface="微软雅黑" panose="020B0503020204020204" pitchFamily="34" charset="-122"/>
                <a:ea typeface="微软雅黑" panose="020B0503020204020204" pitchFamily="34" charset="-122"/>
              </a:rPr>
              <a:t>、</a:t>
            </a:r>
            <a:r>
              <a:rPr lang="en-GB" altLang="zh-CN" sz="2000" b="1" kern="0" dirty="0">
                <a:solidFill>
                  <a:prstClr val="white"/>
                </a:solidFill>
                <a:latin typeface="微软雅黑" panose="020B0503020204020204" pitchFamily="34" charset="-122"/>
                <a:ea typeface="微软雅黑" panose="020B0503020204020204" pitchFamily="34" charset="-122"/>
              </a:rPr>
              <a:t>NLP</a:t>
            </a:r>
            <a:endParaRPr lang="en-GB" altLang="zh-CN" sz="2000" b="1" kern="0" dirty="0">
              <a:solidFill>
                <a:prstClr val="white"/>
              </a:solidFill>
              <a:latin typeface="微软雅黑" panose="020B0503020204020204" pitchFamily="34" charset="-122"/>
              <a:ea typeface="微软雅黑" panose="020B0503020204020204" pitchFamily="34" charset="-122"/>
            </a:endParaRPr>
          </a:p>
        </p:txBody>
      </p:sp>
      <p:sp>
        <p:nvSpPr>
          <p:cNvPr id="11" name="矩形 10"/>
          <p:cNvSpPr/>
          <p:nvPr/>
        </p:nvSpPr>
        <p:spPr>
          <a:xfrm>
            <a:off x="1024620" y="3382733"/>
            <a:ext cx="3893575" cy="584775"/>
          </a:xfrm>
          <a:prstGeom prst="rect">
            <a:avLst/>
          </a:prstGeom>
          <a:solidFill>
            <a:srgbClr val="3365A0"/>
          </a:solidFill>
          <a:ln>
            <a:noFill/>
          </a:ln>
          <a:effectLst>
            <a:softEdge rad="25400"/>
          </a:effectLst>
        </p:spPr>
        <p:txBody>
          <a:bodyPr rtlCol="0" anchor="ctr"/>
          <a:lstStyle/>
          <a:p>
            <a:pPr lvl="0" algn="ctr">
              <a:defRPr/>
            </a:pPr>
            <a:r>
              <a:rPr lang="zh-CN" altLang="en-US" sz="2000" b="1" kern="0" dirty="0">
                <a:solidFill>
                  <a:prstClr val="white"/>
                </a:solidFill>
                <a:latin typeface="微软雅黑" panose="020B0503020204020204" pitchFamily="34" charset="-122"/>
                <a:ea typeface="微软雅黑" panose="020B0503020204020204" pitchFamily="34" charset="-122"/>
              </a:rPr>
              <a:t>机器学习、神经网络、深度学习</a:t>
            </a:r>
            <a:endParaRPr lang="zh-CN" altLang="en-US" sz="2000" b="1" kern="0" dirty="0">
              <a:solidFill>
                <a:prstClr val="white"/>
              </a:solidFill>
              <a:latin typeface="微软雅黑" panose="020B0503020204020204" pitchFamily="34" charset="-122"/>
              <a:ea typeface="微软雅黑" panose="020B0503020204020204" pitchFamily="34" charset="-122"/>
            </a:endParaRPr>
          </a:p>
        </p:txBody>
      </p:sp>
      <p:sp>
        <p:nvSpPr>
          <p:cNvPr id="17" name="矩形 16"/>
          <p:cNvSpPr/>
          <p:nvPr/>
        </p:nvSpPr>
        <p:spPr>
          <a:xfrm>
            <a:off x="1041080" y="5125726"/>
            <a:ext cx="3893575" cy="584775"/>
          </a:xfrm>
          <a:prstGeom prst="rect">
            <a:avLst/>
          </a:prstGeom>
          <a:solidFill>
            <a:srgbClr val="3365A0"/>
          </a:solidFill>
          <a:ln>
            <a:noFill/>
          </a:ln>
          <a:effectLst>
            <a:softEdge rad="25400"/>
          </a:effectLst>
        </p:spPr>
        <p:txBody>
          <a:bodyPr rtlCol="0" anchor="ctr"/>
          <a:lstStyle/>
          <a:p>
            <a:pPr lvl="0" algn="ctr">
              <a:defRPr/>
            </a:pPr>
            <a:r>
              <a:rPr lang="zh-CN" altLang="en-US" sz="2000" b="1" kern="0" dirty="0">
                <a:solidFill>
                  <a:prstClr val="white"/>
                </a:solidFill>
                <a:latin typeface="微软雅黑" panose="020B0503020204020204" pitchFamily="34" charset="-122"/>
                <a:ea typeface="微软雅黑" panose="020B0503020204020204" pitchFamily="34" charset="-122"/>
              </a:rPr>
              <a:t>区块链技术</a:t>
            </a:r>
            <a:endParaRPr lang="zh-CN" altLang="en-US" sz="2000" b="1" kern="0" dirty="0">
              <a:solidFill>
                <a:prstClr val="white"/>
              </a:solidFill>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目录</a:t>
            </a:r>
            <a:endParaRPr lang="zh-CN" altLang="en-US" sz="2400" b="1" dirty="0">
              <a:latin typeface="微软雅黑" panose="020B0503020204020204" pitchFamily="34" charset="-122"/>
              <a:ea typeface="微软雅黑" panose="020B0503020204020204" pitchFamily="34" charset="-122"/>
            </a:endParaRPr>
          </a:p>
        </p:txBody>
      </p:sp>
      <p:sp>
        <p:nvSpPr>
          <p:cNvPr id="5" name="内容占位符 2"/>
          <p:cNvSpPr txBox="1"/>
          <p:nvPr/>
        </p:nvSpPr>
        <p:spPr>
          <a:xfrm>
            <a:off x="854241" y="1600200"/>
            <a:ext cx="10986463"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lnSpc>
                <a:spcPct val="150000"/>
              </a:lnSpc>
            </a:pPr>
            <a:r>
              <a:rPr kumimoji="1" lang="zh-CN" altLang="en-US" dirty="0">
                <a:latin typeface="微软雅黑" panose="020B0503020204020204" pitchFamily="34" charset="-122"/>
                <a:ea typeface="微软雅黑" panose="020B0503020204020204" pitchFamily="34" charset="-122"/>
              </a:rPr>
              <a:t>数据要素合规背景</a:t>
            </a:r>
            <a:endParaRPr kumimoji="1" lang="en-US" altLang="zh-CN" dirty="0">
              <a:latin typeface="微软雅黑" panose="020B0503020204020204" pitchFamily="34" charset="-122"/>
              <a:ea typeface="微软雅黑" panose="020B0503020204020204" pitchFamily="34" charset="-122"/>
            </a:endParaRPr>
          </a:p>
          <a:p>
            <a:pPr>
              <a:lnSpc>
                <a:spcPct val="150000"/>
              </a:lnSpc>
            </a:pPr>
            <a:r>
              <a:rPr kumimoji="1" lang="zh-CN" altLang="en-US" dirty="0">
                <a:latin typeface="微软雅黑" panose="020B0503020204020204" pitchFamily="34" charset="-122"/>
                <a:ea typeface="微软雅黑" panose="020B0503020204020204" pitchFamily="34" charset="-122"/>
              </a:rPr>
              <a:t>数据要素合规技术</a:t>
            </a:r>
            <a:endParaRPr kumimoji="1" lang="en-US" altLang="zh-CN" dirty="0">
              <a:latin typeface="微软雅黑" panose="020B0503020204020204" pitchFamily="34" charset="-122"/>
              <a:ea typeface="微软雅黑" panose="020B0503020204020204" pitchFamily="34" charset="-122"/>
            </a:endParaRPr>
          </a:p>
          <a:p>
            <a:pPr>
              <a:lnSpc>
                <a:spcPct val="150000"/>
              </a:lnSpc>
            </a:pPr>
            <a:r>
              <a:rPr kumimoji="1" lang="zh-CN" altLang="en-US" dirty="0">
                <a:solidFill>
                  <a:srgbClr val="C00000"/>
                </a:solidFill>
                <a:latin typeface="微软雅黑" panose="020B0503020204020204" pitchFamily="34" charset="-122"/>
                <a:ea typeface="微软雅黑" panose="020B0503020204020204" pitchFamily="34" charset="-122"/>
              </a:rPr>
              <a:t>数据要素合规平台</a:t>
            </a:r>
            <a:endParaRPr kumimoji="1" lang="en-US" altLang="zh-CN" dirty="0">
              <a:solidFill>
                <a:srgbClr val="C00000"/>
              </a:solidFill>
              <a:latin typeface="微软雅黑" panose="020B0503020204020204" pitchFamily="34" charset="-122"/>
              <a:ea typeface="微软雅黑" panose="020B0503020204020204" pitchFamily="34" charset="-122"/>
            </a:endParaRPr>
          </a:p>
          <a:p>
            <a:pPr>
              <a:lnSpc>
                <a:spcPct val="150000"/>
              </a:lnSpc>
            </a:pPr>
            <a:r>
              <a:rPr kumimoji="1" lang="zh-CN" altLang="en-US" dirty="0">
                <a:latin typeface="微软雅黑" panose="020B0503020204020204" pitchFamily="34" charset="-122"/>
                <a:ea typeface="微软雅黑" panose="020B0503020204020204" pitchFamily="34" charset="-122"/>
              </a:rPr>
              <a:t>数据要素合规展望</a:t>
            </a:r>
            <a:endParaRPr kumimoji="1" lang="zh-CN" altLang="en-US" dirty="0">
              <a:latin typeface="微软雅黑" panose="020B0503020204020204" pitchFamily="34" charset="-122"/>
              <a:ea typeface="微软雅黑" panose="020B0503020204020204" pitchFamily="34" charset="-122"/>
            </a:endParaRPr>
          </a:p>
        </p:txBody>
      </p:sp>
      <p:sp>
        <p:nvSpPr>
          <p:cNvPr id="4" name="文本框 3"/>
          <p:cNvSpPr txBox="1"/>
          <p:nvPr/>
        </p:nvSpPr>
        <p:spPr>
          <a:xfrm>
            <a:off x="5035936" y="2652531"/>
            <a:ext cx="6060850" cy="923330"/>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平台集人工智能、法律、数据安全于一体，提供个人信息保护合规的一站式解决方案，有效解决合规业务“最后一公里”问题</a:t>
            </a:r>
            <a:endParaRPr lang="zh-CN" altLang="en-US" dirty="0">
              <a:latin typeface="微软雅黑" panose="020B0503020204020204" pitchFamily="34" charset="-122"/>
              <a:ea typeface="微软雅黑" panose="020B0503020204020204" pitchFamily="34" charset="-122"/>
            </a:endParaRPr>
          </a:p>
        </p:txBody>
      </p:sp>
      <p:sp>
        <p:nvSpPr>
          <p:cNvPr id="8" name="圆角矩形 7"/>
          <p:cNvSpPr/>
          <p:nvPr/>
        </p:nvSpPr>
        <p:spPr>
          <a:xfrm>
            <a:off x="4784517" y="2479729"/>
            <a:ext cx="6312269" cy="1241666"/>
          </a:xfrm>
          <a:prstGeom prst="round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6157526"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数据要素合规平台（个人信息保护）</a:t>
            </a:r>
            <a:endParaRPr lang="zh-CN" altLang="en-US" sz="24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1229544" y="1923022"/>
            <a:ext cx="3341127" cy="3376199"/>
            <a:chOff x="3384263" y="1808668"/>
            <a:chExt cx="3341127" cy="3376199"/>
          </a:xfrm>
        </p:grpSpPr>
        <p:sp>
          <p:nvSpPr>
            <p:cNvPr id="7" name="Shape 1090"/>
            <p:cNvSpPr/>
            <p:nvPr/>
          </p:nvSpPr>
          <p:spPr>
            <a:xfrm>
              <a:off x="3384263" y="1830362"/>
              <a:ext cx="1591338" cy="159133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10819"/>
                    <a:pt x="21600" y="10819"/>
                    <a:pt x="21600" y="10819"/>
                  </a:cubicBezTo>
                  <a:cubicBezTo>
                    <a:pt x="21600" y="6311"/>
                    <a:pt x="19797" y="3155"/>
                    <a:pt x="16228" y="1352"/>
                  </a:cubicBezTo>
                  <a:cubicBezTo>
                    <a:pt x="13523" y="0"/>
                    <a:pt x="10819" y="0"/>
                    <a:pt x="10781" y="0"/>
                  </a:cubicBezTo>
                  <a:cubicBezTo>
                    <a:pt x="0" y="0"/>
                    <a:pt x="0" y="0"/>
                    <a:pt x="0" y="0"/>
                  </a:cubicBezTo>
                  <a:cubicBezTo>
                    <a:pt x="0" y="10819"/>
                    <a:pt x="0" y="10819"/>
                    <a:pt x="0" y="10819"/>
                  </a:cubicBezTo>
                  <a:cubicBezTo>
                    <a:pt x="0" y="15289"/>
                    <a:pt x="1803" y="18482"/>
                    <a:pt x="5334" y="20248"/>
                  </a:cubicBezTo>
                  <a:cubicBezTo>
                    <a:pt x="8039" y="21600"/>
                    <a:pt x="10781" y="21600"/>
                    <a:pt x="10781" y="21600"/>
                  </a:cubicBezTo>
                  <a:lnTo>
                    <a:pt x="21600" y="21600"/>
                  </a:lnTo>
                  <a:close/>
                </a:path>
              </a:pathLst>
            </a:custGeom>
            <a:solidFill>
              <a:srgbClr val="31649E"/>
            </a:solidFill>
            <a:ln w="12700" cap="flat">
              <a:noFill/>
              <a:miter lim="400000"/>
            </a:ln>
            <a:effectLst/>
          </p:spPr>
          <p:txBody>
            <a:bodyPr wrap="square" lIns="91439" tIns="91439" rIns="91439" bIns="91439" numCol="1" anchor="t">
              <a:noAutofit/>
            </a:bodyPr>
            <a:lstStyle/>
            <a:p>
              <a:pPr>
                <a:defRPr/>
              </a:pPr>
              <a:endParaRPr kern="0">
                <a:solidFill>
                  <a:srgbClr val="262626"/>
                </a:solidFill>
                <a:latin typeface="微软雅黑" panose="020B0503020204020204" pitchFamily="34" charset="-122"/>
                <a:ea typeface="微软雅黑" panose="020B0503020204020204" pitchFamily="34" charset="-122"/>
              </a:endParaRPr>
            </a:p>
          </p:txBody>
        </p:sp>
        <p:sp>
          <p:nvSpPr>
            <p:cNvPr id="9" name="Shape 1094"/>
            <p:cNvSpPr/>
            <p:nvPr/>
          </p:nvSpPr>
          <p:spPr>
            <a:xfrm>
              <a:off x="5126392" y="1808668"/>
              <a:ext cx="1591337" cy="1591337"/>
            </a:xfrm>
            <a:custGeom>
              <a:avLst/>
              <a:gdLst/>
              <a:ahLst/>
              <a:cxnLst>
                <a:cxn ang="0">
                  <a:pos x="wd2" y="hd2"/>
                </a:cxn>
                <a:cxn ang="5400000">
                  <a:pos x="wd2" y="hd2"/>
                </a:cxn>
                <a:cxn ang="10800000">
                  <a:pos x="wd2" y="hd2"/>
                </a:cxn>
                <a:cxn ang="16200000">
                  <a:pos x="wd2" y="hd2"/>
                </a:cxn>
              </a:cxnLst>
              <a:rect l="0" t="0" r="r" b="b"/>
              <a:pathLst>
                <a:path w="21600" h="21600" extrusionOk="0">
                  <a:moveTo>
                    <a:pt x="10781" y="21600"/>
                  </a:moveTo>
                  <a:cubicBezTo>
                    <a:pt x="15289" y="21600"/>
                    <a:pt x="18445" y="19797"/>
                    <a:pt x="20248" y="16266"/>
                  </a:cubicBezTo>
                  <a:cubicBezTo>
                    <a:pt x="21600" y="13561"/>
                    <a:pt x="21600" y="10819"/>
                    <a:pt x="21600" y="10819"/>
                  </a:cubicBezTo>
                  <a:cubicBezTo>
                    <a:pt x="21600" y="0"/>
                    <a:pt x="21600" y="0"/>
                    <a:pt x="21600" y="0"/>
                  </a:cubicBezTo>
                  <a:cubicBezTo>
                    <a:pt x="10781" y="0"/>
                    <a:pt x="10781" y="0"/>
                    <a:pt x="10781" y="0"/>
                  </a:cubicBezTo>
                  <a:cubicBezTo>
                    <a:pt x="6311" y="0"/>
                    <a:pt x="3118" y="1803"/>
                    <a:pt x="1352" y="5372"/>
                  </a:cubicBezTo>
                  <a:cubicBezTo>
                    <a:pt x="0" y="8077"/>
                    <a:pt x="0" y="10781"/>
                    <a:pt x="0" y="10819"/>
                  </a:cubicBezTo>
                  <a:cubicBezTo>
                    <a:pt x="0" y="21600"/>
                    <a:pt x="0" y="21600"/>
                    <a:pt x="0" y="21600"/>
                  </a:cubicBezTo>
                  <a:lnTo>
                    <a:pt x="10781" y="21600"/>
                  </a:lnTo>
                  <a:close/>
                </a:path>
              </a:pathLst>
            </a:custGeom>
            <a:solidFill>
              <a:srgbClr val="3174C3">
                <a:lumMod val="50000"/>
              </a:srgbClr>
            </a:solidFill>
            <a:ln w="12700" cap="flat">
              <a:noFill/>
              <a:miter lim="400000"/>
            </a:ln>
            <a:effectLst/>
          </p:spPr>
          <p:txBody>
            <a:bodyPr wrap="square" lIns="91439" tIns="91439" rIns="91439" bIns="91439" numCol="1" anchor="t">
              <a:noAutofit/>
            </a:bodyPr>
            <a:lstStyle/>
            <a:p>
              <a:pPr>
                <a:defRPr/>
              </a:pPr>
              <a:endParaRPr kern="0">
                <a:solidFill>
                  <a:srgbClr val="262626"/>
                </a:solidFill>
                <a:latin typeface="微软雅黑" panose="020B0503020204020204" pitchFamily="34" charset="-122"/>
                <a:ea typeface="微软雅黑" panose="020B0503020204020204" pitchFamily="34" charset="-122"/>
              </a:endParaRPr>
            </a:p>
          </p:txBody>
        </p:sp>
        <p:sp>
          <p:nvSpPr>
            <p:cNvPr id="10" name="Shape 1098"/>
            <p:cNvSpPr/>
            <p:nvPr/>
          </p:nvSpPr>
          <p:spPr>
            <a:xfrm>
              <a:off x="3384263" y="3593531"/>
              <a:ext cx="1591336" cy="1591336"/>
            </a:xfrm>
            <a:custGeom>
              <a:avLst/>
              <a:gdLst/>
              <a:ahLst/>
              <a:cxnLst>
                <a:cxn ang="0">
                  <a:pos x="wd2" y="hd2"/>
                </a:cxn>
                <a:cxn ang="5400000">
                  <a:pos x="wd2" y="hd2"/>
                </a:cxn>
                <a:cxn ang="10800000">
                  <a:pos x="wd2" y="hd2"/>
                </a:cxn>
                <a:cxn ang="16200000">
                  <a:pos x="wd2" y="hd2"/>
                </a:cxn>
              </a:cxnLst>
              <a:rect l="0" t="0" r="r" b="b"/>
              <a:pathLst>
                <a:path w="21600" h="21600" extrusionOk="0">
                  <a:moveTo>
                    <a:pt x="10781" y="21600"/>
                  </a:moveTo>
                  <a:cubicBezTo>
                    <a:pt x="10819" y="21600"/>
                    <a:pt x="13599" y="21600"/>
                    <a:pt x="16303" y="20210"/>
                  </a:cubicBezTo>
                  <a:cubicBezTo>
                    <a:pt x="19834" y="18445"/>
                    <a:pt x="21600" y="15251"/>
                    <a:pt x="21600" y="10819"/>
                  </a:cubicBezTo>
                  <a:cubicBezTo>
                    <a:pt x="21600" y="0"/>
                    <a:pt x="21600" y="0"/>
                    <a:pt x="21600" y="0"/>
                  </a:cubicBezTo>
                  <a:cubicBezTo>
                    <a:pt x="10781" y="0"/>
                    <a:pt x="10781" y="0"/>
                    <a:pt x="10781" y="0"/>
                  </a:cubicBezTo>
                  <a:cubicBezTo>
                    <a:pt x="10781" y="0"/>
                    <a:pt x="8001" y="38"/>
                    <a:pt x="5297" y="1390"/>
                  </a:cubicBezTo>
                  <a:cubicBezTo>
                    <a:pt x="1766" y="3155"/>
                    <a:pt x="0" y="6349"/>
                    <a:pt x="0" y="10819"/>
                  </a:cubicBezTo>
                  <a:cubicBezTo>
                    <a:pt x="0" y="21600"/>
                    <a:pt x="0" y="21600"/>
                    <a:pt x="0" y="21600"/>
                  </a:cubicBezTo>
                  <a:lnTo>
                    <a:pt x="10781" y="21600"/>
                  </a:lnTo>
                  <a:close/>
                </a:path>
              </a:pathLst>
            </a:custGeom>
            <a:solidFill>
              <a:srgbClr val="3174C3">
                <a:lumMod val="60000"/>
                <a:lumOff val="40000"/>
              </a:srgbClr>
            </a:solidFill>
            <a:ln w="12700" cap="flat">
              <a:noFill/>
              <a:miter lim="400000"/>
            </a:ln>
            <a:effectLst/>
          </p:spPr>
          <p:txBody>
            <a:bodyPr wrap="square" lIns="91439" tIns="91439" rIns="91439" bIns="91439" numCol="1" anchor="t">
              <a:noAutofit/>
            </a:bodyPr>
            <a:lstStyle/>
            <a:p>
              <a:pPr>
                <a:defRPr/>
              </a:pPr>
              <a:endParaRPr kern="0">
                <a:solidFill>
                  <a:srgbClr val="262626"/>
                </a:solidFill>
                <a:latin typeface="微软雅黑" panose="020B0503020204020204" pitchFamily="34" charset="-122"/>
                <a:ea typeface="微软雅黑" panose="020B0503020204020204" pitchFamily="34" charset="-122"/>
              </a:endParaRPr>
            </a:p>
          </p:txBody>
        </p:sp>
        <p:sp>
          <p:nvSpPr>
            <p:cNvPr id="11" name="Shape 1102"/>
            <p:cNvSpPr/>
            <p:nvPr/>
          </p:nvSpPr>
          <p:spPr>
            <a:xfrm>
              <a:off x="5134053" y="3581198"/>
              <a:ext cx="1591337" cy="159133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10819"/>
                    <a:pt x="21600" y="10819"/>
                    <a:pt x="21600" y="10819"/>
                  </a:cubicBezTo>
                  <a:cubicBezTo>
                    <a:pt x="21600" y="10781"/>
                    <a:pt x="21562" y="8001"/>
                    <a:pt x="20210" y="5297"/>
                  </a:cubicBezTo>
                  <a:cubicBezTo>
                    <a:pt x="18445" y="1766"/>
                    <a:pt x="15251" y="0"/>
                    <a:pt x="10781" y="0"/>
                  </a:cubicBezTo>
                  <a:cubicBezTo>
                    <a:pt x="0" y="0"/>
                    <a:pt x="0" y="0"/>
                    <a:pt x="0" y="0"/>
                  </a:cubicBezTo>
                  <a:cubicBezTo>
                    <a:pt x="0" y="10819"/>
                    <a:pt x="0" y="10819"/>
                    <a:pt x="0" y="10819"/>
                  </a:cubicBezTo>
                  <a:cubicBezTo>
                    <a:pt x="0" y="10819"/>
                    <a:pt x="0" y="13599"/>
                    <a:pt x="1390" y="16303"/>
                  </a:cubicBezTo>
                  <a:cubicBezTo>
                    <a:pt x="3155" y="19834"/>
                    <a:pt x="6349" y="21600"/>
                    <a:pt x="10781" y="21600"/>
                  </a:cubicBezTo>
                  <a:lnTo>
                    <a:pt x="21600" y="21600"/>
                  </a:lnTo>
                  <a:close/>
                </a:path>
              </a:pathLst>
            </a:custGeom>
            <a:solidFill>
              <a:srgbClr val="5889C3">
                <a:lumMod val="40000"/>
                <a:lumOff val="60000"/>
              </a:srgbClr>
            </a:solidFill>
            <a:ln w="12700" cap="flat">
              <a:noFill/>
              <a:miter lim="400000"/>
            </a:ln>
            <a:effectLst/>
          </p:spPr>
          <p:txBody>
            <a:bodyPr wrap="square" lIns="91439" tIns="91439" rIns="91439" bIns="91439" numCol="1" anchor="t">
              <a:noAutofit/>
            </a:bodyPr>
            <a:lstStyle/>
            <a:p>
              <a:pPr>
                <a:defRPr/>
              </a:pPr>
              <a:endParaRPr kern="0">
                <a:solidFill>
                  <a:srgbClr val="262626"/>
                </a:solidFill>
                <a:latin typeface="微软雅黑" panose="020B0503020204020204" pitchFamily="34" charset="-122"/>
                <a:ea typeface="微软雅黑" panose="020B0503020204020204" pitchFamily="34" charset="-122"/>
              </a:endParaRPr>
            </a:p>
          </p:txBody>
        </p:sp>
        <p:grpSp>
          <p:nvGrpSpPr>
            <p:cNvPr id="12" name="Group 1126"/>
            <p:cNvGrpSpPr/>
            <p:nvPr/>
          </p:nvGrpSpPr>
          <p:grpSpPr>
            <a:xfrm>
              <a:off x="4468121" y="2944589"/>
              <a:ext cx="1173410" cy="1173410"/>
              <a:chOff x="0" y="0"/>
              <a:chExt cx="2781300" cy="2781300"/>
            </a:xfrm>
          </p:grpSpPr>
          <p:sp>
            <p:nvSpPr>
              <p:cNvPr id="22" name="Shape 1122"/>
              <p:cNvSpPr/>
              <p:nvPr/>
            </p:nvSpPr>
            <p:spPr>
              <a:xfrm>
                <a:off x="0" y="0"/>
                <a:ext cx="2781300" cy="2781300"/>
              </a:xfrm>
              <a:prstGeom prst="ellipse">
                <a:avLst/>
              </a:prstGeom>
              <a:solidFill>
                <a:srgbClr val="FFFFFF"/>
              </a:solidFill>
              <a:ln w="12700" cap="flat">
                <a:noFill/>
                <a:miter lim="400000"/>
              </a:ln>
              <a:effectLst/>
            </p:spPr>
            <p:txBody>
              <a:bodyPr wrap="square" lIns="91439" tIns="91439" rIns="91439" bIns="91439" numCol="1" anchor="t">
                <a:noAutofit/>
              </a:bodyPr>
              <a:lstStyle/>
              <a:p>
                <a:pPr>
                  <a:defRPr/>
                </a:pPr>
                <a:endParaRPr kern="0">
                  <a:solidFill>
                    <a:srgbClr val="262626"/>
                  </a:solidFill>
                  <a:latin typeface="微软雅黑" panose="020B0503020204020204" pitchFamily="34" charset="-122"/>
                  <a:ea typeface="微软雅黑" panose="020B0503020204020204" pitchFamily="34" charset="-122"/>
                </a:endParaRPr>
              </a:p>
            </p:txBody>
          </p:sp>
          <p:sp>
            <p:nvSpPr>
              <p:cNvPr id="23" name="Shape 1123"/>
              <p:cNvSpPr/>
              <p:nvPr/>
            </p:nvSpPr>
            <p:spPr>
              <a:xfrm>
                <a:off x="98423" y="98426"/>
                <a:ext cx="2584455" cy="2584454"/>
              </a:xfrm>
              <a:prstGeom prst="ellipse">
                <a:avLst/>
              </a:prstGeom>
              <a:solidFill>
                <a:srgbClr val="1A3C66">
                  <a:lumMod val="60000"/>
                  <a:lumOff val="40000"/>
                </a:srgbClr>
              </a:solidFill>
              <a:ln w="12700" cap="flat">
                <a:noFill/>
                <a:miter lim="400000"/>
              </a:ln>
              <a:effectLst/>
            </p:spPr>
            <p:txBody>
              <a:bodyPr wrap="square" lIns="91439" tIns="91439" rIns="91439" bIns="91439" numCol="1" anchor="t">
                <a:noAutofit/>
              </a:bodyPr>
              <a:lstStyle/>
              <a:p>
                <a:pPr>
                  <a:defRPr/>
                </a:pPr>
                <a:endParaRPr kern="0">
                  <a:solidFill>
                    <a:srgbClr val="262626"/>
                  </a:solidFill>
                  <a:latin typeface="微软雅黑" panose="020B0503020204020204" pitchFamily="34" charset="-122"/>
                  <a:ea typeface="微软雅黑" panose="020B0503020204020204" pitchFamily="34" charset="-122"/>
                </a:endParaRPr>
              </a:p>
            </p:txBody>
          </p:sp>
        </p:grpSp>
        <p:pic>
          <p:nvPicPr>
            <p:cNvPr id="13" name="图形 12" descr="放大镜"/>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64860" y="2136391"/>
              <a:ext cx="914400" cy="914400"/>
            </a:xfrm>
            <a:prstGeom prst="rect">
              <a:avLst/>
            </a:prstGeom>
          </p:spPr>
        </p:pic>
        <p:pic>
          <p:nvPicPr>
            <p:cNvPr id="14" name="图形 13" descr="正义天平"/>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73472" y="3822253"/>
              <a:ext cx="914400" cy="914400"/>
            </a:xfrm>
            <a:prstGeom prst="rect">
              <a:avLst/>
            </a:prstGeom>
          </p:spPr>
        </p:pic>
        <p:pic>
          <p:nvPicPr>
            <p:cNvPr id="15" name="图形 14" descr="带齿轮的头部"/>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53760" y="2122018"/>
              <a:ext cx="914400" cy="914400"/>
            </a:xfrm>
            <a:prstGeom prst="rect">
              <a:avLst/>
            </a:prstGeom>
          </p:spPr>
        </p:pic>
        <p:pic>
          <p:nvPicPr>
            <p:cNvPr id="16" name="图形 15" descr="保险箱"/>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64860" y="3888626"/>
              <a:ext cx="914400" cy="914400"/>
            </a:xfrm>
            <a:prstGeom prst="rect">
              <a:avLst/>
            </a:prstGeom>
          </p:spPr>
        </p:pic>
        <p:sp>
          <p:nvSpPr>
            <p:cNvPr id="17" name="文本框 16"/>
            <p:cNvSpPr txBox="1"/>
            <p:nvPr/>
          </p:nvSpPr>
          <p:spPr>
            <a:xfrm>
              <a:off x="3861230" y="2955634"/>
              <a:ext cx="531495" cy="369332"/>
            </a:xfrm>
            <a:prstGeom prst="rect">
              <a:avLst/>
            </a:prstGeom>
            <a:noFill/>
          </p:spPr>
          <p:txBody>
            <a:bodyPr wrap="square">
              <a:spAutoFit/>
            </a:bodyPr>
            <a:lstStyle/>
            <a:p>
              <a:pPr>
                <a:defRPr/>
              </a:pPr>
              <a:r>
                <a:rPr lang="en-US" altLang="zh-CN" kern="0" dirty="0">
                  <a:solidFill>
                    <a:prstClr val="white"/>
                  </a:solidFill>
                  <a:latin typeface="微软雅黑" panose="020B0503020204020204" pitchFamily="34" charset="-122"/>
                  <a:ea typeface="微软雅黑" panose="020B0503020204020204" pitchFamily="34" charset="-122"/>
                </a:rPr>
                <a:t>AI</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5562238" y="2970007"/>
              <a:ext cx="752475" cy="369332"/>
            </a:xfrm>
            <a:prstGeom prst="rect">
              <a:avLst/>
            </a:prstGeom>
            <a:noFill/>
          </p:spPr>
          <p:txBody>
            <a:bodyPr wrap="square">
              <a:spAutoFit/>
            </a:bodyPr>
            <a:lstStyle/>
            <a:p>
              <a:pPr>
                <a:defRPr/>
              </a:pPr>
              <a:r>
                <a:rPr lang="zh-CN" altLang="en-US" kern="0" dirty="0">
                  <a:solidFill>
                    <a:prstClr val="white"/>
                  </a:solidFill>
                  <a:latin typeface="微软雅黑" panose="020B0503020204020204" pitchFamily="34" charset="-122"/>
                  <a:ea typeface="微软雅黑" panose="020B0503020204020204" pitchFamily="34" charset="-122"/>
                </a:rPr>
                <a:t>行业</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3793011" y="4748923"/>
              <a:ext cx="667860" cy="369332"/>
            </a:xfrm>
            <a:prstGeom prst="rect">
              <a:avLst/>
            </a:prstGeom>
            <a:noFill/>
          </p:spPr>
          <p:txBody>
            <a:bodyPr wrap="square">
              <a:spAutoFit/>
            </a:bodyPr>
            <a:lstStyle/>
            <a:p>
              <a:pPr>
                <a:defRPr/>
              </a:pPr>
              <a:r>
                <a:rPr lang="zh-CN" altLang="en-US" kern="0" dirty="0">
                  <a:solidFill>
                    <a:prstClr val="white"/>
                  </a:solidFill>
                  <a:latin typeface="微软雅黑" panose="020B0503020204020204" pitchFamily="34" charset="-122"/>
                  <a:ea typeface="微软雅黑" panose="020B0503020204020204" pitchFamily="34" charset="-122"/>
                </a:rPr>
                <a:t>法律</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5634405" y="4736653"/>
              <a:ext cx="744855" cy="369332"/>
            </a:xfrm>
            <a:prstGeom prst="rect">
              <a:avLst/>
            </a:prstGeom>
            <a:noFill/>
          </p:spPr>
          <p:txBody>
            <a:bodyPr wrap="square">
              <a:spAutoFit/>
            </a:bodyPr>
            <a:lstStyle/>
            <a:p>
              <a:pPr>
                <a:defRPr/>
              </a:pPr>
              <a:r>
                <a:rPr lang="zh-CN" altLang="en-US" kern="0" dirty="0">
                  <a:solidFill>
                    <a:prstClr val="white"/>
                  </a:solidFill>
                  <a:latin typeface="微软雅黑" panose="020B0503020204020204" pitchFamily="34" charset="-122"/>
                  <a:ea typeface="微软雅黑" panose="020B0503020204020204" pitchFamily="34" charset="-122"/>
                </a:rPr>
                <a:t>安全</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4732628" y="3208128"/>
              <a:ext cx="744855" cy="646331"/>
            </a:xfrm>
            <a:prstGeom prst="rect">
              <a:avLst/>
            </a:prstGeom>
            <a:noFill/>
          </p:spPr>
          <p:txBody>
            <a:bodyPr wrap="square">
              <a:spAutoFit/>
            </a:bodyPr>
            <a:lstStyle/>
            <a:p>
              <a:pPr>
                <a:defRPr/>
              </a:pPr>
              <a:r>
                <a:rPr lang="zh-CN" altLang="en-US" kern="0" dirty="0">
                  <a:solidFill>
                    <a:prstClr val="white"/>
                  </a:solidFill>
                  <a:latin typeface="微软雅黑" panose="020B0503020204020204" pitchFamily="34" charset="-122"/>
                  <a:ea typeface="微软雅黑" panose="020B0503020204020204" pitchFamily="34" charset="-122"/>
                </a:rPr>
                <a:t>平台系统</a:t>
              </a:r>
              <a:endParaRPr lang="zh-CN" altLang="en-US" kern="0" dirty="0">
                <a:solidFill>
                  <a:prstClr val="white"/>
                </a:solidFill>
                <a:latin typeface="微软雅黑" panose="020B0503020204020204" pitchFamily="34" charset="-122"/>
                <a:ea typeface="微软雅黑" panose="020B0503020204020204" pitchFamily="34" charset="-122"/>
              </a:endParaRPr>
            </a:p>
          </p:txBody>
        </p:sp>
      </p:grpSp>
      <p:sp>
        <p:nvSpPr>
          <p:cNvPr id="24" name="文本框 23"/>
          <p:cNvSpPr txBox="1"/>
          <p:nvPr/>
        </p:nvSpPr>
        <p:spPr>
          <a:xfrm>
            <a:off x="5396763" y="3061164"/>
            <a:ext cx="4484422" cy="646331"/>
          </a:xfrm>
          <a:prstGeom prst="rect">
            <a:avLst/>
          </a:prstGeom>
          <a:noFill/>
        </p:spPr>
        <p:txBody>
          <a:bodyPr wrap="square">
            <a:spAutoFit/>
          </a:bodyPr>
          <a:lstStyle/>
          <a:p>
            <a:pPr marL="285750" indent="-285750" fontAlgn="base">
              <a:spcBef>
                <a:spcPct val="0"/>
              </a:spcBef>
              <a:spcAft>
                <a:spcPct val="0"/>
              </a:spcAft>
              <a:buFont typeface="Wingdings" panose="05000000000000000000" pitchFamily="2" charset="2"/>
              <a:buChar char="Ø"/>
            </a:pPr>
            <a:r>
              <a:rPr lang="zh-CN" altLang="en-US"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数据要素合规是一个新兴的交叉学科领域</a:t>
            </a:r>
            <a:endParaRPr lang="zh-CN" altLang="en-US" dirty="0">
              <a:solidFill>
                <a:prstClr val="black"/>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5396763" y="4732980"/>
            <a:ext cx="4032948" cy="369332"/>
          </a:xfrm>
          <a:prstGeom prst="rect">
            <a:avLst/>
          </a:prstGeom>
          <a:noFill/>
        </p:spPr>
        <p:txBody>
          <a:bodyPr wrap="square">
            <a:spAutoFit/>
          </a:bodyPr>
          <a:lstStyle/>
          <a:p>
            <a:pPr marL="285750" indent="-285750" fontAlgn="base">
              <a:spcBef>
                <a:spcPct val="0"/>
              </a:spcBef>
              <a:spcAft>
                <a:spcPct val="0"/>
              </a:spcAft>
              <a:buFont typeface="Wingdings" panose="05000000000000000000" pitchFamily="2" charset="2"/>
              <a:buChar char="Ø"/>
            </a:pPr>
            <a:r>
              <a:rPr lang="zh-CN" altLang="en-US"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个人信息保护合规平台</a:t>
            </a:r>
            <a:endParaRPr lang="zh-CN" altLang="en-US"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26" name="文本框 25"/>
          <p:cNvSpPr txBox="1"/>
          <p:nvPr/>
        </p:nvSpPr>
        <p:spPr>
          <a:xfrm>
            <a:off x="5343571" y="1360652"/>
            <a:ext cx="4032948" cy="369332"/>
          </a:xfrm>
          <a:prstGeom prst="rect">
            <a:avLst/>
          </a:prstGeom>
          <a:noFill/>
        </p:spPr>
        <p:txBody>
          <a:bodyPr wrap="square">
            <a:spAutoFit/>
          </a:bodyPr>
          <a:lstStyle/>
          <a:p>
            <a:pPr marL="285750" indent="-285750" fontAlgn="base">
              <a:spcBef>
                <a:spcPct val="0"/>
              </a:spcBef>
              <a:spcAft>
                <a:spcPct val="0"/>
              </a:spcAft>
              <a:buFont typeface="Wingdings" panose="05000000000000000000" pitchFamily="2" charset="2"/>
              <a:buChar char="Ø"/>
            </a:pPr>
            <a:r>
              <a:rPr lang="zh-CN" altLang="en-US"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个人信息隐私保护与安全备受关注</a:t>
            </a:r>
            <a:endParaRPr lang="zh-CN" altLang="en-US"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27" name="文本框 26"/>
          <p:cNvSpPr txBox="1"/>
          <p:nvPr/>
        </p:nvSpPr>
        <p:spPr>
          <a:xfrm>
            <a:off x="5712856" y="1902992"/>
            <a:ext cx="4320480" cy="523220"/>
          </a:xfrm>
          <a:prstGeom prst="rect">
            <a:avLst/>
          </a:prstGeom>
          <a:noFill/>
        </p:spPr>
        <p:txBody>
          <a:bodyPr wrap="square">
            <a:spAutoFit/>
          </a:bodyPr>
          <a:lstStyle/>
          <a:p>
            <a:pPr defTabSz="1217930">
              <a:defRPr/>
            </a:pPr>
            <a:r>
              <a:rPr lang="zh-CN" altLang="en-US" sz="1400" kern="0" dirty="0">
                <a:solidFill>
                  <a:prstClr val="black"/>
                </a:solidFill>
                <a:latin typeface="微软雅黑" panose="020B0503020204020204" pitchFamily="34" charset="-122"/>
                <a:ea typeface="微软雅黑" panose="020B0503020204020204" pitchFamily="34" charset="-122"/>
              </a:rPr>
              <a:t>数据过度收集、数据滥用和数据泄露等信息安全事件层出不穷，引发了广泛的关注</a:t>
            </a:r>
            <a:endParaRPr lang="en-US" altLang="zh-CN" sz="1400" kern="0" dirty="0">
              <a:solidFill>
                <a:prstClr val="black"/>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5766048" y="3723309"/>
            <a:ext cx="4680520" cy="307777"/>
          </a:xfrm>
          <a:prstGeom prst="rect">
            <a:avLst/>
          </a:prstGeom>
          <a:noFill/>
        </p:spPr>
        <p:txBody>
          <a:bodyPr wrap="square">
            <a:spAutoFit/>
          </a:bodyPr>
          <a:lstStyle/>
          <a:p>
            <a:pPr defTabSz="1217930">
              <a:defRPr/>
            </a:pPr>
            <a:r>
              <a:rPr lang="zh-CN" altLang="en-US" sz="1400" kern="0" dirty="0">
                <a:solidFill>
                  <a:prstClr val="black"/>
                </a:solidFill>
                <a:latin typeface="微软雅黑" panose="020B0503020204020204" pitchFamily="34" charset="-122"/>
                <a:ea typeface="微软雅黑" panose="020B0503020204020204" pitchFamily="34" charset="-122"/>
              </a:rPr>
              <a:t>计算机、法律、行业等多领域专业知识的交叉融合</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5766048" y="5299487"/>
            <a:ext cx="4248473" cy="523220"/>
          </a:xfrm>
          <a:prstGeom prst="rect">
            <a:avLst/>
          </a:prstGeom>
          <a:noFill/>
        </p:spPr>
        <p:txBody>
          <a:bodyPr wrap="square">
            <a:spAutoFit/>
          </a:bodyPr>
          <a:lstStyle/>
          <a:p>
            <a:pPr defTabSz="1217930">
              <a:defRPr/>
            </a:pPr>
            <a:r>
              <a:rPr lang="zh-CN" altLang="en-US" sz="1400" kern="0" dirty="0">
                <a:solidFill>
                  <a:prstClr val="black"/>
                </a:solidFill>
                <a:latin typeface="微软雅黑" panose="020B0503020204020204" pitchFamily="34" charset="-122"/>
                <a:ea typeface="微软雅黑" panose="020B0503020204020204" pitchFamily="34" charset="-122"/>
              </a:rPr>
              <a:t>致力于帮助数据审核方和数据处理方高效审核数据，保证数据能够合规合法地流通与处理</a:t>
            </a:r>
            <a:endParaRPr lang="zh-CN" altLang="en-US" sz="1400" kern="0" dirty="0">
              <a:solidFill>
                <a:prstClr val="black"/>
              </a:solidFill>
              <a:latin typeface="微软雅黑" panose="020B0503020204020204" pitchFamily="34" charset="-122"/>
              <a:ea typeface="微软雅黑" panose="020B0503020204020204" pitchFamily="34" charset="-122"/>
            </a:endParaRPr>
          </a:p>
        </p:txBody>
      </p:sp>
      <p:sp>
        <p:nvSpPr>
          <p:cNvPr id="30" name="矩形: 圆角 31"/>
          <p:cNvSpPr/>
          <p:nvPr/>
        </p:nvSpPr>
        <p:spPr>
          <a:xfrm>
            <a:off x="5299624" y="1307537"/>
            <a:ext cx="5146944" cy="117852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1" name="矩形: 圆角 31"/>
          <p:cNvSpPr/>
          <p:nvPr/>
        </p:nvSpPr>
        <p:spPr>
          <a:xfrm>
            <a:off x="5352816" y="2996484"/>
            <a:ext cx="5146944" cy="117852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2" name="矩形: 圆角 31"/>
          <p:cNvSpPr/>
          <p:nvPr/>
        </p:nvSpPr>
        <p:spPr>
          <a:xfrm>
            <a:off x="5352816" y="4709960"/>
            <a:ext cx="5146944" cy="117852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sp>
        <p:nvSpPr>
          <p:cNvPr id="4" name="矩形: 圆角 4"/>
          <p:cNvSpPr/>
          <p:nvPr/>
        </p:nvSpPr>
        <p:spPr>
          <a:xfrm>
            <a:off x="9964303" y="1281917"/>
            <a:ext cx="807560" cy="365125"/>
          </a:xfrm>
          <a:prstGeom prst="roundRect">
            <a:avLst/>
          </a:prstGeom>
          <a:solidFill>
            <a:srgbClr val="FF99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5" name="矩形: 圆角 5"/>
          <p:cNvSpPr/>
          <p:nvPr/>
        </p:nvSpPr>
        <p:spPr>
          <a:xfrm>
            <a:off x="7902814" y="1292742"/>
            <a:ext cx="892806" cy="365125"/>
          </a:xfrm>
          <a:prstGeom prst="roundRect">
            <a:avLst/>
          </a:prstGeom>
          <a:solidFill>
            <a:srgbClr val="FF99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 name="矩形: 圆角 6"/>
          <p:cNvSpPr/>
          <p:nvPr/>
        </p:nvSpPr>
        <p:spPr>
          <a:xfrm>
            <a:off x="5794532" y="1287389"/>
            <a:ext cx="807560" cy="365125"/>
          </a:xfrm>
          <a:prstGeom prst="roundRect">
            <a:avLst/>
          </a:prstGeom>
          <a:solidFill>
            <a:srgbClr val="FF99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3" name="矩形: 圆角 8"/>
          <p:cNvSpPr/>
          <p:nvPr/>
        </p:nvSpPr>
        <p:spPr>
          <a:xfrm>
            <a:off x="3730463" y="1291973"/>
            <a:ext cx="807560" cy="365125"/>
          </a:xfrm>
          <a:prstGeom prst="roundRect">
            <a:avLst/>
          </a:prstGeom>
          <a:solidFill>
            <a:srgbClr val="FF99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4" name="矩形: 圆角 9"/>
          <p:cNvSpPr/>
          <p:nvPr/>
        </p:nvSpPr>
        <p:spPr>
          <a:xfrm>
            <a:off x="1654326" y="1297836"/>
            <a:ext cx="817567" cy="365125"/>
          </a:xfrm>
          <a:prstGeom prst="roundRect">
            <a:avLst/>
          </a:prstGeom>
          <a:solidFill>
            <a:srgbClr val="FF99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cxnSp>
        <p:nvCxnSpPr>
          <p:cNvPr id="35" name="直接连接符 10"/>
          <p:cNvCxnSpPr/>
          <p:nvPr/>
        </p:nvCxnSpPr>
        <p:spPr>
          <a:xfrm>
            <a:off x="962895" y="5144724"/>
            <a:ext cx="9237133" cy="0"/>
          </a:xfrm>
          <a:prstGeom prst="line">
            <a:avLst/>
          </a:prstGeom>
          <a:noFill/>
          <a:ln w="12700" cap="flat" cmpd="sng" algn="ctr">
            <a:solidFill>
              <a:srgbClr val="003F88"/>
            </a:solidFill>
            <a:prstDash val="solid"/>
            <a:miter lim="800000"/>
          </a:ln>
          <a:effectLst/>
        </p:spPr>
      </p:cxnSp>
      <p:sp>
        <p:nvSpPr>
          <p:cNvPr id="36" name="文本框 35"/>
          <p:cNvSpPr txBox="1"/>
          <p:nvPr/>
        </p:nvSpPr>
        <p:spPr>
          <a:xfrm>
            <a:off x="962895" y="2105568"/>
            <a:ext cx="1874736" cy="400110"/>
          </a:xfrm>
          <a:prstGeom prst="rect">
            <a:avLst/>
          </a:prstGeom>
          <a:noFill/>
        </p:spPr>
        <p:txBody>
          <a:bodyPr wrap="square" rtlCol="0">
            <a:spAutoFit/>
          </a:bodyPr>
          <a:lstStyle/>
          <a:p>
            <a:pPr algn="dist" fontAlgn="auto">
              <a:spcBef>
                <a:spcPts val="0"/>
              </a:spcBef>
              <a:spcAft>
                <a:spcPts val="0"/>
              </a:spcAft>
            </a:pPr>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个人信息盘点</a:t>
            </a:r>
            <a:endPar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37" name="文本框 36"/>
          <p:cNvSpPr txBox="1"/>
          <p:nvPr/>
        </p:nvSpPr>
        <p:spPr>
          <a:xfrm>
            <a:off x="8397921" y="2089848"/>
            <a:ext cx="1900107" cy="400110"/>
          </a:xfrm>
          <a:prstGeom prst="rect">
            <a:avLst/>
          </a:prstGeom>
          <a:noFill/>
        </p:spPr>
        <p:txBody>
          <a:bodyPr wrap="square" rtlCol="0">
            <a:spAutoFit/>
          </a:bodyPr>
          <a:lstStyle/>
          <a:p>
            <a:pPr algn="dist" fontAlgn="auto">
              <a:spcBef>
                <a:spcPts val="0"/>
              </a:spcBef>
              <a:spcAft>
                <a:spcPts val="0"/>
              </a:spcAft>
            </a:pPr>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数据分类分级</a:t>
            </a:r>
            <a:endPar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38" name="文本框 37"/>
          <p:cNvSpPr txBox="1"/>
          <p:nvPr/>
        </p:nvSpPr>
        <p:spPr>
          <a:xfrm>
            <a:off x="905468" y="4727651"/>
            <a:ext cx="1929474" cy="400110"/>
          </a:xfrm>
          <a:prstGeom prst="rect">
            <a:avLst/>
          </a:prstGeom>
          <a:noFill/>
        </p:spPr>
        <p:txBody>
          <a:bodyPr wrap="square" rtlCol="0">
            <a:spAutoFit/>
          </a:bodyPr>
          <a:lstStyle/>
          <a:p>
            <a:pPr algn="dist" fontAlgn="auto">
              <a:spcBef>
                <a:spcPts val="0"/>
              </a:spcBef>
              <a:spcAft>
                <a:spcPts val="0"/>
              </a:spcAft>
            </a:pPr>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数据要素合规</a:t>
            </a:r>
            <a:endPar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39" name="文本框 38"/>
          <p:cNvSpPr txBox="1"/>
          <p:nvPr/>
        </p:nvSpPr>
        <p:spPr>
          <a:xfrm>
            <a:off x="8358989" y="4744614"/>
            <a:ext cx="1900107" cy="400110"/>
          </a:xfrm>
          <a:prstGeom prst="rect">
            <a:avLst/>
          </a:prstGeom>
          <a:noFill/>
        </p:spPr>
        <p:txBody>
          <a:bodyPr wrap="square" rtlCol="0">
            <a:spAutoFit/>
          </a:bodyPr>
          <a:lstStyle/>
          <a:p>
            <a:pPr algn="dist" fontAlgn="auto">
              <a:spcBef>
                <a:spcPts val="0"/>
              </a:spcBef>
              <a:spcAft>
                <a:spcPts val="0"/>
              </a:spcAft>
            </a:pPr>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数据合规处理</a:t>
            </a:r>
            <a:endPar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cxnSp>
        <p:nvCxnSpPr>
          <p:cNvPr id="40" name="直接连接符 15"/>
          <p:cNvCxnSpPr/>
          <p:nvPr/>
        </p:nvCxnSpPr>
        <p:spPr>
          <a:xfrm>
            <a:off x="1021963" y="2522640"/>
            <a:ext cx="9237133" cy="0"/>
          </a:xfrm>
          <a:prstGeom prst="line">
            <a:avLst/>
          </a:prstGeom>
          <a:noFill/>
          <a:ln w="12700" cap="flat" cmpd="sng" algn="ctr">
            <a:solidFill>
              <a:srgbClr val="003F88"/>
            </a:solidFill>
            <a:prstDash val="solid"/>
            <a:miter lim="800000"/>
          </a:ln>
          <a:effectLst/>
        </p:spPr>
      </p:cxnSp>
      <p:grpSp>
        <p:nvGrpSpPr>
          <p:cNvPr id="41" name="Group 893"/>
          <p:cNvGrpSpPr/>
          <p:nvPr/>
        </p:nvGrpSpPr>
        <p:grpSpPr>
          <a:xfrm>
            <a:off x="3959298" y="2386668"/>
            <a:ext cx="3243331" cy="3307562"/>
            <a:chOff x="0" y="0"/>
            <a:chExt cx="6961687" cy="7099556"/>
          </a:xfrm>
        </p:grpSpPr>
        <p:sp>
          <p:nvSpPr>
            <p:cNvPr id="42" name="Shape 885"/>
            <p:cNvSpPr/>
            <p:nvPr/>
          </p:nvSpPr>
          <p:spPr>
            <a:xfrm>
              <a:off x="2092586" y="3428963"/>
              <a:ext cx="4726159" cy="3670595"/>
            </a:xfrm>
            <a:custGeom>
              <a:avLst/>
              <a:gdLst/>
              <a:ahLst/>
              <a:cxnLst>
                <a:cxn ang="0">
                  <a:pos x="wd2" y="hd2"/>
                </a:cxn>
                <a:cxn ang="5400000">
                  <a:pos x="wd2" y="hd2"/>
                </a:cxn>
                <a:cxn ang="10800000">
                  <a:pos x="wd2" y="hd2"/>
                </a:cxn>
                <a:cxn ang="16200000">
                  <a:pos x="wd2" y="hd2"/>
                </a:cxn>
              </a:cxnLst>
              <a:rect l="0" t="0" r="r" b="b"/>
              <a:pathLst>
                <a:path w="20726" h="20443" extrusionOk="0">
                  <a:moveTo>
                    <a:pt x="19632" y="1312"/>
                  </a:moveTo>
                  <a:cubicBezTo>
                    <a:pt x="19248" y="2044"/>
                    <a:pt x="18816" y="2746"/>
                    <a:pt x="18312" y="3386"/>
                  </a:cubicBezTo>
                  <a:cubicBezTo>
                    <a:pt x="16416" y="5766"/>
                    <a:pt x="14016" y="7047"/>
                    <a:pt x="11544" y="7200"/>
                  </a:cubicBezTo>
                  <a:cubicBezTo>
                    <a:pt x="9672" y="7353"/>
                    <a:pt x="7776" y="6834"/>
                    <a:pt x="6096" y="5675"/>
                  </a:cubicBezTo>
                  <a:cubicBezTo>
                    <a:pt x="5208" y="5095"/>
                    <a:pt x="4392" y="4332"/>
                    <a:pt x="3648" y="3386"/>
                  </a:cubicBezTo>
                  <a:cubicBezTo>
                    <a:pt x="2832" y="2349"/>
                    <a:pt x="2184" y="1220"/>
                    <a:pt x="1704" y="0"/>
                  </a:cubicBezTo>
                  <a:cubicBezTo>
                    <a:pt x="576" y="2166"/>
                    <a:pt x="0" y="4637"/>
                    <a:pt x="0" y="7139"/>
                  </a:cubicBezTo>
                  <a:cubicBezTo>
                    <a:pt x="-24" y="10556"/>
                    <a:pt x="984" y="13973"/>
                    <a:pt x="3024" y="16566"/>
                  </a:cubicBezTo>
                  <a:cubicBezTo>
                    <a:pt x="3672" y="17420"/>
                    <a:pt x="4392" y="18092"/>
                    <a:pt x="5160" y="18671"/>
                  </a:cubicBezTo>
                  <a:cubicBezTo>
                    <a:pt x="9120" y="21600"/>
                    <a:pt x="14304" y="20898"/>
                    <a:pt x="17688" y="16566"/>
                  </a:cubicBezTo>
                  <a:cubicBezTo>
                    <a:pt x="20928" y="12447"/>
                    <a:pt x="21576" y="6254"/>
                    <a:pt x="19632" y="1312"/>
                  </a:cubicBezTo>
                  <a:close/>
                </a:path>
              </a:pathLst>
            </a:custGeom>
            <a:solidFill>
              <a:srgbClr val="003F88">
                <a:lumMod val="75000"/>
              </a:srgbClr>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43" name="Shape 886"/>
            <p:cNvSpPr/>
            <p:nvPr/>
          </p:nvSpPr>
          <p:spPr>
            <a:xfrm>
              <a:off x="3481913" y="0"/>
              <a:ext cx="3479775" cy="4726833"/>
            </a:xfrm>
            <a:custGeom>
              <a:avLst/>
              <a:gdLst/>
              <a:ahLst/>
              <a:cxnLst>
                <a:cxn ang="0">
                  <a:pos x="wd2" y="hd2"/>
                </a:cxn>
                <a:cxn ang="5400000">
                  <a:pos x="wd2" y="hd2"/>
                </a:cxn>
                <a:cxn ang="10800000">
                  <a:pos x="wd2" y="hd2"/>
                </a:cxn>
                <a:cxn ang="16200000">
                  <a:pos x="wd2" y="hd2"/>
                </a:cxn>
              </a:cxnLst>
              <a:rect l="0" t="0" r="r" b="b"/>
              <a:pathLst>
                <a:path w="20328" h="20632" extrusionOk="0">
                  <a:moveTo>
                    <a:pt x="18048" y="16000"/>
                  </a:moveTo>
                  <a:cubicBezTo>
                    <a:pt x="21600" y="12010"/>
                    <a:pt x="20992" y="6562"/>
                    <a:pt x="16288" y="3026"/>
                  </a:cubicBezTo>
                  <a:cubicBezTo>
                    <a:pt x="11872" y="-272"/>
                    <a:pt x="5216" y="-869"/>
                    <a:pt x="0" y="1210"/>
                  </a:cubicBezTo>
                  <a:cubicBezTo>
                    <a:pt x="1152" y="1688"/>
                    <a:pt x="2240" y="2285"/>
                    <a:pt x="3232" y="3026"/>
                  </a:cubicBezTo>
                  <a:cubicBezTo>
                    <a:pt x="5984" y="5057"/>
                    <a:pt x="7328" y="7733"/>
                    <a:pt x="7296" y="10409"/>
                  </a:cubicBezTo>
                  <a:cubicBezTo>
                    <a:pt x="7264" y="12058"/>
                    <a:pt x="6720" y="13682"/>
                    <a:pt x="5664" y="15188"/>
                  </a:cubicBezTo>
                  <a:cubicBezTo>
                    <a:pt x="5024" y="16048"/>
                    <a:pt x="4224" y="16884"/>
                    <a:pt x="3232" y="17625"/>
                  </a:cubicBezTo>
                  <a:cubicBezTo>
                    <a:pt x="2240" y="18366"/>
                    <a:pt x="1152" y="18963"/>
                    <a:pt x="0" y="19417"/>
                  </a:cubicBezTo>
                  <a:cubicBezTo>
                    <a:pt x="2240" y="20325"/>
                    <a:pt x="4768" y="20731"/>
                    <a:pt x="7264" y="20612"/>
                  </a:cubicBezTo>
                  <a:cubicBezTo>
                    <a:pt x="10560" y="20492"/>
                    <a:pt x="13760" y="19489"/>
                    <a:pt x="16288" y="17625"/>
                  </a:cubicBezTo>
                  <a:cubicBezTo>
                    <a:pt x="16960" y="17123"/>
                    <a:pt x="17536" y="16573"/>
                    <a:pt x="18048" y="16000"/>
                  </a:cubicBezTo>
                  <a:close/>
                </a:path>
              </a:pathLst>
            </a:custGeom>
            <a:solidFill>
              <a:srgbClr val="002858">
                <a:lumMod val="10000"/>
                <a:lumOff val="90000"/>
              </a:srgbClr>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44" name="Shape 887"/>
            <p:cNvSpPr/>
            <p:nvPr/>
          </p:nvSpPr>
          <p:spPr>
            <a:xfrm>
              <a:off x="0" y="2229380"/>
              <a:ext cx="3551416" cy="4728275"/>
            </a:xfrm>
            <a:custGeom>
              <a:avLst/>
              <a:gdLst/>
              <a:ahLst/>
              <a:cxnLst>
                <a:cxn ang="0">
                  <a:pos x="wd2" y="hd2"/>
                </a:cxn>
                <a:cxn ang="5400000">
                  <a:pos x="wd2" y="hd2"/>
                </a:cxn>
                <a:cxn ang="10800000">
                  <a:pos x="wd2" y="hd2"/>
                </a:cxn>
                <a:cxn ang="16200000">
                  <a:pos x="wd2" y="hd2"/>
                </a:cxn>
              </a:cxnLst>
              <a:rect l="0" t="0" r="r" b="b"/>
              <a:pathLst>
                <a:path w="20439" h="20755" extrusionOk="0">
                  <a:moveTo>
                    <a:pt x="15999" y="18320"/>
                  </a:moveTo>
                  <a:cubicBezTo>
                    <a:pt x="13323" y="16278"/>
                    <a:pt x="12001" y="13587"/>
                    <a:pt x="12032" y="10896"/>
                  </a:cubicBezTo>
                  <a:cubicBezTo>
                    <a:pt x="12032" y="8926"/>
                    <a:pt x="12788" y="6980"/>
                    <a:pt x="14268" y="5274"/>
                  </a:cubicBezTo>
                  <a:cubicBezTo>
                    <a:pt x="14771" y="4697"/>
                    <a:pt x="15338" y="4145"/>
                    <a:pt x="15999" y="3640"/>
                  </a:cubicBezTo>
                  <a:cubicBezTo>
                    <a:pt x="17322" y="2655"/>
                    <a:pt x="18833" y="1910"/>
                    <a:pt x="20439" y="1406"/>
                  </a:cubicBezTo>
                  <a:cubicBezTo>
                    <a:pt x="18109" y="373"/>
                    <a:pt x="15464" y="-84"/>
                    <a:pt x="12851" y="12"/>
                  </a:cubicBezTo>
                  <a:cubicBezTo>
                    <a:pt x="9608" y="156"/>
                    <a:pt x="6459" y="1165"/>
                    <a:pt x="3971" y="3039"/>
                  </a:cubicBezTo>
                  <a:cubicBezTo>
                    <a:pt x="3027" y="3784"/>
                    <a:pt x="2208" y="4601"/>
                    <a:pt x="1610" y="5490"/>
                  </a:cubicBezTo>
                  <a:cubicBezTo>
                    <a:pt x="-1161" y="9407"/>
                    <a:pt x="-342" y="14404"/>
                    <a:pt x="3971" y="17720"/>
                  </a:cubicBezTo>
                  <a:cubicBezTo>
                    <a:pt x="8002" y="20771"/>
                    <a:pt x="13858" y="21516"/>
                    <a:pt x="18802" y="19978"/>
                  </a:cubicBezTo>
                  <a:cubicBezTo>
                    <a:pt x="17794" y="19522"/>
                    <a:pt x="16849" y="18993"/>
                    <a:pt x="15999" y="18320"/>
                  </a:cubicBezTo>
                  <a:close/>
                </a:path>
              </a:pathLst>
            </a:custGeom>
            <a:solidFill>
              <a:srgbClr val="ACADB0"/>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45" name="Shape 888"/>
            <p:cNvSpPr/>
            <p:nvPr/>
          </p:nvSpPr>
          <p:spPr>
            <a:xfrm>
              <a:off x="0" y="2229380"/>
              <a:ext cx="3551416" cy="4728275"/>
            </a:xfrm>
            <a:custGeom>
              <a:avLst/>
              <a:gdLst/>
              <a:ahLst/>
              <a:cxnLst>
                <a:cxn ang="0">
                  <a:pos x="wd2" y="hd2"/>
                </a:cxn>
                <a:cxn ang="5400000">
                  <a:pos x="wd2" y="hd2"/>
                </a:cxn>
                <a:cxn ang="10800000">
                  <a:pos x="wd2" y="hd2"/>
                </a:cxn>
                <a:cxn ang="16200000">
                  <a:pos x="wd2" y="hd2"/>
                </a:cxn>
              </a:cxnLst>
              <a:rect l="0" t="0" r="r" b="b"/>
              <a:pathLst>
                <a:path w="20439" h="20755" extrusionOk="0">
                  <a:moveTo>
                    <a:pt x="15999" y="18320"/>
                  </a:moveTo>
                  <a:cubicBezTo>
                    <a:pt x="13323" y="16278"/>
                    <a:pt x="12001" y="13587"/>
                    <a:pt x="12032" y="10896"/>
                  </a:cubicBezTo>
                  <a:cubicBezTo>
                    <a:pt x="12032" y="8926"/>
                    <a:pt x="12788" y="6980"/>
                    <a:pt x="14268" y="5274"/>
                  </a:cubicBezTo>
                  <a:cubicBezTo>
                    <a:pt x="14771" y="4697"/>
                    <a:pt x="15338" y="4145"/>
                    <a:pt x="15999" y="3640"/>
                  </a:cubicBezTo>
                  <a:cubicBezTo>
                    <a:pt x="17322" y="2655"/>
                    <a:pt x="18833" y="1910"/>
                    <a:pt x="20439" y="1406"/>
                  </a:cubicBezTo>
                  <a:cubicBezTo>
                    <a:pt x="18109" y="373"/>
                    <a:pt x="15464" y="-84"/>
                    <a:pt x="12851" y="12"/>
                  </a:cubicBezTo>
                  <a:cubicBezTo>
                    <a:pt x="9608" y="156"/>
                    <a:pt x="6459" y="1165"/>
                    <a:pt x="3971" y="3039"/>
                  </a:cubicBezTo>
                  <a:cubicBezTo>
                    <a:pt x="3027" y="3784"/>
                    <a:pt x="2208" y="4601"/>
                    <a:pt x="1610" y="5490"/>
                  </a:cubicBezTo>
                  <a:cubicBezTo>
                    <a:pt x="-1161" y="9407"/>
                    <a:pt x="-342" y="14404"/>
                    <a:pt x="3971" y="17720"/>
                  </a:cubicBezTo>
                  <a:cubicBezTo>
                    <a:pt x="8002" y="20771"/>
                    <a:pt x="13858" y="21516"/>
                    <a:pt x="18802" y="19978"/>
                  </a:cubicBezTo>
                  <a:cubicBezTo>
                    <a:pt x="17794" y="19522"/>
                    <a:pt x="16849" y="18993"/>
                    <a:pt x="15999" y="18320"/>
                  </a:cubicBezTo>
                  <a:close/>
                </a:path>
              </a:pathLst>
            </a:custGeom>
            <a:solidFill>
              <a:srgbClr val="31649E"/>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46" name="Shape 889"/>
            <p:cNvSpPr/>
            <p:nvPr/>
          </p:nvSpPr>
          <p:spPr>
            <a:xfrm>
              <a:off x="2481063" y="2548587"/>
              <a:ext cx="1969265" cy="1899761"/>
            </a:xfrm>
            <a:custGeom>
              <a:avLst/>
              <a:gdLst/>
              <a:ahLst/>
              <a:cxnLst>
                <a:cxn ang="0">
                  <a:pos x="wd2" y="hd2"/>
                </a:cxn>
                <a:cxn ang="5400000">
                  <a:pos x="wd2" y="hd2"/>
                </a:cxn>
                <a:cxn ang="10800000">
                  <a:pos x="wd2" y="hd2"/>
                </a:cxn>
                <a:cxn ang="16200000">
                  <a:pos x="wd2" y="hd2"/>
                </a:cxn>
              </a:cxnLst>
              <a:rect l="0" t="0" r="r" b="b"/>
              <a:pathLst>
                <a:path w="21600" h="21600" extrusionOk="0">
                  <a:moveTo>
                    <a:pt x="21600" y="10582"/>
                  </a:moveTo>
                  <a:cubicBezTo>
                    <a:pt x="20400" y="8279"/>
                    <a:pt x="18900" y="6163"/>
                    <a:pt x="17040" y="4233"/>
                  </a:cubicBezTo>
                  <a:cubicBezTo>
                    <a:pt x="15420" y="2552"/>
                    <a:pt x="13620" y="1120"/>
                    <a:pt x="11760" y="0"/>
                  </a:cubicBezTo>
                  <a:cubicBezTo>
                    <a:pt x="8700" y="1307"/>
                    <a:pt x="5820" y="3237"/>
                    <a:pt x="3300" y="5789"/>
                  </a:cubicBezTo>
                  <a:cubicBezTo>
                    <a:pt x="2040" y="7096"/>
                    <a:pt x="960" y="8528"/>
                    <a:pt x="0" y="10022"/>
                  </a:cubicBezTo>
                  <a:cubicBezTo>
                    <a:pt x="1200" y="12512"/>
                    <a:pt x="2820" y="14815"/>
                    <a:pt x="4860" y="16931"/>
                  </a:cubicBezTo>
                  <a:cubicBezTo>
                    <a:pt x="6720" y="18861"/>
                    <a:pt x="8760" y="20417"/>
                    <a:pt x="10980" y="21600"/>
                  </a:cubicBezTo>
                  <a:cubicBezTo>
                    <a:pt x="13140" y="20417"/>
                    <a:pt x="15180" y="18861"/>
                    <a:pt x="17040" y="16931"/>
                  </a:cubicBezTo>
                  <a:cubicBezTo>
                    <a:pt x="18900" y="15002"/>
                    <a:pt x="20400" y="12823"/>
                    <a:pt x="21600" y="10582"/>
                  </a:cubicBezTo>
                  <a:close/>
                </a:path>
              </a:pathLst>
            </a:custGeom>
            <a:solidFill>
              <a:srgbClr val="ACADB0"/>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47" name="Shape 890"/>
            <p:cNvSpPr/>
            <p:nvPr/>
          </p:nvSpPr>
          <p:spPr>
            <a:xfrm>
              <a:off x="181" y="22"/>
              <a:ext cx="4732045" cy="3479912"/>
            </a:xfrm>
            <a:custGeom>
              <a:avLst/>
              <a:gdLst/>
              <a:ahLst/>
              <a:cxnLst>
                <a:cxn ang="0">
                  <a:pos x="wd2" y="hd2"/>
                </a:cxn>
                <a:cxn ang="5400000">
                  <a:pos x="wd2" y="hd2"/>
                </a:cxn>
                <a:cxn ang="10800000">
                  <a:pos x="wd2" y="hd2"/>
                </a:cxn>
                <a:cxn ang="16200000">
                  <a:pos x="wd2" y="hd2"/>
                </a:cxn>
              </a:cxnLst>
              <a:rect l="0" t="0" r="r" b="b"/>
              <a:pathLst>
                <a:path w="20693" h="20431" extrusionOk="0">
                  <a:moveTo>
                    <a:pt x="20693" y="14002"/>
                  </a:moveTo>
                  <a:cubicBezTo>
                    <a:pt x="20717" y="10402"/>
                    <a:pt x="19711" y="6802"/>
                    <a:pt x="17652" y="4070"/>
                  </a:cubicBezTo>
                  <a:cubicBezTo>
                    <a:pt x="16909" y="3074"/>
                    <a:pt x="16095" y="2270"/>
                    <a:pt x="15233" y="1627"/>
                  </a:cubicBezTo>
                  <a:cubicBezTo>
                    <a:pt x="11306" y="-1169"/>
                    <a:pt x="6325" y="-365"/>
                    <a:pt x="3020" y="4070"/>
                  </a:cubicBezTo>
                  <a:cubicBezTo>
                    <a:pt x="-260" y="8506"/>
                    <a:pt x="-883" y="15160"/>
                    <a:pt x="1224" y="20431"/>
                  </a:cubicBezTo>
                  <a:cubicBezTo>
                    <a:pt x="1679" y="19242"/>
                    <a:pt x="2302" y="18149"/>
                    <a:pt x="3020" y="17152"/>
                  </a:cubicBezTo>
                  <a:cubicBezTo>
                    <a:pt x="4912" y="14645"/>
                    <a:pt x="7307" y="13295"/>
                    <a:pt x="9773" y="13102"/>
                  </a:cubicBezTo>
                  <a:cubicBezTo>
                    <a:pt x="11761" y="12974"/>
                    <a:pt x="13772" y="13585"/>
                    <a:pt x="15544" y="14967"/>
                  </a:cubicBezTo>
                  <a:cubicBezTo>
                    <a:pt x="16287" y="15545"/>
                    <a:pt x="17005" y="16285"/>
                    <a:pt x="17652" y="17152"/>
                  </a:cubicBezTo>
                  <a:cubicBezTo>
                    <a:pt x="18394" y="18149"/>
                    <a:pt x="18993" y="19242"/>
                    <a:pt x="19472" y="20431"/>
                  </a:cubicBezTo>
                  <a:cubicBezTo>
                    <a:pt x="20262" y="18406"/>
                    <a:pt x="20669" y="16220"/>
                    <a:pt x="20693" y="14002"/>
                  </a:cubicBezTo>
                  <a:close/>
                </a:path>
              </a:pathLst>
            </a:custGeom>
            <a:solidFill>
              <a:srgbClr val="3AA3CD"/>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48" name="Shape 891"/>
            <p:cNvSpPr/>
            <p:nvPr/>
          </p:nvSpPr>
          <p:spPr>
            <a:xfrm>
              <a:off x="181" y="22"/>
              <a:ext cx="4732045" cy="3479912"/>
            </a:xfrm>
            <a:custGeom>
              <a:avLst/>
              <a:gdLst/>
              <a:ahLst/>
              <a:cxnLst>
                <a:cxn ang="0">
                  <a:pos x="wd2" y="hd2"/>
                </a:cxn>
                <a:cxn ang="5400000">
                  <a:pos x="wd2" y="hd2"/>
                </a:cxn>
                <a:cxn ang="10800000">
                  <a:pos x="wd2" y="hd2"/>
                </a:cxn>
                <a:cxn ang="16200000">
                  <a:pos x="wd2" y="hd2"/>
                </a:cxn>
              </a:cxnLst>
              <a:rect l="0" t="0" r="r" b="b"/>
              <a:pathLst>
                <a:path w="20693" h="20431" extrusionOk="0">
                  <a:moveTo>
                    <a:pt x="20693" y="14002"/>
                  </a:moveTo>
                  <a:cubicBezTo>
                    <a:pt x="20717" y="10402"/>
                    <a:pt x="19711" y="6802"/>
                    <a:pt x="17652" y="4070"/>
                  </a:cubicBezTo>
                  <a:cubicBezTo>
                    <a:pt x="16909" y="3074"/>
                    <a:pt x="16095" y="2270"/>
                    <a:pt x="15233" y="1627"/>
                  </a:cubicBezTo>
                  <a:cubicBezTo>
                    <a:pt x="11306" y="-1169"/>
                    <a:pt x="6325" y="-365"/>
                    <a:pt x="3020" y="4070"/>
                  </a:cubicBezTo>
                  <a:cubicBezTo>
                    <a:pt x="-260" y="8506"/>
                    <a:pt x="-883" y="15160"/>
                    <a:pt x="1224" y="20431"/>
                  </a:cubicBezTo>
                  <a:cubicBezTo>
                    <a:pt x="1679" y="19242"/>
                    <a:pt x="2302" y="18149"/>
                    <a:pt x="3020" y="17152"/>
                  </a:cubicBezTo>
                  <a:cubicBezTo>
                    <a:pt x="4912" y="14645"/>
                    <a:pt x="7307" y="13295"/>
                    <a:pt x="9773" y="13102"/>
                  </a:cubicBezTo>
                  <a:cubicBezTo>
                    <a:pt x="11761" y="12974"/>
                    <a:pt x="13772" y="13585"/>
                    <a:pt x="15544" y="14967"/>
                  </a:cubicBezTo>
                  <a:cubicBezTo>
                    <a:pt x="16287" y="15545"/>
                    <a:pt x="17005" y="16285"/>
                    <a:pt x="17652" y="17152"/>
                  </a:cubicBezTo>
                  <a:cubicBezTo>
                    <a:pt x="18394" y="18149"/>
                    <a:pt x="18993" y="19242"/>
                    <a:pt x="19472" y="20431"/>
                  </a:cubicBezTo>
                  <a:cubicBezTo>
                    <a:pt x="20262" y="18406"/>
                    <a:pt x="20669" y="16220"/>
                    <a:pt x="20693" y="14002"/>
                  </a:cubicBezTo>
                  <a:close/>
                </a:path>
              </a:pathLst>
            </a:custGeom>
            <a:solidFill>
              <a:srgbClr val="1A3C66">
                <a:lumMod val="40000"/>
                <a:lumOff val="60000"/>
              </a:srgbClr>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49" name="Shape 892"/>
            <p:cNvSpPr/>
            <p:nvPr/>
          </p:nvSpPr>
          <p:spPr>
            <a:xfrm>
              <a:off x="1924031" y="1922052"/>
              <a:ext cx="3106494" cy="3106494"/>
            </a:xfrm>
            <a:custGeom>
              <a:avLst/>
              <a:gdLst/>
              <a:ahLst/>
              <a:cxnLst>
                <a:cxn ang="0">
                  <a:pos x="wd2" y="hd2"/>
                </a:cxn>
                <a:cxn ang="5400000">
                  <a:pos x="wd2" y="hd2"/>
                </a:cxn>
                <a:cxn ang="10800000">
                  <a:pos x="wd2" y="hd2"/>
                </a:cxn>
                <a:cxn ang="16200000">
                  <a:pos x="wd2" y="hd2"/>
                </a:cxn>
              </a:cxnLst>
              <a:rect l="0" t="0" r="r" b="b"/>
              <a:pathLst>
                <a:path w="19676" h="19676" extrusionOk="0">
                  <a:moveTo>
                    <a:pt x="16790" y="16790"/>
                  </a:moveTo>
                  <a:cubicBezTo>
                    <a:pt x="12941" y="20638"/>
                    <a:pt x="6735" y="20638"/>
                    <a:pt x="2886" y="16790"/>
                  </a:cubicBezTo>
                  <a:cubicBezTo>
                    <a:pt x="-962" y="12976"/>
                    <a:pt x="-962" y="6735"/>
                    <a:pt x="2886" y="2886"/>
                  </a:cubicBezTo>
                  <a:cubicBezTo>
                    <a:pt x="6735" y="-962"/>
                    <a:pt x="12941" y="-962"/>
                    <a:pt x="16790" y="2886"/>
                  </a:cubicBezTo>
                  <a:cubicBezTo>
                    <a:pt x="20638" y="6735"/>
                    <a:pt x="20638" y="12976"/>
                    <a:pt x="16790" y="16790"/>
                  </a:cubicBezTo>
                  <a:close/>
                </a:path>
              </a:pathLst>
            </a:custGeom>
            <a:solidFill>
              <a:srgbClr val="F2F2F2"/>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grpSp>
      <p:sp>
        <p:nvSpPr>
          <p:cNvPr id="50" name="文本框 49"/>
          <p:cNvSpPr txBox="1"/>
          <p:nvPr/>
        </p:nvSpPr>
        <p:spPr>
          <a:xfrm>
            <a:off x="5232003" y="3660997"/>
            <a:ext cx="848117" cy="707886"/>
          </a:xfrm>
          <a:prstGeom prst="rect">
            <a:avLst/>
          </a:prstGeom>
          <a:noFill/>
        </p:spPr>
        <p:txBody>
          <a:bodyPr wrap="square">
            <a:spAutoFit/>
          </a:bodyPr>
          <a:lstStyle/>
          <a:p>
            <a:pPr fontAlgn="auto">
              <a:spcBef>
                <a:spcPts val="0"/>
              </a:spcBef>
              <a:spcAft>
                <a:spcPts val="0"/>
              </a:spcAft>
            </a:pPr>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平台系统</a:t>
            </a:r>
            <a:endParaRPr lang="zh-CN" altLang="en-US" sz="2000" dirty="0">
              <a:solidFill>
                <a:srgbClr val="262626"/>
              </a:solidFill>
              <a:latin typeface="微软雅黑" panose="020B0503020204020204" pitchFamily="34" charset="-122"/>
              <a:ea typeface="微软雅黑" panose="020B0503020204020204" pitchFamily="34" charset="-122"/>
            </a:endParaRPr>
          </a:p>
        </p:txBody>
      </p:sp>
      <p:sp>
        <p:nvSpPr>
          <p:cNvPr id="51" name="文本框 50"/>
          <p:cNvSpPr txBox="1"/>
          <p:nvPr/>
        </p:nvSpPr>
        <p:spPr>
          <a:xfrm>
            <a:off x="905468" y="2699613"/>
            <a:ext cx="2914942" cy="584775"/>
          </a:xfrm>
          <a:prstGeom prst="rect">
            <a:avLst/>
          </a:prstGeom>
          <a:noFill/>
        </p:spPr>
        <p:txBody>
          <a:bodyPr wrap="square">
            <a:spAutoFit/>
          </a:bodyPr>
          <a:lstStyle/>
          <a:p>
            <a:pPr fontAlgn="auto">
              <a:spcBef>
                <a:spcPts val="0"/>
              </a:spcBef>
              <a:spcAft>
                <a:spcPts val="0"/>
              </a:spcAft>
            </a:pPr>
            <a:r>
              <a:rPr lang="zh-CN" altLang="zh-CN"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自动地从海量数据中对与个人信息相关的敏感数据进行盘点</a:t>
            </a:r>
            <a:endPar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52" name="文本框 51"/>
          <p:cNvSpPr txBox="1"/>
          <p:nvPr/>
        </p:nvSpPr>
        <p:spPr>
          <a:xfrm>
            <a:off x="7925013" y="2699613"/>
            <a:ext cx="2542018" cy="584775"/>
          </a:xfrm>
          <a:prstGeom prst="rect">
            <a:avLst/>
          </a:prstGeom>
          <a:noFill/>
        </p:spPr>
        <p:txBody>
          <a:bodyPr wrap="square">
            <a:spAutoFit/>
          </a:bodyPr>
          <a:lstStyle/>
          <a:p>
            <a:pPr fontAlgn="auto">
              <a:spcBef>
                <a:spcPts val="0"/>
              </a:spcBef>
              <a:spcAft>
                <a:spcPts val="0"/>
              </a:spcAft>
            </a:pPr>
            <a:r>
              <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能够对各种类型的个人信息数据自动进行分类分级</a:t>
            </a:r>
            <a:endPar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53" name="文本框 52"/>
          <p:cNvSpPr txBox="1"/>
          <p:nvPr/>
        </p:nvSpPr>
        <p:spPr>
          <a:xfrm>
            <a:off x="896466" y="5235483"/>
            <a:ext cx="3248754" cy="584775"/>
          </a:xfrm>
          <a:prstGeom prst="rect">
            <a:avLst/>
          </a:prstGeom>
          <a:noFill/>
        </p:spPr>
        <p:txBody>
          <a:bodyPr wrap="square">
            <a:spAutoFit/>
          </a:bodyPr>
          <a:lstStyle/>
          <a:p>
            <a:pPr fontAlgn="auto">
              <a:spcBef>
                <a:spcPts val="0"/>
              </a:spcBef>
              <a:spcAft>
                <a:spcPts val="0"/>
              </a:spcAft>
            </a:pPr>
            <a:r>
              <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自动分析与个人信息相关联的数据，根据有关规则对数据进行</a:t>
            </a:r>
            <a:endPar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54" name="文本框 53"/>
          <p:cNvSpPr txBox="1"/>
          <p:nvPr/>
        </p:nvSpPr>
        <p:spPr>
          <a:xfrm>
            <a:off x="7625278" y="5235483"/>
            <a:ext cx="2672750" cy="584775"/>
          </a:xfrm>
          <a:prstGeom prst="rect">
            <a:avLst/>
          </a:prstGeom>
          <a:noFill/>
        </p:spPr>
        <p:txBody>
          <a:bodyPr wrap="square">
            <a:spAutoFit/>
          </a:bodyPr>
          <a:lstStyle/>
          <a:p>
            <a:pPr algn="r" fontAlgn="auto">
              <a:spcBef>
                <a:spcPts val="0"/>
              </a:spcBef>
              <a:spcAft>
                <a:spcPts val="0"/>
              </a:spcAft>
            </a:pPr>
            <a:r>
              <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根据结果自动推荐合规策略并提供合规处理功能</a:t>
            </a:r>
            <a:endPar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55" name="文本框 54"/>
          <p:cNvSpPr txBox="1"/>
          <p:nvPr/>
        </p:nvSpPr>
        <p:spPr>
          <a:xfrm>
            <a:off x="647889" y="1286470"/>
            <a:ext cx="1874736" cy="369332"/>
          </a:xfrm>
          <a:prstGeom prst="rect">
            <a:avLst/>
          </a:prstGeom>
          <a:noFill/>
        </p:spPr>
        <p:txBody>
          <a:bodyPr wrap="square">
            <a:spAutoFit/>
          </a:bodyPr>
          <a:lstStyle/>
          <a:p>
            <a:pPr fontAlgn="auto">
              <a:spcBef>
                <a:spcPts val="0"/>
              </a:spcBef>
              <a:spcAft>
                <a:spcPts val="0"/>
              </a:spcAft>
            </a:pPr>
            <a:r>
              <a:rPr lang="zh-CN" altLang="en-US" dirty="0">
                <a:solidFill>
                  <a:srgbClr val="1A3C66">
                    <a:lumMod val="75000"/>
                  </a:srgbClr>
                </a:solidFill>
                <a:latin typeface="微软雅黑" panose="020B0503020204020204" pitchFamily="34" charset="-122"/>
                <a:ea typeface="微软雅黑" panose="020B0503020204020204" pitchFamily="34" charset="-122"/>
              </a:rPr>
              <a:t>海量数据 </a:t>
            </a:r>
            <a:r>
              <a:rPr lang="zh-CN" altLang="en-US" dirty="0">
                <a:solidFill>
                  <a:prstClr val="white"/>
                </a:solidFill>
                <a:latin typeface="微软雅黑" panose="020B0503020204020204" pitchFamily="34" charset="-122"/>
                <a:ea typeface="微软雅黑" panose="020B0503020204020204" pitchFamily="34" charset="-122"/>
              </a:rPr>
              <a:t>处理难</a:t>
            </a:r>
            <a:endParaRPr lang="zh-CN" altLang="en-US" dirty="0">
              <a:solidFill>
                <a:prstClr val="white"/>
              </a:solidFill>
              <a:latin typeface="微软雅黑" panose="020B0503020204020204" pitchFamily="34" charset="-122"/>
              <a:ea typeface="微软雅黑" panose="020B0503020204020204" pitchFamily="34" charset="-122"/>
            </a:endParaRPr>
          </a:p>
        </p:txBody>
      </p:sp>
      <p:sp>
        <p:nvSpPr>
          <p:cNvPr id="56" name="文本框 55"/>
          <p:cNvSpPr txBox="1"/>
          <p:nvPr/>
        </p:nvSpPr>
        <p:spPr>
          <a:xfrm>
            <a:off x="6895615" y="1287766"/>
            <a:ext cx="1900108" cy="369332"/>
          </a:xfrm>
          <a:prstGeom prst="rect">
            <a:avLst/>
          </a:prstGeom>
          <a:noFill/>
        </p:spPr>
        <p:txBody>
          <a:bodyPr wrap="square">
            <a:spAutoFit/>
          </a:bodyPr>
          <a:lstStyle/>
          <a:p>
            <a:pPr fontAlgn="auto">
              <a:spcBef>
                <a:spcPts val="0"/>
              </a:spcBef>
              <a:spcAft>
                <a:spcPts val="0"/>
              </a:spcAft>
            </a:pPr>
            <a:r>
              <a:rPr lang="zh-CN" altLang="en-US" dirty="0">
                <a:solidFill>
                  <a:srgbClr val="1A3C66">
                    <a:lumMod val="75000"/>
                  </a:srgbClr>
                </a:solidFill>
                <a:latin typeface="微软雅黑" panose="020B0503020204020204" pitchFamily="34" charset="-122"/>
                <a:ea typeface="微软雅黑" panose="020B0503020204020204" pitchFamily="34" charset="-122"/>
              </a:rPr>
              <a:t>企业合规 </a:t>
            </a:r>
            <a:r>
              <a:rPr lang="zh-CN" altLang="en-US" dirty="0">
                <a:solidFill>
                  <a:prstClr val="white"/>
                </a:solidFill>
                <a:latin typeface="微软雅黑" panose="020B0503020204020204" pitchFamily="34" charset="-122"/>
                <a:ea typeface="微软雅黑" panose="020B0503020204020204" pitchFamily="34" charset="-122"/>
              </a:rPr>
              <a:t>成本高</a:t>
            </a:r>
            <a:endParaRPr lang="zh-CN" altLang="en-US" dirty="0">
              <a:solidFill>
                <a:prstClr val="white"/>
              </a:solidFill>
              <a:latin typeface="微软雅黑" panose="020B0503020204020204" pitchFamily="34" charset="-122"/>
              <a:ea typeface="微软雅黑" panose="020B0503020204020204" pitchFamily="34" charset="-122"/>
            </a:endParaRPr>
          </a:p>
        </p:txBody>
      </p:sp>
      <p:sp>
        <p:nvSpPr>
          <p:cNvPr id="57" name="文本框 56"/>
          <p:cNvSpPr txBox="1"/>
          <p:nvPr/>
        </p:nvSpPr>
        <p:spPr>
          <a:xfrm>
            <a:off x="4780667" y="1295733"/>
            <a:ext cx="1874736" cy="369332"/>
          </a:xfrm>
          <a:prstGeom prst="rect">
            <a:avLst/>
          </a:prstGeom>
          <a:noFill/>
        </p:spPr>
        <p:txBody>
          <a:bodyPr wrap="square">
            <a:spAutoFit/>
          </a:bodyPr>
          <a:lstStyle/>
          <a:p>
            <a:pPr fontAlgn="auto">
              <a:spcBef>
                <a:spcPts val="0"/>
              </a:spcBef>
              <a:spcAft>
                <a:spcPts val="0"/>
              </a:spcAft>
            </a:pPr>
            <a:r>
              <a:rPr lang="zh-CN" altLang="en-US" dirty="0">
                <a:solidFill>
                  <a:srgbClr val="1A3C66">
                    <a:lumMod val="75000"/>
                  </a:srgbClr>
                </a:solidFill>
                <a:latin typeface="微软雅黑" panose="020B0503020204020204" pitchFamily="34" charset="-122"/>
                <a:ea typeface="微软雅黑" panose="020B0503020204020204" pitchFamily="34" charset="-122"/>
              </a:rPr>
              <a:t>个保合规 </a:t>
            </a:r>
            <a:r>
              <a:rPr lang="zh-CN" altLang="en-US" dirty="0">
                <a:solidFill>
                  <a:prstClr val="white"/>
                </a:solidFill>
                <a:latin typeface="微软雅黑" panose="020B0503020204020204" pitchFamily="34" charset="-122"/>
                <a:ea typeface="微软雅黑" panose="020B0503020204020204" pitchFamily="34" charset="-122"/>
              </a:rPr>
              <a:t>需求广</a:t>
            </a:r>
            <a:endParaRPr lang="zh-CN" altLang="en-US" dirty="0">
              <a:solidFill>
                <a:prstClr val="white"/>
              </a:solidFill>
              <a:latin typeface="微软雅黑" panose="020B0503020204020204" pitchFamily="34" charset="-122"/>
              <a:ea typeface="微软雅黑" panose="020B0503020204020204" pitchFamily="34" charset="-122"/>
            </a:endParaRPr>
          </a:p>
        </p:txBody>
      </p:sp>
      <p:sp>
        <p:nvSpPr>
          <p:cNvPr id="58" name="文本框 57"/>
          <p:cNvSpPr txBox="1"/>
          <p:nvPr/>
        </p:nvSpPr>
        <p:spPr>
          <a:xfrm>
            <a:off x="2717255" y="1295733"/>
            <a:ext cx="1851889" cy="369332"/>
          </a:xfrm>
          <a:prstGeom prst="rect">
            <a:avLst/>
          </a:prstGeom>
          <a:noFill/>
        </p:spPr>
        <p:txBody>
          <a:bodyPr wrap="square">
            <a:spAutoFit/>
          </a:bodyPr>
          <a:lstStyle/>
          <a:p>
            <a:pPr fontAlgn="auto">
              <a:spcBef>
                <a:spcPts val="0"/>
              </a:spcBef>
              <a:spcAft>
                <a:spcPts val="0"/>
              </a:spcAft>
            </a:pPr>
            <a:r>
              <a:rPr lang="zh-CN" altLang="en-US" dirty="0">
                <a:solidFill>
                  <a:srgbClr val="1A3C66">
                    <a:lumMod val="75000"/>
                  </a:srgbClr>
                </a:solidFill>
                <a:latin typeface="微软雅黑" panose="020B0503020204020204" pitchFamily="34" charset="-122"/>
                <a:ea typeface="微软雅黑" panose="020B0503020204020204" pitchFamily="34" charset="-122"/>
              </a:rPr>
              <a:t>数据模态 </a:t>
            </a:r>
            <a:r>
              <a:rPr lang="zh-CN" altLang="en-US" dirty="0">
                <a:solidFill>
                  <a:prstClr val="white"/>
                </a:solidFill>
                <a:latin typeface="微软雅黑" panose="020B0503020204020204" pitchFamily="34" charset="-122"/>
                <a:ea typeface="微软雅黑" panose="020B0503020204020204" pitchFamily="34" charset="-122"/>
              </a:rPr>
              <a:t>类型多</a:t>
            </a:r>
            <a:endParaRPr lang="zh-CN" altLang="en-US" dirty="0">
              <a:solidFill>
                <a:prstClr val="white"/>
              </a:solidFill>
              <a:latin typeface="微软雅黑" panose="020B0503020204020204" pitchFamily="34" charset="-122"/>
              <a:ea typeface="微软雅黑" panose="020B0503020204020204" pitchFamily="34" charset="-122"/>
            </a:endParaRPr>
          </a:p>
        </p:txBody>
      </p:sp>
      <p:sp>
        <p:nvSpPr>
          <p:cNvPr id="59" name="文本框 58"/>
          <p:cNvSpPr txBox="1"/>
          <p:nvPr/>
        </p:nvSpPr>
        <p:spPr>
          <a:xfrm>
            <a:off x="8961653" y="1295733"/>
            <a:ext cx="1900107" cy="369332"/>
          </a:xfrm>
          <a:prstGeom prst="rect">
            <a:avLst/>
          </a:prstGeom>
          <a:noFill/>
        </p:spPr>
        <p:txBody>
          <a:bodyPr wrap="square">
            <a:spAutoFit/>
          </a:bodyPr>
          <a:lstStyle/>
          <a:p>
            <a:pPr fontAlgn="auto">
              <a:spcBef>
                <a:spcPts val="0"/>
              </a:spcBef>
              <a:spcAft>
                <a:spcPts val="0"/>
              </a:spcAft>
            </a:pPr>
            <a:r>
              <a:rPr lang="zh-CN" altLang="en-US" dirty="0">
                <a:solidFill>
                  <a:srgbClr val="1A3C66">
                    <a:lumMod val="75000"/>
                  </a:srgbClr>
                </a:solidFill>
                <a:latin typeface="微软雅黑" panose="020B0503020204020204" pitchFamily="34" charset="-122"/>
                <a:ea typeface="微软雅黑" panose="020B0503020204020204" pitchFamily="34" charset="-122"/>
              </a:rPr>
              <a:t>合规法律 </a:t>
            </a:r>
            <a:r>
              <a:rPr lang="zh-CN" altLang="en-US" dirty="0">
                <a:solidFill>
                  <a:prstClr val="white"/>
                </a:solidFill>
                <a:latin typeface="微软雅黑" panose="020B0503020204020204" pitchFamily="34" charset="-122"/>
                <a:ea typeface="微软雅黑" panose="020B0503020204020204" pitchFamily="34" charset="-122"/>
              </a:rPr>
              <a:t>数量大</a:t>
            </a:r>
            <a:endParaRPr lang="zh-CN" altLang="en-US" dirty="0">
              <a:solidFill>
                <a:prstClr val="white"/>
              </a:solidFill>
              <a:latin typeface="微软雅黑" panose="020B0503020204020204" pitchFamily="34" charset="-122"/>
              <a:ea typeface="微软雅黑" panose="020B0503020204020204" pitchFamily="34" charset="-122"/>
            </a:endParaRPr>
          </a:p>
        </p:txBody>
      </p:sp>
      <p:sp>
        <p:nvSpPr>
          <p:cNvPr id="60" name="任意多边形: 形状 35"/>
          <p:cNvSpPr/>
          <p:nvPr/>
        </p:nvSpPr>
        <p:spPr>
          <a:xfrm>
            <a:off x="4360050" y="1657662"/>
            <a:ext cx="1244184" cy="876925"/>
          </a:xfrm>
          <a:custGeom>
            <a:avLst/>
            <a:gdLst>
              <a:gd name="connsiteX0" fmla="*/ 0 w 1244184"/>
              <a:gd name="connsiteY0" fmla="*/ 0 h 876925"/>
              <a:gd name="connsiteX1" fmla="*/ 966866 w 1244184"/>
              <a:gd name="connsiteY1" fmla="*/ 337279 h 876925"/>
              <a:gd name="connsiteX2" fmla="*/ 1244184 w 1244184"/>
              <a:gd name="connsiteY2" fmla="*/ 876925 h 876925"/>
            </a:gdLst>
            <a:ahLst/>
            <a:cxnLst>
              <a:cxn ang="0">
                <a:pos x="connsiteX0" y="connsiteY0"/>
              </a:cxn>
              <a:cxn ang="0">
                <a:pos x="connsiteX1" y="connsiteY1"/>
              </a:cxn>
              <a:cxn ang="0">
                <a:pos x="connsiteX2" y="connsiteY2"/>
              </a:cxn>
            </a:cxnLst>
            <a:rect l="l" t="t" r="r" b="b"/>
            <a:pathLst>
              <a:path w="1244184" h="876925">
                <a:moveTo>
                  <a:pt x="0" y="0"/>
                </a:moveTo>
                <a:cubicBezTo>
                  <a:pt x="379751" y="95562"/>
                  <a:pt x="759502" y="191125"/>
                  <a:pt x="966866" y="337279"/>
                </a:cubicBezTo>
                <a:cubicBezTo>
                  <a:pt x="1174230" y="483433"/>
                  <a:pt x="1209207" y="680179"/>
                  <a:pt x="1244184" y="876925"/>
                </a:cubicBezTo>
              </a:path>
            </a:pathLst>
          </a:custGeom>
          <a:noFill/>
          <a:ln w="6350" cap="flat" cmpd="sng" algn="ctr">
            <a:solidFill>
              <a:srgbClr val="002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w="9525">
                <a:solidFill>
                  <a:srgbClr val="262626"/>
                </a:solid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61" name="任意多边形: 形状 36"/>
          <p:cNvSpPr/>
          <p:nvPr/>
        </p:nvSpPr>
        <p:spPr>
          <a:xfrm>
            <a:off x="5619224" y="1650167"/>
            <a:ext cx="771993" cy="876925"/>
          </a:xfrm>
          <a:custGeom>
            <a:avLst/>
            <a:gdLst>
              <a:gd name="connsiteX0" fmla="*/ 771993 w 771993"/>
              <a:gd name="connsiteY0" fmla="*/ 0 h 876925"/>
              <a:gd name="connsiteX1" fmla="*/ 359764 w 771993"/>
              <a:gd name="connsiteY1" fmla="*/ 269823 h 876925"/>
              <a:gd name="connsiteX2" fmla="*/ 0 w 771993"/>
              <a:gd name="connsiteY2" fmla="*/ 876925 h 876925"/>
            </a:gdLst>
            <a:ahLst/>
            <a:cxnLst>
              <a:cxn ang="0">
                <a:pos x="connsiteX0" y="connsiteY0"/>
              </a:cxn>
              <a:cxn ang="0">
                <a:pos x="connsiteX1" y="connsiteY1"/>
              </a:cxn>
              <a:cxn ang="0">
                <a:pos x="connsiteX2" y="connsiteY2"/>
              </a:cxn>
            </a:cxnLst>
            <a:rect l="l" t="t" r="r" b="b"/>
            <a:pathLst>
              <a:path w="771993" h="876925">
                <a:moveTo>
                  <a:pt x="771993" y="0"/>
                </a:moveTo>
                <a:cubicBezTo>
                  <a:pt x="630211" y="61834"/>
                  <a:pt x="488429" y="123669"/>
                  <a:pt x="359764" y="269823"/>
                </a:cubicBezTo>
                <a:cubicBezTo>
                  <a:pt x="231099" y="415977"/>
                  <a:pt x="115549" y="646451"/>
                  <a:pt x="0" y="876925"/>
                </a:cubicBezTo>
              </a:path>
            </a:pathLst>
          </a:custGeom>
          <a:noFill/>
          <a:ln w="6350" cap="flat" cmpd="sng" algn="ctr">
            <a:solidFill>
              <a:srgbClr val="002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w="9525">
                <a:solidFill>
                  <a:srgbClr val="262626"/>
                </a:solid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62" name="任意多边形: 形状 37"/>
          <p:cNvSpPr/>
          <p:nvPr/>
        </p:nvSpPr>
        <p:spPr>
          <a:xfrm>
            <a:off x="2448804" y="1635177"/>
            <a:ext cx="3155430" cy="891915"/>
          </a:xfrm>
          <a:custGeom>
            <a:avLst/>
            <a:gdLst>
              <a:gd name="connsiteX0" fmla="*/ 0 w 3155430"/>
              <a:gd name="connsiteY0" fmla="*/ 0 h 891915"/>
              <a:gd name="connsiteX1" fmla="*/ 1424066 w 3155430"/>
              <a:gd name="connsiteY1" fmla="*/ 524656 h 891915"/>
              <a:gd name="connsiteX2" fmla="*/ 2585803 w 3155430"/>
              <a:gd name="connsiteY2" fmla="*/ 524656 h 891915"/>
              <a:gd name="connsiteX3" fmla="*/ 3155430 w 3155430"/>
              <a:gd name="connsiteY3" fmla="*/ 891915 h 891915"/>
            </a:gdLst>
            <a:ahLst/>
            <a:cxnLst>
              <a:cxn ang="0">
                <a:pos x="connsiteX0" y="connsiteY0"/>
              </a:cxn>
              <a:cxn ang="0">
                <a:pos x="connsiteX1" y="connsiteY1"/>
              </a:cxn>
              <a:cxn ang="0">
                <a:pos x="connsiteX2" y="connsiteY2"/>
              </a:cxn>
              <a:cxn ang="0">
                <a:pos x="connsiteX3" y="connsiteY3"/>
              </a:cxn>
            </a:cxnLst>
            <a:rect l="l" t="t" r="r" b="b"/>
            <a:pathLst>
              <a:path w="3155430" h="891915">
                <a:moveTo>
                  <a:pt x="0" y="0"/>
                </a:moveTo>
                <a:cubicBezTo>
                  <a:pt x="496549" y="218606"/>
                  <a:pt x="993099" y="437213"/>
                  <a:pt x="1424066" y="524656"/>
                </a:cubicBezTo>
                <a:cubicBezTo>
                  <a:pt x="1855033" y="612099"/>
                  <a:pt x="2297242" y="463446"/>
                  <a:pt x="2585803" y="524656"/>
                </a:cubicBezTo>
                <a:cubicBezTo>
                  <a:pt x="2874364" y="585866"/>
                  <a:pt x="3014897" y="738890"/>
                  <a:pt x="3155430" y="891915"/>
                </a:cubicBezTo>
              </a:path>
            </a:pathLst>
          </a:custGeom>
          <a:noFill/>
          <a:ln w="6350" cap="flat" cmpd="sng" algn="ctr">
            <a:solidFill>
              <a:srgbClr val="002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w="9525">
                <a:solidFill>
                  <a:srgbClr val="262626"/>
                </a:solid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63" name="任意多边形: 形状 38"/>
          <p:cNvSpPr/>
          <p:nvPr/>
        </p:nvSpPr>
        <p:spPr>
          <a:xfrm>
            <a:off x="5626719" y="1657662"/>
            <a:ext cx="2615784" cy="869430"/>
          </a:xfrm>
          <a:custGeom>
            <a:avLst/>
            <a:gdLst>
              <a:gd name="connsiteX0" fmla="*/ 2615784 w 2615784"/>
              <a:gd name="connsiteY0" fmla="*/ 0 h 869430"/>
              <a:gd name="connsiteX1" fmla="*/ 1656413 w 2615784"/>
              <a:gd name="connsiteY1" fmla="*/ 464695 h 869430"/>
              <a:gd name="connsiteX2" fmla="*/ 434715 w 2615784"/>
              <a:gd name="connsiteY2" fmla="*/ 554636 h 869430"/>
              <a:gd name="connsiteX3" fmla="*/ 0 w 2615784"/>
              <a:gd name="connsiteY3" fmla="*/ 869430 h 869430"/>
            </a:gdLst>
            <a:ahLst/>
            <a:cxnLst>
              <a:cxn ang="0">
                <a:pos x="connsiteX0" y="connsiteY0"/>
              </a:cxn>
              <a:cxn ang="0">
                <a:pos x="connsiteX1" y="connsiteY1"/>
              </a:cxn>
              <a:cxn ang="0">
                <a:pos x="connsiteX2" y="connsiteY2"/>
              </a:cxn>
              <a:cxn ang="0">
                <a:pos x="connsiteX3" y="connsiteY3"/>
              </a:cxn>
            </a:cxnLst>
            <a:rect l="l" t="t" r="r" b="b"/>
            <a:pathLst>
              <a:path w="2615784" h="869430">
                <a:moveTo>
                  <a:pt x="2615784" y="0"/>
                </a:moveTo>
                <a:cubicBezTo>
                  <a:pt x="2317854" y="186128"/>
                  <a:pt x="2019924" y="372256"/>
                  <a:pt x="1656413" y="464695"/>
                </a:cubicBezTo>
                <a:cubicBezTo>
                  <a:pt x="1292901" y="557134"/>
                  <a:pt x="710784" y="487180"/>
                  <a:pt x="434715" y="554636"/>
                </a:cubicBezTo>
                <a:cubicBezTo>
                  <a:pt x="158646" y="622092"/>
                  <a:pt x="79323" y="745761"/>
                  <a:pt x="0" y="869430"/>
                </a:cubicBezTo>
              </a:path>
            </a:pathLst>
          </a:custGeom>
          <a:noFill/>
          <a:ln w="6350" cap="flat" cmpd="sng" algn="ctr">
            <a:solidFill>
              <a:srgbClr val="002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w="9525">
                <a:solidFill>
                  <a:srgbClr val="262626"/>
                </a:solid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64" name="任意多边形: 形状 39"/>
          <p:cNvSpPr/>
          <p:nvPr/>
        </p:nvSpPr>
        <p:spPr>
          <a:xfrm>
            <a:off x="5611729" y="1620187"/>
            <a:ext cx="4362137" cy="921895"/>
          </a:xfrm>
          <a:custGeom>
            <a:avLst/>
            <a:gdLst>
              <a:gd name="connsiteX0" fmla="*/ 4362137 w 4362137"/>
              <a:gd name="connsiteY0" fmla="*/ 0 h 921895"/>
              <a:gd name="connsiteX1" fmla="*/ 3395272 w 4362137"/>
              <a:gd name="connsiteY1" fmla="*/ 404734 h 921895"/>
              <a:gd name="connsiteX2" fmla="*/ 1776334 w 4362137"/>
              <a:gd name="connsiteY2" fmla="*/ 629587 h 921895"/>
              <a:gd name="connsiteX3" fmla="*/ 539646 w 4362137"/>
              <a:gd name="connsiteY3" fmla="*/ 682052 h 921895"/>
              <a:gd name="connsiteX4" fmla="*/ 0 w 4362137"/>
              <a:gd name="connsiteY4" fmla="*/ 921895 h 921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2137" h="921895">
                <a:moveTo>
                  <a:pt x="4362137" y="0"/>
                </a:moveTo>
                <a:cubicBezTo>
                  <a:pt x="4094188" y="149901"/>
                  <a:pt x="3826239" y="299803"/>
                  <a:pt x="3395272" y="404734"/>
                </a:cubicBezTo>
                <a:cubicBezTo>
                  <a:pt x="2964305" y="509665"/>
                  <a:pt x="2252272" y="583367"/>
                  <a:pt x="1776334" y="629587"/>
                </a:cubicBezTo>
                <a:cubicBezTo>
                  <a:pt x="1300396" y="675807"/>
                  <a:pt x="835702" y="633334"/>
                  <a:pt x="539646" y="682052"/>
                </a:cubicBezTo>
                <a:cubicBezTo>
                  <a:pt x="243590" y="730770"/>
                  <a:pt x="121795" y="826332"/>
                  <a:pt x="0" y="921895"/>
                </a:cubicBezTo>
              </a:path>
            </a:pathLst>
          </a:custGeom>
          <a:noFill/>
          <a:ln w="6350" cap="flat" cmpd="sng" algn="ctr">
            <a:solidFill>
              <a:srgbClr val="002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w="9525">
                <a:solidFill>
                  <a:srgbClr val="262626"/>
                </a:solidFill>
              </a:ln>
              <a:solidFill>
                <a:srgbClr val="262626"/>
              </a:solidFill>
              <a:effectLst/>
              <a:uLnTx/>
              <a:uFillTx/>
              <a:latin typeface="微软雅黑" panose="020B0503020204020204" pitchFamily="34" charset="-122"/>
              <a:ea typeface="微软雅黑" panose="020B0503020204020204" pitchFamily="34" charset="-122"/>
            </a:endParaRPr>
          </a:p>
        </p:txBody>
      </p:sp>
      <p:cxnSp>
        <p:nvCxnSpPr>
          <p:cNvPr id="65" name="直接连接符 40"/>
          <p:cNvCxnSpPr/>
          <p:nvPr/>
        </p:nvCxnSpPr>
        <p:spPr>
          <a:xfrm>
            <a:off x="952545" y="2208858"/>
            <a:ext cx="0" cy="281100"/>
          </a:xfrm>
          <a:prstGeom prst="line">
            <a:avLst/>
          </a:prstGeom>
          <a:noFill/>
          <a:ln w="19050" cap="flat" cmpd="sng" algn="ctr">
            <a:solidFill>
              <a:srgbClr val="FFC000"/>
            </a:solidFill>
            <a:prstDash val="solid"/>
            <a:miter lim="800000"/>
          </a:ln>
          <a:effectLst/>
        </p:spPr>
      </p:cxnSp>
      <p:cxnSp>
        <p:nvCxnSpPr>
          <p:cNvPr id="66" name="直接连接符 41"/>
          <p:cNvCxnSpPr/>
          <p:nvPr/>
        </p:nvCxnSpPr>
        <p:spPr>
          <a:xfrm>
            <a:off x="888855" y="4846661"/>
            <a:ext cx="0" cy="281100"/>
          </a:xfrm>
          <a:prstGeom prst="line">
            <a:avLst/>
          </a:prstGeom>
          <a:noFill/>
          <a:ln w="19050" cap="flat" cmpd="sng" algn="ctr">
            <a:solidFill>
              <a:srgbClr val="FFC000"/>
            </a:solidFill>
            <a:prstDash val="solid"/>
            <a:miter lim="800000"/>
          </a:ln>
          <a:effectLst/>
        </p:spPr>
      </p:cxnSp>
      <p:cxnSp>
        <p:nvCxnSpPr>
          <p:cNvPr id="67" name="直接连接符 42"/>
          <p:cNvCxnSpPr/>
          <p:nvPr/>
        </p:nvCxnSpPr>
        <p:spPr>
          <a:xfrm>
            <a:off x="8397921" y="2188889"/>
            <a:ext cx="0" cy="281100"/>
          </a:xfrm>
          <a:prstGeom prst="line">
            <a:avLst/>
          </a:prstGeom>
          <a:noFill/>
          <a:ln w="19050" cap="flat" cmpd="sng" algn="ctr">
            <a:solidFill>
              <a:srgbClr val="FFC000"/>
            </a:solidFill>
            <a:prstDash val="solid"/>
            <a:miter lim="800000"/>
          </a:ln>
          <a:effectLst/>
        </p:spPr>
      </p:cxnSp>
      <p:cxnSp>
        <p:nvCxnSpPr>
          <p:cNvPr id="68" name="直接连接符 43"/>
          <p:cNvCxnSpPr/>
          <p:nvPr/>
        </p:nvCxnSpPr>
        <p:spPr>
          <a:xfrm>
            <a:off x="8352014" y="4839041"/>
            <a:ext cx="0" cy="281100"/>
          </a:xfrm>
          <a:prstGeom prst="line">
            <a:avLst/>
          </a:prstGeom>
          <a:noFill/>
          <a:ln w="19050" cap="flat" cmpd="sng" algn="ctr">
            <a:solidFill>
              <a:srgbClr val="FFC000"/>
            </a:solidFill>
            <a:prstDash val="solid"/>
            <a:miter lim="800000"/>
          </a:ln>
          <a:effectLst/>
        </p:spPr>
      </p:cxn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3331976" y="3072139"/>
            <a:ext cx="6870919" cy="1200329"/>
          </a:xfrm>
          <a:prstGeom prst="rect">
            <a:avLst/>
          </a:prstGeom>
          <a:noFill/>
        </p:spPr>
        <p:txBody>
          <a:bodyPr wrap="square" rtlCol="0">
            <a:spAutoFit/>
          </a:bodyPr>
          <a:lstStyle/>
          <a:p>
            <a:r>
              <a:rPr lang="en-US" altLang="zh-CN" dirty="0">
                <a:solidFill>
                  <a:srgbClr val="262626"/>
                </a:solidFill>
                <a:latin typeface="微软雅黑" panose="020B0503020204020204" pitchFamily="34" charset="-122"/>
                <a:ea typeface="微软雅黑" panose="020B0503020204020204" pitchFamily="34" charset="-122"/>
              </a:rPr>
              <a:t>“</a:t>
            </a:r>
            <a:r>
              <a:rPr lang="zh-CN" altLang="en-US" dirty="0">
                <a:solidFill>
                  <a:srgbClr val="262626"/>
                </a:solidFill>
                <a:latin typeface="微软雅黑" panose="020B0503020204020204" pitchFamily="34" charset="-122"/>
                <a:ea typeface="微软雅黑" panose="020B0503020204020204" pitchFamily="34" charset="-122"/>
              </a:rPr>
              <a:t>个人信息保护的具体合规要求包含数据最小化、数据分类分级、数据匿名化、知情同意、规范操作、应急补偿等多项要求。其中有三个与隐私保护计算相关且相对重要的合规要点分别是</a:t>
            </a:r>
            <a:r>
              <a:rPr lang="zh-CN" altLang="en-US" dirty="0">
                <a:solidFill>
                  <a:srgbClr val="C00000"/>
                </a:solidFill>
                <a:latin typeface="微软雅黑" panose="020B0503020204020204" pitchFamily="34" charset="-122"/>
                <a:ea typeface="微软雅黑" panose="020B0503020204020204" pitchFamily="34" charset="-122"/>
              </a:rPr>
              <a:t>数据最小化</a:t>
            </a:r>
            <a:r>
              <a:rPr lang="zh-CN" altLang="en-US" dirty="0">
                <a:solidFill>
                  <a:srgbClr val="262626"/>
                </a:solidFill>
                <a:latin typeface="微软雅黑" panose="020B0503020204020204" pitchFamily="34" charset="-122"/>
                <a:ea typeface="微软雅黑" panose="020B0503020204020204" pitchFamily="34" charset="-122"/>
              </a:rPr>
              <a:t>、</a:t>
            </a:r>
            <a:r>
              <a:rPr lang="zh-CN" altLang="en-US" dirty="0">
                <a:solidFill>
                  <a:srgbClr val="C00000"/>
                </a:solidFill>
                <a:latin typeface="微软雅黑" panose="020B0503020204020204" pitchFamily="34" charset="-122"/>
                <a:ea typeface="微软雅黑" panose="020B0503020204020204" pitchFamily="34" charset="-122"/>
              </a:rPr>
              <a:t>数据分类分级</a:t>
            </a:r>
            <a:r>
              <a:rPr lang="zh-CN" altLang="en-US" dirty="0">
                <a:solidFill>
                  <a:srgbClr val="262626"/>
                </a:solidFill>
                <a:latin typeface="微软雅黑" panose="020B0503020204020204" pitchFamily="34" charset="-122"/>
                <a:ea typeface="微软雅黑" panose="020B0503020204020204" pitchFamily="34" charset="-122"/>
              </a:rPr>
              <a:t>和</a:t>
            </a:r>
            <a:r>
              <a:rPr lang="zh-CN" altLang="en-US" dirty="0">
                <a:solidFill>
                  <a:srgbClr val="C00000"/>
                </a:solidFill>
                <a:latin typeface="微软雅黑" panose="020B0503020204020204" pitchFamily="34" charset="-122"/>
                <a:ea typeface="微软雅黑" panose="020B0503020204020204" pitchFamily="34" charset="-122"/>
              </a:rPr>
              <a:t>数据匿名化</a:t>
            </a:r>
            <a:r>
              <a:rPr lang="zh-CN" altLang="en-US" dirty="0">
                <a:solidFill>
                  <a:srgbClr val="262626"/>
                </a:solidFill>
                <a:latin typeface="微软雅黑" panose="020B0503020204020204" pitchFamily="34" charset="-122"/>
                <a:ea typeface="微软雅黑" panose="020B0503020204020204" pitchFamily="34" charset="-122"/>
              </a:rPr>
              <a:t>。</a:t>
            </a:r>
            <a:r>
              <a:rPr lang="en-US" altLang="zh-CN" dirty="0">
                <a:solidFill>
                  <a:srgbClr val="262626"/>
                </a:solidFill>
                <a:latin typeface="微软雅黑" panose="020B0503020204020204" pitchFamily="34" charset="-122"/>
                <a:ea typeface="微软雅黑" panose="020B0503020204020204" pitchFamily="34" charset="-122"/>
              </a:rPr>
              <a:t>”</a:t>
            </a:r>
            <a:endParaRPr lang="zh-CN" altLang="en-US" dirty="0">
              <a:solidFill>
                <a:srgbClr val="262626"/>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823206" y="3063885"/>
            <a:ext cx="1938158" cy="2839416"/>
          </a:xfrm>
          <a:prstGeom prst="rect">
            <a:avLst/>
          </a:prstGeom>
        </p:spPr>
      </p:pic>
      <p:cxnSp>
        <p:nvCxnSpPr>
          <p:cNvPr id="9" name="直接箭头连接符 6"/>
          <p:cNvCxnSpPr/>
          <p:nvPr/>
        </p:nvCxnSpPr>
        <p:spPr>
          <a:xfrm>
            <a:off x="4049688" y="4239417"/>
            <a:ext cx="0" cy="513629"/>
          </a:xfrm>
          <a:prstGeom prst="straightConnector1">
            <a:avLst/>
          </a:prstGeom>
          <a:noFill/>
          <a:ln w="12700" cap="flat" cmpd="sng" algn="ctr">
            <a:solidFill>
              <a:srgbClr val="003F88"/>
            </a:solidFill>
            <a:prstDash val="solid"/>
            <a:miter lim="800000"/>
            <a:tailEnd type="triangle"/>
          </a:ln>
          <a:effectLst/>
        </p:spPr>
      </p:cxnSp>
      <p:cxnSp>
        <p:nvCxnSpPr>
          <p:cNvPr id="10" name="直接箭头连接符 8"/>
          <p:cNvCxnSpPr/>
          <p:nvPr/>
        </p:nvCxnSpPr>
        <p:spPr>
          <a:xfrm>
            <a:off x="5516387" y="4239417"/>
            <a:ext cx="0" cy="513629"/>
          </a:xfrm>
          <a:prstGeom prst="straightConnector1">
            <a:avLst/>
          </a:prstGeom>
          <a:noFill/>
          <a:ln w="12700" cap="flat" cmpd="sng" algn="ctr">
            <a:solidFill>
              <a:srgbClr val="003F88"/>
            </a:solidFill>
            <a:prstDash val="solid"/>
            <a:miter lim="800000"/>
            <a:tailEnd type="triangle"/>
          </a:ln>
          <a:effectLst/>
        </p:spPr>
      </p:cxnSp>
      <p:cxnSp>
        <p:nvCxnSpPr>
          <p:cNvPr id="11" name="直接箭头连接符 9"/>
          <p:cNvCxnSpPr/>
          <p:nvPr/>
        </p:nvCxnSpPr>
        <p:spPr>
          <a:xfrm>
            <a:off x="9423823" y="4007502"/>
            <a:ext cx="0" cy="745544"/>
          </a:xfrm>
          <a:prstGeom prst="straightConnector1">
            <a:avLst/>
          </a:prstGeom>
          <a:noFill/>
          <a:ln w="12700" cap="flat" cmpd="sng" algn="ctr">
            <a:solidFill>
              <a:srgbClr val="003F88"/>
            </a:solidFill>
            <a:prstDash val="solid"/>
            <a:miter lim="800000"/>
            <a:tailEnd type="triangle"/>
          </a:ln>
          <a:effectLst/>
        </p:spPr>
      </p:cxnSp>
      <p:cxnSp>
        <p:nvCxnSpPr>
          <p:cNvPr id="12" name="直接连接符 10"/>
          <p:cNvCxnSpPr/>
          <p:nvPr/>
        </p:nvCxnSpPr>
        <p:spPr>
          <a:xfrm>
            <a:off x="8886675" y="4007502"/>
            <a:ext cx="1131757" cy="0"/>
          </a:xfrm>
          <a:prstGeom prst="line">
            <a:avLst/>
          </a:prstGeom>
          <a:noFill/>
          <a:ln w="12700" cap="flat" cmpd="sng" algn="ctr">
            <a:solidFill>
              <a:srgbClr val="003F88"/>
            </a:solidFill>
            <a:prstDash val="solid"/>
            <a:miter lim="800000"/>
          </a:ln>
          <a:effectLst/>
        </p:spPr>
      </p:cxnSp>
      <p:cxnSp>
        <p:nvCxnSpPr>
          <p:cNvPr id="13" name="直接连接符 11"/>
          <p:cNvCxnSpPr/>
          <p:nvPr/>
        </p:nvCxnSpPr>
        <p:spPr>
          <a:xfrm>
            <a:off x="3426186" y="4239417"/>
            <a:ext cx="1247004" cy="0"/>
          </a:xfrm>
          <a:prstGeom prst="line">
            <a:avLst/>
          </a:prstGeom>
          <a:noFill/>
          <a:ln w="12700" cap="flat" cmpd="sng" algn="ctr">
            <a:solidFill>
              <a:srgbClr val="003F88"/>
            </a:solidFill>
            <a:prstDash val="solid"/>
            <a:miter lim="800000"/>
          </a:ln>
          <a:effectLst/>
        </p:spPr>
      </p:cxnSp>
      <p:cxnSp>
        <p:nvCxnSpPr>
          <p:cNvPr id="14" name="直接连接符 12"/>
          <p:cNvCxnSpPr/>
          <p:nvPr/>
        </p:nvCxnSpPr>
        <p:spPr>
          <a:xfrm>
            <a:off x="4874306" y="4239417"/>
            <a:ext cx="1261673" cy="0"/>
          </a:xfrm>
          <a:prstGeom prst="line">
            <a:avLst/>
          </a:prstGeom>
          <a:noFill/>
          <a:ln w="12700" cap="flat" cmpd="sng" algn="ctr">
            <a:solidFill>
              <a:srgbClr val="003F88"/>
            </a:solidFill>
            <a:prstDash val="solid"/>
            <a:miter lim="800000"/>
          </a:ln>
          <a:effectLst/>
        </p:spPr>
      </p:cxnSp>
      <p:sp>
        <p:nvSpPr>
          <p:cNvPr id="15" name="文本框 14"/>
          <p:cNvSpPr txBox="1"/>
          <p:nvPr/>
        </p:nvSpPr>
        <p:spPr>
          <a:xfrm>
            <a:off x="8644750" y="4706011"/>
            <a:ext cx="1558145" cy="369332"/>
          </a:xfrm>
          <a:prstGeom prst="rect">
            <a:avLst/>
          </a:prstGeom>
          <a:noFill/>
        </p:spPr>
        <p:txBody>
          <a:bodyPr wrap="square">
            <a:spAutoFit/>
          </a:bodyPr>
          <a:lstStyle/>
          <a:p>
            <a:r>
              <a:rPr lang="zh-CN" altLang="en-US" dirty="0">
                <a:solidFill>
                  <a:srgbClr val="262626"/>
                </a:solidFill>
                <a:latin typeface="微软雅黑" panose="020B0503020204020204" pitchFamily="34" charset="-122"/>
                <a:ea typeface="微软雅黑" panose="020B0503020204020204" pitchFamily="34" charset="-122"/>
              </a:rPr>
              <a:t>数据收集阶段</a:t>
            </a:r>
            <a:endParaRPr lang="zh-CN" altLang="en-US" dirty="0">
              <a:solidFill>
                <a:srgbClr val="262626"/>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3789861" y="4706011"/>
            <a:ext cx="2346118" cy="369332"/>
          </a:xfrm>
          <a:prstGeom prst="rect">
            <a:avLst/>
          </a:prstGeom>
          <a:noFill/>
        </p:spPr>
        <p:txBody>
          <a:bodyPr wrap="square">
            <a:spAutoFit/>
          </a:bodyPr>
          <a:lstStyle/>
          <a:p>
            <a:r>
              <a:rPr lang="zh-CN" altLang="en-US" dirty="0">
                <a:solidFill>
                  <a:srgbClr val="262626"/>
                </a:solidFill>
                <a:latin typeface="微软雅黑" panose="020B0503020204020204" pitchFamily="34" charset="-122"/>
                <a:ea typeface="微软雅黑" panose="020B0503020204020204" pitchFamily="34" charset="-122"/>
              </a:rPr>
              <a:t>数据处理与存储阶段</a:t>
            </a:r>
            <a:endParaRPr lang="zh-CN" altLang="en-US" dirty="0">
              <a:solidFill>
                <a:srgbClr val="262626"/>
              </a:solidFill>
              <a:latin typeface="微软雅黑" panose="020B0503020204020204" pitchFamily="34" charset="-122"/>
              <a:ea typeface="微软雅黑" panose="020B0503020204020204" pitchFamily="34" charset="-122"/>
            </a:endParaRPr>
          </a:p>
        </p:txBody>
      </p:sp>
      <p:cxnSp>
        <p:nvCxnSpPr>
          <p:cNvPr id="17" name="直接箭头连接符 15"/>
          <p:cNvCxnSpPr/>
          <p:nvPr/>
        </p:nvCxnSpPr>
        <p:spPr>
          <a:xfrm>
            <a:off x="4874306" y="5020831"/>
            <a:ext cx="0" cy="467275"/>
          </a:xfrm>
          <a:prstGeom prst="straightConnector1">
            <a:avLst/>
          </a:prstGeom>
          <a:noFill/>
          <a:ln w="12700" cap="flat" cmpd="sng" algn="ctr">
            <a:solidFill>
              <a:srgbClr val="003F88"/>
            </a:solidFill>
            <a:prstDash val="solid"/>
            <a:miter lim="800000"/>
            <a:tailEnd type="triangle"/>
          </a:ln>
          <a:effectLst/>
        </p:spPr>
      </p:cxnSp>
      <p:sp>
        <p:nvSpPr>
          <p:cNvPr id="18" name="文本框 17"/>
          <p:cNvSpPr txBox="1"/>
          <p:nvPr/>
        </p:nvSpPr>
        <p:spPr>
          <a:xfrm>
            <a:off x="3171676" y="5508886"/>
            <a:ext cx="3618251" cy="369332"/>
          </a:xfrm>
          <a:prstGeom prst="rect">
            <a:avLst/>
          </a:prstGeom>
          <a:noFill/>
        </p:spPr>
        <p:txBody>
          <a:bodyPr wrap="square">
            <a:spAutoFit/>
          </a:bodyPr>
          <a:lstStyle/>
          <a:p>
            <a:r>
              <a:rPr lang="zh-CN" altLang="en-US" dirty="0">
                <a:solidFill>
                  <a:srgbClr val="262626"/>
                </a:solidFill>
                <a:latin typeface="微软雅黑" panose="020B0503020204020204" pitchFamily="34" charset="-122"/>
                <a:ea typeface="微软雅黑" panose="020B0503020204020204" pitchFamily="34" charset="-122"/>
              </a:rPr>
              <a:t>自动化个人信息保护合规平台</a:t>
            </a:r>
            <a:endParaRPr lang="zh-CN" altLang="en-US" dirty="0">
              <a:solidFill>
                <a:srgbClr val="262626"/>
              </a:solidFill>
              <a:latin typeface="微软雅黑" panose="020B0503020204020204" pitchFamily="34" charset="-122"/>
              <a:ea typeface="微软雅黑" panose="020B0503020204020204" pitchFamily="34" charset="-122"/>
            </a:endParaRPr>
          </a:p>
        </p:txBody>
      </p:sp>
      <p:cxnSp>
        <p:nvCxnSpPr>
          <p:cNvPr id="19" name="直接箭头连接符 17"/>
          <p:cNvCxnSpPr/>
          <p:nvPr/>
        </p:nvCxnSpPr>
        <p:spPr>
          <a:xfrm>
            <a:off x="9423823" y="5063086"/>
            <a:ext cx="0" cy="492476"/>
          </a:xfrm>
          <a:prstGeom prst="straightConnector1">
            <a:avLst/>
          </a:prstGeom>
          <a:noFill/>
          <a:ln w="12700" cap="flat" cmpd="sng" algn="ctr">
            <a:solidFill>
              <a:srgbClr val="003F88"/>
            </a:solidFill>
            <a:prstDash val="solid"/>
            <a:miter lim="800000"/>
            <a:tailEnd type="triangle"/>
          </a:ln>
          <a:effectLst/>
        </p:spPr>
      </p:cxnSp>
      <p:sp>
        <p:nvSpPr>
          <p:cNvPr id="20" name="文本框 19"/>
          <p:cNvSpPr txBox="1"/>
          <p:nvPr/>
        </p:nvSpPr>
        <p:spPr>
          <a:xfrm>
            <a:off x="8420105" y="5508886"/>
            <a:ext cx="2067393" cy="369332"/>
          </a:xfrm>
          <a:prstGeom prst="rect">
            <a:avLst/>
          </a:prstGeom>
          <a:noFill/>
        </p:spPr>
        <p:txBody>
          <a:bodyPr wrap="square">
            <a:spAutoFit/>
          </a:bodyPr>
          <a:lstStyle/>
          <a:p>
            <a:r>
              <a:rPr lang="zh-CN" altLang="en-US" dirty="0">
                <a:solidFill>
                  <a:srgbClr val="262626"/>
                </a:solidFill>
                <a:latin typeface="微软雅黑" panose="020B0503020204020204" pitchFamily="34" charset="-122"/>
                <a:ea typeface="微软雅黑" panose="020B0503020204020204" pitchFamily="34" charset="-122"/>
              </a:rPr>
              <a:t>专业合规人员</a:t>
            </a:r>
            <a:endParaRPr lang="zh-CN" altLang="en-US" dirty="0">
              <a:solidFill>
                <a:srgbClr val="262626"/>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438465" y="1858130"/>
            <a:ext cx="10736811" cy="523220"/>
          </a:xfrm>
          <a:prstGeom prst="rect">
            <a:avLst/>
          </a:prstGeom>
          <a:noFill/>
        </p:spPr>
        <p:txBody>
          <a:bodyPr wrap="square">
            <a:spAutoFit/>
          </a:bodyPr>
          <a:lstStyle/>
          <a:p>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本平台为辅助个保合规工具，充分发挥人工智能的优势，让专家从大量繁杂的数据中解放出来，把宝贵的精力更多地放在合规要点上。海量数据挖掘与分析筛查交给</a:t>
            </a:r>
            <a:r>
              <a:rPr lang="en-US" altLang="zh-CN"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AI</a:t>
            </a:r>
            <a:r>
              <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，即人专注于人擅长的事，机器专注于机器擅长的事</a:t>
            </a:r>
            <a:endParaRPr lang="zh-CN" altLang="en-US" sz="14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22" name="文本框 21"/>
          <p:cNvSpPr txBox="1"/>
          <p:nvPr/>
        </p:nvSpPr>
        <p:spPr>
          <a:xfrm>
            <a:off x="3921808" y="1211799"/>
            <a:ext cx="3578902" cy="461665"/>
          </a:xfrm>
          <a:prstGeom prst="rect">
            <a:avLst/>
          </a:prstGeom>
          <a:noFill/>
        </p:spPr>
        <p:txBody>
          <a:bodyPr wrap="square">
            <a:spAutoFit/>
          </a:bodyPr>
          <a:lstStyle/>
          <a:p>
            <a:r>
              <a:rPr lang="zh-CN" altLang="en-US" sz="2400" b="1" dirty="0">
                <a:solidFill>
                  <a:srgbClr val="B11E23"/>
                </a:solidFill>
                <a:latin typeface="微软雅黑" panose="020B0503020204020204" pitchFamily="34" charset="-122"/>
                <a:ea typeface="微软雅黑" panose="020B0503020204020204" pitchFamily="34" charset="-122"/>
              </a:rPr>
              <a:t>人有人所长，器有器所专 </a:t>
            </a:r>
            <a:endParaRPr lang="zh-CN" altLang="en-US" sz="2400" b="1" dirty="0">
              <a:solidFill>
                <a:srgbClr val="B11E23"/>
              </a:solidFill>
              <a:latin typeface="微软雅黑" panose="020B0503020204020204" pitchFamily="34" charset="-122"/>
              <a:ea typeface="微软雅黑" panose="020B0503020204020204" pitchFamily="34" charset="-122"/>
            </a:endParaRPr>
          </a:p>
        </p:txBody>
      </p:sp>
      <p:sp>
        <p:nvSpPr>
          <p:cNvPr id="23" name="矩形: 圆角 21"/>
          <p:cNvSpPr/>
          <p:nvPr/>
        </p:nvSpPr>
        <p:spPr>
          <a:xfrm>
            <a:off x="499679" y="2804632"/>
            <a:ext cx="10185816" cy="329034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cxnSp>
        <p:nvCxnSpPr>
          <p:cNvPr id="24" name="直接箭头连接符 22"/>
          <p:cNvCxnSpPr>
            <a:stCxn id="18" idx="3"/>
            <a:endCxn id="20" idx="1"/>
          </p:cNvCxnSpPr>
          <p:nvPr/>
        </p:nvCxnSpPr>
        <p:spPr>
          <a:xfrm>
            <a:off x="6789927" y="5693552"/>
            <a:ext cx="1630178" cy="0"/>
          </a:xfrm>
          <a:prstGeom prst="straightConnector1">
            <a:avLst/>
          </a:prstGeom>
          <a:noFill/>
          <a:ln w="12700" cap="flat" cmpd="sng" algn="ctr">
            <a:solidFill>
              <a:srgbClr val="003F88"/>
            </a:solidFill>
            <a:prstDash val="solid"/>
            <a:miter lim="800000"/>
            <a:tailEnd type="triangle"/>
          </a:ln>
          <a:effectLst/>
        </p:spPr>
      </p:cxnSp>
      <p:cxnSp>
        <p:nvCxnSpPr>
          <p:cNvPr id="25" name="直接箭头连接符 23"/>
          <p:cNvCxnSpPr/>
          <p:nvPr/>
        </p:nvCxnSpPr>
        <p:spPr>
          <a:xfrm flipH="1">
            <a:off x="6789927" y="5778496"/>
            <a:ext cx="1578340" cy="0"/>
          </a:xfrm>
          <a:prstGeom prst="straightConnector1">
            <a:avLst/>
          </a:prstGeom>
          <a:noFill/>
          <a:ln w="12700" cap="flat" cmpd="sng" algn="ctr">
            <a:solidFill>
              <a:srgbClr val="003F88"/>
            </a:solidFill>
            <a:prstDash val="solid"/>
            <a:miter lim="800000"/>
            <a:tailEnd type="triangle"/>
          </a:ln>
          <a:effectLst/>
        </p:spPr>
      </p:cxnSp>
      <p:sp>
        <p:nvSpPr>
          <p:cNvPr id="26" name="矩形: 圆角 8"/>
          <p:cNvSpPr/>
          <p:nvPr/>
        </p:nvSpPr>
        <p:spPr>
          <a:xfrm>
            <a:off x="345213" y="1738024"/>
            <a:ext cx="10830064" cy="766334"/>
          </a:xfrm>
          <a:prstGeom prst="roundRect">
            <a:avLst/>
          </a:prstGeom>
          <a:noFill/>
          <a:ln w="12700" cap="flat" cmpd="sng" algn="ctr">
            <a:solidFill>
              <a:srgbClr val="003F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sp>
        <p:nvSpPr>
          <p:cNvPr id="4" name="Shape 1088"/>
          <p:cNvSpPr/>
          <p:nvPr/>
        </p:nvSpPr>
        <p:spPr>
          <a:xfrm>
            <a:off x="6915088" y="1662395"/>
            <a:ext cx="124576" cy="127255"/>
          </a:xfrm>
          <a:custGeom>
            <a:avLst/>
            <a:gdLst/>
            <a:ahLst/>
            <a:cxnLst>
              <a:cxn ang="0">
                <a:pos x="wd2" y="hd2"/>
              </a:cxn>
              <a:cxn ang="5400000">
                <a:pos x="wd2" y="hd2"/>
              </a:cxn>
              <a:cxn ang="10800000">
                <a:pos x="wd2" y="hd2"/>
              </a:cxn>
              <a:cxn ang="16200000">
                <a:pos x="wd2" y="hd2"/>
              </a:cxn>
            </a:cxnLst>
            <a:rect l="0" t="0" r="r" b="b"/>
            <a:pathLst>
              <a:path w="21600" h="21600" extrusionOk="0">
                <a:moveTo>
                  <a:pt x="5280" y="19722"/>
                </a:moveTo>
                <a:cubicBezTo>
                  <a:pt x="4800" y="20191"/>
                  <a:pt x="4320" y="20661"/>
                  <a:pt x="3840" y="21600"/>
                </a:cubicBezTo>
                <a:cubicBezTo>
                  <a:pt x="17280" y="21600"/>
                  <a:pt x="17280" y="21600"/>
                  <a:pt x="17280" y="21600"/>
                </a:cubicBezTo>
                <a:cubicBezTo>
                  <a:pt x="16800" y="20661"/>
                  <a:pt x="16320" y="20191"/>
                  <a:pt x="15840" y="19722"/>
                </a:cubicBezTo>
                <a:cubicBezTo>
                  <a:pt x="19200" y="18313"/>
                  <a:pt x="21600" y="14557"/>
                  <a:pt x="21600" y="10800"/>
                </a:cubicBezTo>
                <a:cubicBezTo>
                  <a:pt x="21600" y="5165"/>
                  <a:pt x="16800" y="0"/>
                  <a:pt x="10560" y="0"/>
                </a:cubicBezTo>
                <a:cubicBezTo>
                  <a:pt x="4800" y="0"/>
                  <a:pt x="0" y="5165"/>
                  <a:pt x="0" y="10800"/>
                </a:cubicBezTo>
                <a:cubicBezTo>
                  <a:pt x="0" y="14557"/>
                  <a:pt x="1920" y="18313"/>
                  <a:pt x="5280" y="19722"/>
                </a:cubicBezTo>
                <a:close/>
              </a:path>
            </a:pathLst>
          </a:custGeom>
          <a:solidFill>
            <a:srgbClr val="FFFFFF"/>
          </a:solidFill>
          <a:ln w="12700">
            <a:miter lim="400000"/>
          </a:ln>
        </p:spPr>
        <p:txBody>
          <a:bodyPr tIns="91439" bIns="91439"/>
          <a:lstStyle/>
          <a:p>
            <a:pPr fontAlgn="auto">
              <a:spcBef>
                <a:spcPts val="0"/>
              </a:spcBef>
              <a:spcAft>
                <a:spcPts val="0"/>
              </a:spcAft>
            </a:pPr>
            <a:endParaRPr>
              <a:solidFill>
                <a:srgbClr val="262626"/>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360746" y="2437927"/>
            <a:ext cx="3341127" cy="3376199"/>
            <a:chOff x="3384263" y="1808668"/>
            <a:chExt cx="3341127" cy="3376199"/>
          </a:xfrm>
        </p:grpSpPr>
        <p:sp>
          <p:nvSpPr>
            <p:cNvPr id="8" name="Shape 1090"/>
            <p:cNvSpPr/>
            <p:nvPr/>
          </p:nvSpPr>
          <p:spPr>
            <a:xfrm>
              <a:off x="3384263" y="1830362"/>
              <a:ext cx="1591338" cy="159133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10819"/>
                    <a:pt x="21600" y="10819"/>
                    <a:pt x="21600" y="10819"/>
                  </a:cubicBezTo>
                  <a:cubicBezTo>
                    <a:pt x="21600" y="6311"/>
                    <a:pt x="19797" y="3155"/>
                    <a:pt x="16228" y="1352"/>
                  </a:cubicBezTo>
                  <a:cubicBezTo>
                    <a:pt x="13523" y="0"/>
                    <a:pt x="10819" y="0"/>
                    <a:pt x="10781" y="0"/>
                  </a:cubicBezTo>
                  <a:cubicBezTo>
                    <a:pt x="0" y="0"/>
                    <a:pt x="0" y="0"/>
                    <a:pt x="0" y="0"/>
                  </a:cubicBezTo>
                  <a:cubicBezTo>
                    <a:pt x="0" y="10819"/>
                    <a:pt x="0" y="10819"/>
                    <a:pt x="0" y="10819"/>
                  </a:cubicBezTo>
                  <a:cubicBezTo>
                    <a:pt x="0" y="15289"/>
                    <a:pt x="1803" y="18482"/>
                    <a:pt x="5334" y="20248"/>
                  </a:cubicBezTo>
                  <a:cubicBezTo>
                    <a:pt x="8039" y="21600"/>
                    <a:pt x="10781" y="21600"/>
                    <a:pt x="10781" y="21600"/>
                  </a:cubicBezTo>
                  <a:lnTo>
                    <a:pt x="21600" y="21600"/>
                  </a:lnTo>
                  <a:close/>
                </a:path>
              </a:pathLst>
            </a:custGeom>
            <a:solidFill>
              <a:srgbClr val="31649E"/>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7" name="Shape 1094"/>
            <p:cNvSpPr/>
            <p:nvPr/>
          </p:nvSpPr>
          <p:spPr>
            <a:xfrm>
              <a:off x="5126392" y="1808668"/>
              <a:ext cx="1591337" cy="1591337"/>
            </a:xfrm>
            <a:custGeom>
              <a:avLst/>
              <a:gdLst/>
              <a:ahLst/>
              <a:cxnLst>
                <a:cxn ang="0">
                  <a:pos x="wd2" y="hd2"/>
                </a:cxn>
                <a:cxn ang="5400000">
                  <a:pos x="wd2" y="hd2"/>
                </a:cxn>
                <a:cxn ang="10800000">
                  <a:pos x="wd2" y="hd2"/>
                </a:cxn>
                <a:cxn ang="16200000">
                  <a:pos x="wd2" y="hd2"/>
                </a:cxn>
              </a:cxnLst>
              <a:rect l="0" t="0" r="r" b="b"/>
              <a:pathLst>
                <a:path w="21600" h="21600" extrusionOk="0">
                  <a:moveTo>
                    <a:pt x="10781" y="21600"/>
                  </a:moveTo>
                  <a:cubicBezTo>
                    <a:pt x="15289" y="21600"/>
                    <a:pt x="18445" y="19797"/>
                    <a:pt x="20248" y="16266"/>
                  </a:cubicBezTo>
                  <a:cubicBezTo>
                    <a:pt x="21600" y="13561"/>
                    <a:pt x="21600" y="10819"/>
                    <a:pt x="21600" y="10819"/>
                  </a:cubicBezTo>
                  <a:cubicBezTo>
                    <a:pt x="21600" y="0"/>
                    <a:pt x="21600" y="0"/>
                    <a:pt x="21600" y="0"/>
                  </a:cubicBezTo>
                  <a:cubicBezTo>
                    <a:pt x="10781" y="0"/>
                    <a:pt x="10781" y="0"/>
                    <a:pt x="10781" y="0"/>
                  </a:cubicBezTo>
                  <a:cubicBezTo>
                    <a:pt x="6311" y="0"/>
                    <a:pt x="3118" y="1803"/>
                    <a:pt x="1352" y="5372"/>
                  </a:cubicBezTo>
                  <a:cubicBezTo>
                    <a:pt x="0" y="8077"/>
                    <a:pt x="0" y="10781"/>
                    <a:pt x="0" y="10819"/>
                  </a:cubicBezTo>
                  <a:cubicBezTo>
                    <a:pt x="0" y="21600"/>
                    <a:pt x="0" y="21600"/>
                    <a:pt x="0" y="21600"/>
                  </a:cubicBezTo>
                  <a:lnTo>
                    <a:pt x="10781" y="21600"/>
                  </a:lnTo>
                  <a:close/>
                </a:path>
              </a:pathLst>
            </a:custGeom>
            <a:solidFill>
              <a:srgbClr val="3174C3">
                <a:lumMod val="50000"/>
              </a:srgbClr>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8" name="Shape 1098"/>
            <p:cNvSpPr/>
            <p:nvPr/>
          </p:nvSpPr>
          <p:spPr>
            <a:xfrm>
              <a:off x="3384263" y="3593531"/>
              <a:ext cx="1591336" cy="1591336"/>
            </a:xfrm>
            <a:custGeom>
              <a:avLst/>
              <a:gdLst/>
              <a:ahLst/>
              <a:cxnLst>
                <a:cxn ang="0">
                  <a:pos x="wd2" y="hd2"/>
                </a:cxn>
                <a:cxn ang="5400000">
                  <a:pos x="wd2" y="hd2"/>
                </a:cxn>
                <a:cxn ang="10800000">
                  <a:pos x="wd2" y="hd2"/>
                </a:cxn>
                <a:cxn ang="16200000">
                  <a:pos x="wd2" y="hd2"/>
                </a:cxn>
              </a:cxnLst>
              <a:rect l="0" t="0" r="r" b="b"/>
              <a:pathLst>
                <a:path w="21600" h="21600" extrusionOk="0">
                  <a:moveTo>
                    <a:pt x="10781" y="21600"/>
                  </a:moveTo>
                  <a:cubicBezTo>
                    <a:pt x="10819" y="21600"/>
                    <a:pt x="13599" y="21600"/>
                    <a:pt x="16303" y="20210"/>
                  </a:cubicBezTo>
                  <a:cubicBezTo>
                    <a:pt x="19834" y="18445"/>
                    <a:pt x="21600" y="15251"/>
                    <a:pt x="21600" y="10819"/>
                  </a:cubicBezTo>
                  <a:cubicBezTo>
                    <a:pt x="21600" y="0"/>
                    <a:pt x="21600" y="0"/>
                    <a:pt x="21600" y="0"/>
                  </a:cubicBezTo>
                  <a:cubicBezTo>
                    <a:pt x="10781" y="0"/>
                    <a:pt x="10781" y="0"/>
                    <a:pt x="10781" y="0"/>
                  </a:cubicBezTo>
                  <a:cubicBezTo>
                    <a:pt x="10781" y="0"/>
                    <a:pt x="8001" y="38"/>
                    <a:pt x="5297" y="1390"/>
                  </a:cubicBezTo>
                  <a:cubicBezTo>
                    <a:pt x="1766" y="3155"/>
                    <a:pt x="0" y="6349"/>
                    <a:pt x="0" y="10819"/>
                  </a:cubicBezTo>
                  <a:cubicBezTo>
                    <a:pt x="0" y="21600"/>
                    <a:pt x="0" y="21600"/>
                    <a:pt x="0" y="21600"/>
                  </a:cubicBezTo>
                  <a:lnTo>
                    <a:pt x="10781" y="21600"/>
                  </a:lnTo>
                  <a:close/>
                </a:path>
              </a:pathLst>
            </a:custGeom>
            <a:solidFill>
              <a:srgbClr val="3174C3">
                <a:lumMod val="60000"/>
                <a:lumOff val="40000"/>
              </a:srgbClr>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9" name="Shape 1102"/>
            <p:cNvSpPr/>
            <p:nvPr/>
          </p:nvSpPr>
          <p:spPr>
            <a:xfrm>
              <a:off x="5134053" y="3581198"/>
              <a:ext cx="1591337" cy="159133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10819"/>
                    <a:pt x="21600" y="10819"/>
                    <a:pt x="21600" y="10819"/>
                  </a:cubicBezTo>
                  <a:cubicBezTo>
                    <a:pt x="21600" y="10781"/>
                    <a:pt x="21562" y="8001"/>
                    <a:pt x="20210" y="5297"/>
                  </a:cubicBezTo>
                  <a:cubicBezTo>
                    <a:pt x="18445" y="1766"/>
                    <a:pt x="15251" y="0"/>
                    <a:pt x="10781" y="0"/>
                  </a:cubicBezTo>
                  <a:cubicBezTo>
                    <a:pt x="0" y="0"/>
                    <a:pt x="0" y="0"/>
                    <a:pt x="0" y="0"/>
                  </a:cubicBezTo>
                  <a:cubicBezTo>
                    <a:pt x="0" y="10819"/>
                    <a:pt x="0" y="10819"/>
                    <a:pt x="0" y="10819"/>
                  </a:cubicBezTo>
                  <a:cubicBezTo>
                    <a:pt x="0" y="10819"/>
                    <a:pt x="0" y="13599"/>
                    <a:pt x="1390" y="16303"/>
                  </a:cubicBezTo>
                  <a:cubicBezTo>
                    <a:pt x="3155" y="19834"/>
                    <a:pt x="6349" y="21600"/>
                    <a:pt x="10781" y="21600"/>
                  </a:cubicBezTo>
                  <a:lnTo>
                    <a:pt x="21600" y="21600"/>
                  </a:lnTo>
                  <a:close/>
                </a:path>
              </a:pathLst>
            </a:custGeom>
            <a:solidFill>
              <a:srgbClr val="5889C3">
                <a:lumMod val="40000"/>
                <a:lumOff val="60000"/>
              </a:srgbClr>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grpSp>
          <p:nvGrpSpPr>
            <p:cNvPr id="30" name="Group 1126"/>
            <p:cNvGrpSpPr/>
            <p:nvPr/>
          </p:nvGrpSpPr>
          <p:grpSpPr>
            <a:xfrm>
              <a:off x="4468121" y="2944589"/>
              <a:ext cx="1173410" cy="1173410"/>
              <a:chOff x="0" y="0"/>
              <a:chExt cx="2781300" cy="2781300"/>
            </a:xfrm>
          </p:grpSpPr>
          <p:sp>
            <p:nvSpPr>
              <p:cNvPr id="40" name="Shape 1122"/>
              <p:cNvSpPr/>
              <p:nvPr/>
            </p:nvSpPr>
            <p:spPr>
              <a:xfrm>
                <a:off x="0" y="0"/>
                <a:ext cx="2781300" cy="2781300"/>
              </a:xfrm>
              <a:prstGeom prst="ellipse">
                <a:avLst/>
              </a:prstGeom>
              <a:solidFill>
                <a:srgbClr val="FFFFFF"/>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41" name="Shape 1123"/>
              <p:cNvSpPr/>
              <p:nvPr/>
            </p:nvSpPr>
            <p:spPr>
              <a:xfrm>
                <a:off x="98423" y="98426"/>
                <a:ext cx="2584455" cy="2584454"/>
              </a:xfrm>
              <a:prstGeom prst="ellipse">
                <a:avLst/>
              </a:prstGeom>
              <a:solidFill>
                <a:srgbClr val="1A3C66">
                  <a:lumMod val="60000"/>
                  <a:lumOff val="40000"/>
                </a:srgbClr>
              </a:solidFill>
              <a:ln w="12700" cap="flat">
                <a:noFill/>
                <a:miter lim="400000"/>
              </a:ln>
              <a:effectLst/>
            </p:spPr>
            <p:txBody>
              <a:bodyPr wrap="square" lIns="91439" tIns="91439" rIns="91439" bIns="91439" numCol="1" anchor="t">
                <a:no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p:txBody>
          </p:sp>
        </p:grpSp>
        <p:pic>
          <p:nvPicPr>
            <p:cNvPr id="31" name="图形 30" descr="放大镜"/>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64860" y="2136391"/>
              <a:ext cx="914400" cy="914400"/>
            </a:xfrm>
            <a:prstGeom prst="rect">
              <a:avLst/>
            </a:prstGeom>
          </p:spPr>
        </p:pic>
        <p:pic>
          <p:nvPicPr>
            <p:cNvPr id="32" name="图形 31" descr="正义天平"/>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73472" y="3822253"/>
              <a:ext cx="914400" cy="914400"/>
            </a:xfrm>
            <a:prstGeom prst="rect">
              <a:avLst/>
            </a:prstGeom>
          </p:spPr>
        </p:pic>
        <p:pic>
          <p:nvPicPr>
            <p:cNvPr id="33" name="图形 32" descr="带齿轮的头部"/>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53760" y="2122018"/>
              <a:ext cx="914400" cy="914400"/>
            </a:xfrm>
            <a:prstGeom prst="rect">
              <a:avLst/>
            </a:prstGeom>
          </p:spPr>
        </p:pic>
        <p:pic>
          <p:nvPicPr>
            <p:cNvPr id="34" name="图形 33" descr="保险箱"/>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64860" y="3888626"/>
              <a:ext cx="914400" cy="914400"/>
            </a:xfrm>
            <a:prstGeom prst="rect">
              <a:avLst/>
            </a:prstGeom>
          </p:spPr>
        </p:pic>
        <p:sp>
          <p:nvSpPr>
            <p:cNvPr id="35" name="文本框 34"/>
            <p:cNvSpPr txBox="1"/>
            <p:nvPr/>
          </p:nvSpPr>
          <p:spPr>
            <a:xfrm>
              <a:off x="3861230" y="2955634"/>
              <a:ext cx="531495"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AI</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6" name="文本框 35"/>
            <p:cNvSpPr txBox="1"/>
            <p:nvPr/>
          </p:nvSpPr>
          <p:spPr>
            <a:xfrm>
              <a:off x="5562238" y="2970007"/>
              <a:ext cx="752475"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7" name="文本框 36"/>
            <p:cNvSpPr txBox="1"/>
            <p:nvPr/>
          </p:nvSpPr>
          <p:spPr>
            <a:xfrm>
              <a:off x="3793011" y="4748923"/>
              <a:ext cx="667860"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法律</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8" name="文本框 37"/>
            <p:cNvSpPr txBox="1"/>
            <p:nvPr/>
          </p:nvSpPr>
          <p:spPr>
            <a:xfrm>
              <a:off x="5634405" y="4736653"/>
              <a:ext cx="744855"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安全</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9" name="文本框 38"/>
            <p:cNvSpPr txBox="1"/>
            <p:nvPr/>
          </p:nvSpPr>
          <p:spPr>
            <a:xfrm>
              <a:off x="4732628" y="3208128"/>
              <a:ext cx="744855"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平台系统</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pic>
        <p:nvPicPr>
          <p:cNvPr id="42" name="图片 41"/>
          <p:cNvPicPr>
            <a:picLocks noChangeAspect="1"/>
          </p:cNvPicPr>
          <p:nvPr/>
        </p:nvPicPr>
        <p:blipFill>
          <a:blip r:embed="rId9"/>
          <a:stretch>
            <a:fillRect/>
          </a:stretch>
        </p:blipFill>
        <p:spPr>
          <a:xfrm>
            <a:off x="3849947" y="2071910"/>
            <a:ext cx="7965009" cy="4054675"/>
          </a:xfrm>
          <a:prstGeom prst="rect">
            <a:avLst/>
          </a:prstGeom>
        </p:spPr>
      </p:pic>
      <p:sp>
        <p:nvSpPr>
          <p:cNvPr id="43" name="文本框 42"/>
          <p:cNvSpPr txBox="1"/>
          <p:nvPr/>
        </p:nvSpPr>
        <p:spPr>
          <a:xfrm>
            <a:off x="1544643" y="1242712"/>
            <a:ext cx="9329142" cy="584775"/>
          </a:xfrm>
          <a:prstGeom prst="rect">
            <a:avLst/>
          </a:prstGeom>
          <a:noFill/>
        </p:spPr>
        <p:txBody>
          <a:bodyPr wrap="square">
            <a:spAutoFit/>
          </a:bodyPr>
          <a:lstStyle/>
          <a:p>
            <a:pPr fontAlgn="auto">
              <a:spcBef>
                <a:spcPts val="0"/>
              </a:spcBef>
              <a:spcAft>
                <a:spcPts val="0"/>
              </a:spcAft>
            </a:pPr>
            <a:r>
              <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自动化个人信息保护合规平台以数据科学领域先进技术和专业法律法规分析为支撑，运用人工智能与数据安全等先进技术赋能数据要素合规核心库从而为个人信息保护合规应用服务提供有力保障</a:t>
            </a:r>
            <a:endPar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44" name="矩形: 圆角 8"/>
          <p:cNvSpPr/>
          <p:nvPr/>
        </p:nvSpPr>
        <p:spPr>
          <a:xfrm>
            <a:off x="1235639" y="1184968"/>
            <a:ext cx="9828531" cy="766334"/>
          </a:xfrm>
          <a:prstGeom prst="roundRect">
            <a:avLst/>
          </a:prstGeom>
          <a:noFill/>
          <a:ln w="12700" cap="flat" cmpd="sng" algn="ctr">
            <a:solidFill>
              <a:srgbClr val="003F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747219" y="1229691"/>
            <a:ext cx="11127462" cy="584775"/>
          </a:xfrm>
          <a:prstGeom prst="rect">
            <a:avLst/>
          </a:prstGeom>
          <a:noFill/>
        </p:spPr>
        <p:txBody>
          <a:bodyPr wrap="square">
            <a:spAutoFit/>
          </a:bodyPr>
          <a:lstStyle/>
          <a:p>
            <a:pPr fontAlgn="auto">
              <a:spcBef>
                <a:spcPts val="0"/>
              </a:spcBef>
              <a:spcAft>
                <a:spcPts val="0"/>
              </a:spcAft>
            </a:pPr>
            <a:r>
              <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平台系统能够对用户上传的数据进行自动化合规性审查，从文本、表格、图片、视频、音频等不同数据类型的海量数据中对个人信息等敏感数据进行盘点，可视化展示结果并针对不合规数据智能地给出合规意见并集成一键合规处理功能</a:t>
            </a:r>
            <a:endParaRPr lang="zh-CN" altLang="en-US" sz="16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sp>
        <p:nvSpPr>
          <p:cNvPr id="7" name="矩形 6"/>
          <p:cNvSpPr/>
          <p:nvPr/>
        </p:nvSpPr>
        <p:spPr>
          <a:xfrm>
            <a:off x="1765481" y="1931774"/>
            <a:ext cx="8587740" cy="584775"/>
          </a:xfrm>
          <a:prstGeom prst="rect">
            <a:avLst/>
          </a:prstGeom>
          <a:solidFill>
            <a:srgbClr val="3365A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自动化个人信息保护合规平台</a:t>
            </a:r>
            <a:endParaRPr kumimoji="0" lang="zh-CN" altLang="en-US" sz="2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 name="矩形 8"/>
          <p:cNvSpPr/>
          <p:nvPr/>
        </p:nvSpPr>
        <p:spPr>
          <a:xfrm>
            <a:off x="1765481" y="2633857"/>
            <a:ext cx="2042160" cy="1138363"/>
          </a:xfrm>
          <a:prstGeom prst="rect">
            <a:avLst/>
          </a:prstGeom>
          <a:solidFill>
            <a:srgbClr val="003F88">
              <a:lumMod val="7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格式化数据</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个人信息抽取</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 name="矩形 9"/>
          <p:cNvSpPr/>
          <p:nvPr/>
        </p:nvSpPr>
        <p:spPr>
          <a:xfrm>
            <a:off x="3947341" y="2633857"/>
            <a:ext cx="2042160" cy="1138363"/>
          </a:xfrm>
          <a:prstGeom prst="rect">
            <a:avLst/>
          </a:prstGeom>
          <a:solidFill>
            <a:srgbClr val="003F88">
              <a:lumMod val="7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非格式化数据</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个人信息抽取</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1" name="矩形 10"/>
          <p:cNvSpPr/>
          <p:nvPr/>
        </p:nvSpPr>
        <p:spPr>
          <a:xfrm>
            <a:off x="6129201" y="2633857"/>
            <a:ext cx="2042160" cy="1138363"/>
          </a:xfrm>
          <a:prstGeom prst="rect">
            <a:avLst/>
          </a:prstGeom>
          <a:solidFill>
            <a:srgbClr val="003F88">
              <a:lumMod val="7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个人信息数据</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合规性分类</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2" name="矩形 11"/>
          <p:cNvSpPr/>
          <p:nvPr/>
        </p:nvSpPr>
        <p:spPr>
          <a:xfrm>
            <a:off x="8311061" y="2633857"/>
            <a:ext cx="2042160" cy="1138363"/>
          </a:xfrm>
          <a:prstGeom prst="rect">
            <a:avLst/>
          </a:prstGeom>
          <a:solidFill>
            <a:srgbClr val="003F88">
              <a:lumMod val="7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个人信息保护</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合规</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1765481" y="3921147"/>
            <a:ext cx="2042160" cy="1138363"/>
          </a:xfrm>
          <a:prstGeom prst="rect">
            <a:avLst/>
          </a:prstGeom>
          <a:solidFill>
            <a:srgbClr val="3174C3">
              <a:lumMod val="7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个人信息保护</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合规策略推荐</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4" name="矩形 13"/>
          <p:cNvSpPr/>
          <p:nvPr/>
        </p:nvSpPr>
        <p:spPr>
          <a:xfrm>
            <a:off x="3947341" y="3921147"/>
            <a:ext cx="2042160" cy="1138363"/>
          </a:xfrm>
          <a:prstGeom prst="rect">
            <a:avLst/>
          </a:prstGeom>
          <a:solidFill>
            <a:srgbClr val="3174C3">
              <a:lumMod val="7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rPr>
              <a:t>违规数据一键合规</a:t>
            </a: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5" name="矩形 14"/>
          <p:cNvSpPr/>
          <p:nvPr/>
        </p:nvSpPr>
        <p:spPr>
          <a:xfrm>
            <a:off x="6129201" y="3921147"/>
            <a:ext cx="2042160" cy="1138363"/>
          </a:xfrm>
          <a:prstGeom prst="rect">
            <a:avLst/>
          </a:prstGeom>
          <a:solidFill>
            <a:srgbClr val="3174C3">
              <a:lumMod val="7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数据要素合规性可视化</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6" name="矩形 15"/>
          <p:cNvSpPr/>
          <p:nvPr/>
        </p:nvSpPr>
        <p:spPr>
          <a:xfrm>
            <a:off x="8311061" y="3921147"/>
            <a:ext cx="2042160" cy="1138363"/>
          </a:xfrm>
          <a:prstGeom prst="rect">
            <a:avLst/>
          </a:prstGeom>
          <a:solidFill>
            <a:srgbClr val="3174C3">
              <a:lumMod val="7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违规数据快速</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定位查询</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7" name="矩形 16"/>
          <p:cNvSpPr/>
          <p:nvPr/>
        </p:nvSpPr>
        <p:spPr>
          <a:xfrm>
            <a:off x="1765481" y="5208437"/>
            <a:ext cx="2042160" cy="1138363"/>
          </a:xfrm>
          <a:prstGeom prst="rect">
            <a:avLst/>
          </a:prstGeom>
          <a:solidFill>
            <a:srgbClr val="3174C3">
              <a:lumMod val="60000"/>
              <a:lumOff val="40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个人信息保护</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合规报告</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8" name="矩形 17"/>
          <p:cNvSpPr/>
          <p:nvPr/>
        </p:nvSpPr>
        <p:spPr>
          <a:xfrm>
            <a:off x="3947341" y="5208437"/>
            <a:ext cx="2042160" cy="1138363"/>
          </a:xfrm>
          <a:prstGeom prst="rect">
            <a:avLst/>
          </a:prstGeom>
          <a:solidFill>
            <a:srgbClr val="3174C3">
              <a:lumMod val="60000"/>
              <a:lumOff val="40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敏感数据加密</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分布式存储</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9" name="矩形 18"/>
          <p:cNvSpPr/>
          <p:nvPr/>
        </p:nvSpPr>
        <p:spPr>
          <a:xfrm>
            <a:off x="6129201" y="5208437"/>
            <a:ext cx="2042160" cy="1138363"/>
          </a:xfrm>
          <a:prstGeom prst="rect">
            <a:avLst/>
          </a:prstGeom>
          <a:solidFill>
            <a:srgbClr val="3174C3">
              <a:lumMod val="60000"/>
              <a:lumOff val="40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数据库敏感信息</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数据脱敏</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20" name="矩形 19"/>
          <p:cNvSpPr/>
          <p:nvPr/>
        </p:nvSpPr>
        <p:spPr>
          <a:xfrm>
            <a:off x="8311061" y="5208437"/>
            <a:ext cx="2042160" cy="1138363"/>
          </a:xfrm>
          <a:prstGeom prst="rect">
            <a:avLst/>
          </a:prstGeom>
          <a:solidFill>
            <a:srgbClr val="3174C3">
              <a:lumMod val="60000"/>
              <a:lumOff val="40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rPr>
              <a:t>个人中高风险信息去标识化</a:t>
            </a:r>
            <a:r>
              <a:rPr kumimoji="0" lang="en-US" altLang="zh-CN"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rPr>
              <a:t>/</a:t>
            </a:r>
            <a:r>
              <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rPr>
              <a:t>匿名化</a:t>
            </a: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21" name="矩形: 圆角 8"/>
          <p:cNvSpPr/>
          <p:nvPr/>
        </p:nvSpPr>
        <p:spPr>
          <a:xfrm>
            <a:off x="692426" y="1229691"/>
            <a:ext cx="11062923" cy="584775"/>
          </a:xfrm>
          <a:prstGeom prst="roundRect">
            <a:avLst/>
          </a:prstGeom>
          <a:noFill/>
          <a:ln w="12700" cap="flat" cmpd="sng" algn="ctr">
            <a:solidFill>
              <a:srgbClr val="003F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335756" y="1380322"/>
            <a:ext cx="11520488" cy="4097356"/>
          </a:xfrm>
          <a:prstGeom prst="rect">
            <a:avLst/>
          </a:prstGeom>
        </p:spPr>
      </p:pic>
      <p:sp>
        <p:nvSpPr>
          <p:cNvPr id="4" name="灯片编号占位符 3"/>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grpSp>
        <p:nvGrpSpPr>
          <p:cNvPr id="18" name="组合 17"/>
          <p:cNvGrpSpPr/>
          <p:nvPr/>
        </p:nvGrpSpPr>
        <p:grpSpPr>
          <a:xfrm>
            <a:off x="-3955013" y="1350248"/>
            <a:ext cx="12092431" cy="4608000"/>
            <a:chOff x="-11488572" y="1343581"/>
            <a:chExt cx="12092431" cy="4608000"/>
          </a:xfrm>
        </p:grpSpPr>
        <p:grpSp>
          <p:nvGrpSpPr>
            <p:cNvPr id="19" name="组合 18"/>
            <p:cNvGrpSpPr/>
            <p:nvPr userDrawn="1"/>
          </p:nvGrpSpPr>
          <p:grpSpPr>
            <a:xfrm>
              <a:off x="-11488572" y="1343581"/>
              <a:ext cx="12092431" cy="4608000"/>
              <a:chOff x="-11488572" y="1343581"/>
              <a:chExt cx="12092431" cy="4608000"/>
            </a:xfrm>
          </p:grpSpPr>
          <p:sp>
            <p:nvSpPr>
              <p:cNvPr id="21" name="任意多边形: 形状 9"/>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0000">
                    <a:srgbClr val="002858"/>
                  </a:gs>
                </a:gsLst>
                <a:lin ang="5400000" scaled="1"/>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kern="0">
                  <a:solidFill>
                    <a:prstClr val="white"/>
                  </a:solidFill>
                  <a:latin typeface="微软雅黑" panose="020B0503020204020204" pitchFamily="34" charset="-122"/>
                  <a:ea typeface="微软雅黑" panose="020B0503020204020204" pitchFamily="34" charset="-122"/>
                </a:endParaRPr>
              </a:p>
            </p:txBody>
          </p:sp>
          <p:sp>
            <p:nvSpPr>
              <p:cNvPr id="22" name="任意多边形: 形状 10"/>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blipFill dpi="0" rotWithShape="1">
                <a:blip r:embed="rId1">
                  <a:alphaModFix amt="20000"/>
                  <a:extLst>
                    <a:ext uri="{BEBA8EAE-BF5A-486C-A8C5-ECC9F3942E4B}">
                      <a14:imgProps xmlns:a14="http://schemas.microsoft.com/office/drawing/2010/main">
                        <a14:imgLayer r:embed="rId2">
                          <a14:imgEffect>
                            <a14:brightnessContrast bright="40000" contrast="40000"/>
                          </a14:imgEffect>
                          <a14:imgEffect>
                            <a14:colorTemperature colorTemp="11500"/>
                          </a14:imgEffect>
                          <a14:imgEffect>
                            <a14:saturation sat="0"/>
                          </a14:imgEffect>
                        </a14:imgLayer>
                      </a14:imgProps>
                    </a:ext>
                  </a:extLst>
                </a:blip>
                <a:srcRect/>
                <a:tile tx="0" ty="-196850" sx="30000" sy="30000" flip="none" algn="tl"/>
              </a:blipFill>
              <a:ln w="12700" cap="flat" cmpd="sng" algn="ctr">
                <a:noFill/>
                <a:prstDash val="solid"/>
                <a:miter lim="800000"/>
              </a:ln>
              <a:effectLst/>
            </p:spPr>
            <p:txBody>
              <a:bodyPr wrap="square" rtlCol="0" anchor="ctr">
                <a:noAutofit/>
              </a:bodyPr>
              <a:lstStyle/>
              <a:p>
                <a:pPr algn="ctr">
                  <a:defRPr/>
                </a:pPr>
                <a:endParaRPr lang="zh-CN" altLang="en-US" kern="0">
                  <a:solidFill>
                    <a:prstClr val="white"/>
                  </a:solidFill>
                  <a:latin typeface="微软雅黑" panose="020B0503020204020204" pitchFamily="34" charset="-122"/>
                  <a:ea typeface="微软雅黑" panose="020B0503020204020204" pitchFamily="34" charset="-122"/>
                </a:endParaRPr>
              </a:p>
            </p:txBody>
          </p:sp>
        </p:grpSp>
        <p:sp>
          <p:nvSpPr>
            <p:cNvPr id="20" name="任意多边形: 形状 8"/>
            <p:cNvSpPr/>
            <p:nvPr userDrawn="1"/>
          </p:nvSpPr>
          <p:spPr>
            <a:xfrm flipH="1">
              <a:off x="-11014962" y="1476891"/>
              <a:ext cx="11429349" cy="434138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 name="connsiteX0-1" fmla="*/ 1941828 w 9233586"/>
                <a:gd name="connsiteY0-2" fmla="*/ 0 h 3312000"/>
                <a:gd name="connsiteX1-3" fmla="*/ 9161486 w 9233586"/>
                <a:gd name="connsiteY1-4" fmla="*/ 0 h 3312000"/>
                <a:gd name="connsiteX2-5" fmla="*/ 9223662 w 9233586"/>
                <a:gd name="connsiteY2-6" fmla="*/ 108305 h 3312000"/>
                <a:gd name="connsiteX3-7" fmla="*/ 7373867 w 9233586"/>
                <a:gd name="connsiteY3-8" fmla="*/ 3276305 h 3312000"/>
                <a:gd name="connsiteX4-9" fmla="*/ 7311690 w 9233586"/>
                <a:gd name="connsiteY4-10" fmla="*/ 3312000 h 3312000"/>
                <a:gd name="connsiteX5-11" fmla="*/ 92033 w 9233586"/>
                <a:gd name="connsiteY5-12" fmla="*/ 3312000 h 3312000"/>
                <a:gd name="connsiteX6-13" fmla="*/ 29856 w 9233586"/>
                <a:gd name="connsiteY6-14" fmla="*/ 3203695 h 3312000"/>
                <a:gd name="connsiteX7-15" fmla="*/ 1879652 w 9233586"/>
                <a:gd name="connsiteY7-16" fmla="*/ 35695 h 3312000"/>
                <a:gd name="connsiteX8-17" fmla="*/ 1941828 w 9233586"/>
                <a:gd name="connsiteY8-18" fmla="*/ 0 h 3312000"/>
                <a:gd name="connsiteX0-19" fmla="*/ 1951776 w 9243534"/>
                <a:gd name="connsiteY0-20" fmla="*/ 0 h 3312000"/>
                <a:gd name="connsiteX1-21" fmla="*/ 9171434 w 9243534"/>
                <a:gd name="connsiteY1-22" fmla="*/ 0 h 3312000"/>
                <a:gd name="connsiteX2-23" fmla="*/ 9233610 w 9243534"/>
                <a:gd name="connsiteY2-24" fmla="*/ 108305 h 3312000"/>
                <a:gd name="connsiteX3-25" fmla="*/ 7383815 w 9243534"/>
                <a:gd name="connsiteY3-26" fmla="*/ 3276305 h 3312000"/>
                <a:gd name="connsiteX4-27" fmla="*/ 7321638 w 9243534"/>
                <a:gd name="connsiteY4-28" fmla="*/ 3312000 h 3312000"/>
                <a:gd name="connsiteX5-29" fmla="*/ 101981 w 9243534"/>
                <a:gd name="connsiteY5-30" fmla="*/ 3312000 h 3312000"/>
                <a:gd name="connsiteX6-31" fmla="*/ 39804 w 9243534"/>
                <a:gd name="connsiteY6-32" fmla="*/ 3203695 h 3312000"/>
                <a:gd name="connsiteX7-33" fmla="*/ 1889600 w 9243534"/>
                <a:gd name="connsiteY7-34" fmla="*/ 35695 h 3312000"/>
                <a:gd name="connsiteX8-35" fmla="*/ 1951776 w 9243534"/>
                <a:gd name="connsiteY8-36" fmla="*/ 0 h 3312000"/>
                <a:gd name="connsiteX0-37" fmla="*/ 1948380 w 9240138"/>
                <a:gd name="connsiteY0-38" fmla="*/ 0 h 3312000"/>
                <a:gd name="connsiteX1-39" fmla="*/ 9168038 w 9240138"/>
                <a:gd name="connsiteY1-40" fmla="*/ 0 h 3312000"/>
                <a:gd name="connsiteX2-41" fmla="*/ 9230214 w 9240138"/>
                <a:gd name="connsiteY2-42" fmla="*/ 108305 h 3312000"/>
                <a:gd name="connsiteX3-43" fmla="*/ 7380419 w 9240138"/>
                <a:gd name="connsiteY3-44" fmla="*/ 3276305 h 3312000"/>
                <a:gd name="connsiteX4-45" fmla="*/ 7318242 w 9240138"/>
                <a:gd name="connsiteY4-46" fmla="*/ 3312000 h 3312000"/>
                <a:gd name="connsiteX5-47" fmla="*/ 98585 w 9240138"/>
                <a:gd name="connsiteY5-48" fmla="*/ 3312000 h 3312000"/>
                <a:gd name="connsiteX6-49" fmla="*/ 36408 w 9240138"/>
                <a:gd name="connsiteY6-50" fmla="*/ 3203695 h 3312000"/>
                <a:gd name="connsiteX7-51" fmla="*/ 1886204 w 9240138"/>
                <a:gd name="connsiteY7-52" fmla="*/ 35695 h 3312000"/>
                <a:gd name="connsiteX8-53" fmla="*/ 1948380 w 9240138"/>
                <a:gd name="connsiteY8-54" fmla="*/ 0 h 3312000"/>
                <a:gd name="connsiteX0-55" fmla="*/ 1951487 w 9243245"/>
                <a:gd name="connsiteY0-56" fmla="*/ 0 h 3312000"/>
                <a:gd name="connsiteX1-57" fmla="*/ 9171145 w 9243245"/>
                <a:gd name="connsiteY1-58" fmla="*/ 0 h 3312000"/>
                <a:gd name="connsiteX2-59" fmla="*/ 9233321 w 9243245"/>
                <a:gd name="connsiteY2-60" fmla="*/ 108305 h 3312000"/>
                <a:gd name="connsiteX3-61" fmla="*/ 7383526 w 9243245"/>
                <a:gd name="connsiteY3-62" fmla="*/ 3276305 h 3312000"/>
                <a:gd name="connsiteX4-63" fmla="*/ 7321349 w 9243245"/>
                <a:gd name="connsiteY4-64" fmla="*/ 3312000 h 3312000"/>
                <a:gd name="connsiteX5-65" fmla="*/ 101692 w 9243245"/>
                <a:gd name="connsiteY5-66" fmla="*/ 3312000 h 3312000"/>
                <a:gd name="connsiteX6-67" fmla="*/ 39515 w 9243245"/>
                <a:gd name="connsiteY6-68" fmla="*/ 3203695 h 3312000"/>
                <a:gd name="connsiteX7-69" fmla="*/ 1889311 w 9243245"/>
                <a:gd name="connsiteY7-70" fmla="*/ 35695 h 3312000"/>
                <a:gd name="connsiteX8-71" fmla="*/ 1951487 w 9243245"/>
                <a:gd name="connsiteY8-72" fmla="*/ 0 h 3312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243245" h="3312000">
                  <a:moveTo>
                    <a:pt x="1951487" y="0"/>
                  </a:moveTo>
                  <a:lnTo>
                    <a:pt x="9171145" y="0"/>
                  </a:lnTo>
                  <a:cubicBezTo>
                    <a:pt x="9226704" y="0"/>
                    <a:pt x="9261337" y="60326"/>
                    <a:pt x="9233321" y="108305"/>
                  </a:cubicBezTo>
                  <a:lnTo>
                    <a:pt x="7383526" y="3276305"/>
                  </a:lnTo>
                  <a:cubicBezTo>
                    <a:pt x="7370624" y="3298400"/>
                    <a:pt x="7346935" y="3312000"/>
                    <a:pt x="7321349" y="3312000"/>
                  </a:cubicBezTo>
                  <a:lnTo>
                    <a:pt x="101692" y="3312000"/>
                  </a:lnTo>
                  <a:cubicBezTo>
                    <a:pt x="-11640" y="3312000"/>
                    <a:pt x="-27016" y="3309807"/>
                    <a:pt x="39515" y="3203695"/>
                  </a:cubicBezTo>
                  <a:lnTo>
                    <a:pt x="1889311" y="35695"/>
                  </a:lnTo>
                  <a:cubicBezTo>
                    <a:pt x="1902212" y="13600"/>
                    <a:pt x="1925901" y="0"/>
                    <a:pt x="1951487" y="0"/>
                  </a:cubicBezTo>
                  <a:close/>
                </a:path>
              </a:pathLst>
            </a:custGeom>
            <a:blipFill dpi="0" rotWithShape="1">
              <a:blip r:embed="rId3" cstate="hqprint"/>
              <a:srcRect/>
              <a:stretch>
                <a:fillRect r="-1000" b="-20000"/>
              </a:stretch>
            </a:blipFill>
            <a:ln w="12700" cap="flat" cmpd="sng" algn="ctr">
              <a:noFill/>
              <a:prstDash val="solid"/>
              <a:miter lim="800000"/>
            </a:ln>
            <a:effectLst>
              <a:outerShdw blurRad="254000" dist="38100" dir="5400000" algn="t" rotWithShape="0">
                <a:srgbClr val="002858">
                  <a:alpha val="10000"/>
                </a:srgbClr>
              </a:outerShdw>
            </a:effectLst>
          </p:spPr>
          <p:txBody>
            <a:bodyPr rtlCol="0" anchor="ctr"/>
            <a:lstStyle/>
            <a:p>
              <a:pPr algn="ctr">
                <a:defRPr/>
              </a:pPr>
              <a:endParaRPr lang="zh-CN" altLang="en-US" kern="0" dirty="0">
                <a:solidFill>
                  <a:prstClr val="white"/>
                </a:solidFill>
                <a:latin typeface="微软雅黑" panose="020B0503020204020204" pitchFamily="34" charset="-122"/>
                <a:ea typeface="微软雅黑" panose="020B0503020204020204" pitchFamily="34" charset="-122"/>
              </a:endParaRPr>
            </a:p>
          </p:txBody>
        </p:sp>
      </p:grpSp>
      <p:sp>
        <p:nvSpPr>
          <p:cNvPr id="23" name="任意多边形: 形状 12"/>
          <p:cNvSpPr/>
          <p:nvPr/>
        </p:nvSpPr>
        <p:spPr>
          <a:xfrm>
            <a:off x="6320680" y="2169480"/>
            <a:ext cx="949036" cy="784508"/>
          </a:xfrm>
          <a:custGeom>
            <a:avLst/>
            <a:gdLst>
              <a:gd name="connsiteX0" fmla="*/ 1549536 w 1549535"/>
              <a:gd name="connsiteY0" fmla="*/ 37222 h 1280905"/>
              <a:gd name="connsiteX1" fmla="*/ 1147854 w 1549535"/>
              <a:gd name="connsiteY1" fmla="*/ 37222 h 1280905"/>
              <a:gd name="connsiteX2" fmla="*/ 926355 w 1549535"/>
              <a:gd name="connsiteY2" fmla="*/ 256043 h 1280905"/>
              <a:gd name="connsiteX3" fmla="*/ 858643 w 1549535"/>
              <a:gd name="connsiteY3" fmla="*/ 103021 h 1280905"/>
              <a:gd name="connsiteX4" fmla="*/ 972262 w 1549535"/>
              <a:gd name="connsiteY4" fmla="*/ 61131 h 1280905"/>
              <a:gd name="connsiteX5" fmla="*/ 671383 w 1549535"/>
              <a:gd name="connsiteY5" fmla="*/ 58645 h 1280905"/>
              <a:gd name="connsiteX6" fmla="*/ 622990 w 1549535"/>
              <a:gd name="connsiteY6" fmla="*/ 255278 h 1280905"/>
              <a:gd name="connsiteX7" fmla="*/ 407229 w 1549535"/>
              <a:gd name="connsiteY7" fmla="*/ 37222 h 1280905"/>
              <a:gd name="connsiteX8" fmla="*/ 0 w 1549535"/>
              <a:gd name="connsiteY8" fmla="*/ 37222 h 1280905"/>
              <a:gd name="connsiteX9" fmla="*/ 290741 w 1549535"/>
              <a:gd name="connsiteY9" fmla="*/ 156579 h 1280905"/>
              <a:gd name="connsiteX10" fmla="*/ 315416 w 1549535"/>
              <a:gd name="connsiteY10" fmla="*/ 221039 h 1280905"/>
              <a:gd name="connsiteX11" fmla="*/ 109984 w 1549535"/>
              <a:gd name="connsiteY11" fmla="*/ 221995 h 1280905"/>
              <a:gd name="connsiteX12" fmla="*/ 370886 w 1549535"/>
              <a:gd name="connsiteY12" fmla="*/ 333893 h 1280905"/>
              <a:gd name="connsiteX13" fmla="*/ 405890 w 1549535"/>
              <a:gd name="connsiteY13" fmla="*/ 410403 h 1280905"/>
              <a:gd name="connsiteX14" fmla="*/ 244452 w 1549535"/>
              <a:gd name="connsiteY14" fmla="*/ 416333 h 1280905"/>
              <a:gd name="connsiteX15" fmla="*/ 454857 w 1549535"/>
              <a:gd name="connsiteY15" fmla="*/ 522874 h 1280905"/>
              <a:gd name="connsiteX16" fmla="*/ 481827 w 1549535"/>
              <a:gd name="connsiteY16" fmla="*/ 591352 h 1280905"/>
              <a:gd name="connsiteX17" fmla="*/ 353289 w 1549535"/>
              <a:gd name="connsiteY17" fmla="*/ 591352 h 1280905"/>
              <a:gd name="connsiteX18" fmla="*/ 527351 w 1549535"/>
              <a:gd name="connsiteY18" fmla="*/ 698658 h 1280905"/>
              <a:gd name="connsiteX19" fmla="*/ 554704 w 1549535"/>
              <a:gd name="connsiteY19" fmla="*/ 773065 h 1280905"/>
              <a:gd name="connsiteX20" fmla="*/ 464995 w 1549535"/>
              <a:gd name="connsiteY20" fmla="*/ 773065 h 1280905"/>
              <a:gd name="connsiteX21" fmla="*/ 603097 w 1549535"/>
              <a:gd name="connsiteY21" fmla="*/ 871190 h 1280905"/>
              <a:gd name="connsiteX22" fmla="*/ 601949 w 1549535"/>
              <a:gd name="connsiteY22" fmla="*/ 1000493 h 1280905"/>
              <a:gd name="connsiteX23" fmla="*/ 774099 w 1549535"/>
              <a:gd name="connsiteY23" fmla="*/ 1280905 h 1280905"/>
              <a:gd name="connsiteX24" fmla="*/ 946248 w 1549535"/>
              <a:gd name="connsiteY24" fmla="*/ 1000493 h 1280905"/>
              <a:gd name="connsiteX25" fmla="*/ 945100 w 1549535"/>
              <a:gd name="connsiteY25" fmla="*/ 871190 h 1280905"/>
              <a:gd name="connsiteX26" fmla="*/ 1083011 w 1549535"/>
              <a:gd name="connsiteY26" fmla="*/ 773065 h 1280905"/>
              <a:gd name="connsiteX27" fmla="*/ 995406 w 1549535"/>
              <a:gd name="connsiteY27" fmla="*/ 773065 h 1280905"/>
              <a:gd name="connsiteX28" fmla="*/ 1022759 w 1549535"/>
              <a:gd name="connsiteY28" fmla="*/ 698467 h 1280905"/>
              <a:gd name="connsiteX29" fmla="*/ 1196630 w 1549535"/>
              <a:gd name="connsiteY29" fmla="*/ 591352 h 1280905"/>
              <a:gd name="connsiteX30" fmla="*/ 1068092 w 1549535"/>
              <a:gd name="connsiteY30" fmla="*/ 591352 h 1280905"/>
              <a:gd name="connsiteX31" fmla="*/ 1094488 w 1549535"/>
              <a:gd name="connsiteY31" fmla="*/ 523257 h 1280905"/>
              <a:gd name="connsiteX32" fmla="*/ 1304893 w 1549535"/>
              <a:gd name="connsiteY32" fmla="*/ 416716 h 1280905"/>
              <a:gd name="connsiteX33" fmla="*/ 1143455 w 1549535"/>
              <a:gd name="connsiteY33" fmla="*/ 410977 h 1280905"/>
              <a:gd name="connsiteX34" fmla="*/ 1178458 w 1549535"/>
              <a:gd name="connsiteY34" fmla="*/ 334466 h 1280905"/>
              <a:gd name="connsiteX35" fmla="*/ 1439552 w 1549535"/>
              <a:gd name="connsiteY35" fmla="*/ 222378 h 1280905"/>
              <a:gd name="connsiteX36" fmla="*/ 1234120 w 1549535"/>
              <a:gd name="connsiteY36" fmla="*/ 222378 h 1280905"/>
              <a:gd name="connsiteX37" fmla="*/ 1258604 w 1549535"/>
              <a:gd name="connsiteY37" fmla="*/ 157726 h 1280905"/>
              <a:gd name="connsiteX38" fmla="*/ 1549536 w 1549535"/>
              <a:gd name="connsiteY38" fmla="*/ 38561 h 128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49535" h="1280905">
                <a:moveTo>
                  <a:pt x="1549536" y="37222"/>
                </a:moveTo>
                <a:lnTo>
                  <a:pt x="1147854" y="37222"/>
                </a:lnTo>
                <a:cubicBezTo>
                  <a:pt x="1030792" y="37222"/>
                  <a:pt x="970731" y="151988"/>
                  <a:pt x="926355" y="256043"/>
                </a:cubicBezTo>
                <a:lnTo>
                  <a:pt x="858643" y="103021"/>
                </a:lnTo>
                <a:lnTo>
                  <a:pt x="972262" y="61131"/>
                </a:lnTo>
                <a:cubicBezTo>
                  <a:pt x="905888" y="-1799"/>
                  <a:pt x="698735" y="-36037"/>
                  <a:pt x="671383" y="58645"/>
                </a:cubicBezTo>
                <a:lnTo>
                  <a:pt x="622990" y="255278"/>
                </a:lnTo>
                <a:cubicBezTo>
                  <a:pt x="584734" y="166716"/>
                  <a:pt x="529838" y="37222"/>
                  <a:pt x="407229" y="37222"/>
                </a:cubicBezTo>
                <a:lnTo>
                  <a:pt x="0" y="37222"/>
                </a:lnTo>
                <a:cubicBezTo>
                  <a:pt x="52984" y="130948"/>
                  <a:pt x="103481" y="164612"/>
                  <a:pt x="290741" y="156579"/>
                </a:cubicBezTo>
                <a:lnTo>
                  <a:pt x="315416" y="221039"/>
                </a:lnTo>
                <a:lnTo>
                  <a:pt x="109984" y="221995"/>
                </a:lnTo>
                <a:cubicBezTo>
                  <a:pt x="170619" y="333893"/>
                  <a:pt x="205623" y="338483"/>
                  <a:pt x="370886" y="333893"/>
                </a:cubicBezTo>
                <a:lnTo>
                  <a:pt x="405890" y="410403"/>
                </a:lnTo>
                <a:lnTo>
                  <a:pt x="244452" y="416333"/>
                </a:lnTo>
                <a:cubicBezTo>
                  <a:pt x="279265" y="495330"/>
                  <a:pt x="315607" y="529186"/>
                  <a:pt x="454857" y="522874"/>
                </a:cubicBezTo>
                <a:lnTo>
                  <a:pt x="481827" y="591352"/>
                </a:lnTo>
                <a:lnTo>
                  <a:pt x="353289" y="591352"/>
                </a:lnTo>
                <a:cubicBezTo>
                  <a:pt x="401682" y="671114"/>
                  <a:pt x="425400" y="707457"/>
                  <a:pt x="527351" y="698658"/>
                </a:cubicBezTo>
                <a:lnTo>
                  <a:pt x="554704" y="773065"/>
                </a:lnTo>
                <a:lnTo>
                  <a:pt x="464995" y="773065"/>
                </a:lnTo>
                <a:cubicBezTo>
                  <a:pt x="503250" y="859140"/>
                  <a:pt x="548391" y="862582"/>
                  <a:pt x="603097" y="871190"/>
                </a:cubicBezTo>
                <a:cubicBezTo>
                  <a:pt x="652255" y="878841"/>
                  <a:pt x="659141" y="971037"/>
                  <a:pt x="601949" y="1000493"/>
                </a:cubicBezTo>
                <a:lnTo>
                  <a:pt x="774099" y="1280905"/>
                </a:lnTo>
                <a:lnTo>
                  <a:pt x="946248" y="1000493"/>
                </a:lnTo>
                <a:cubicBezTo>
                  <a:pt x="888865" y="970845"/>
                  <a:pt x="895942" y="878841"/>
                  <a:pt x="945100" y="871190"/>
                </a:cubicBezTo>
                <a:cubicBezTo>
                  <a:pt x="999806" y="862582"/>
                  <a:pt x="1044564" y="859140"/>
                  <a:pt x="1083011" y="773065"/>
                </a:cubicBezTo>
                <a:lnTo>
                  <a:pt x="995406" y="773065"/>
                </a:lnTo>
                <a:lnTo>
                  <a:pt x="1022759" y="698467"/>
                </a:lnTo>
                <a:cubicBezTo>
                  <a:pt x="1124518" y="707457"/>
                  <a:pt x="1148237" y="670923"/>
                  <a:pt x="1196630" y="591352"/>
                </a:cubicBezTo>
                <a:lnTo>
                  <a:pt x="1068092" y="591352"/>
                </a:lnTo>
                <a:lnTo>
                  <a:pt x="1094488" y="523257"/>
                </a:lnTo>
                <a:cubicBezTo>
                  <a:pt x="1233164" y="529760"/>
                  <a:pt x="1269698" y="495713"/>
                  <a:pt x="1304893" y="416716"/>
                </a:cubicBezTo>
                <a:lnTo>
                  <a:pt x="1143455" y="410977"/>
                </a:lnTo>
                <a:lnTo>
                  <a:pt x="1178458" y="334466"/>
                </a:lnTo>
                <a:cubicBezTo>
                  <a:pt x="1343722" y="339057"/>
                  <a:pt x="1378726" y="334466"/>
                  <a:pt x="1439552" y="222378"/>
                </a:cubicBezTo>
                <a:lnTo>
                  <a:pt x="1234120" y="222378"/>
                </a:lnTo>
                <a:lnTo>
                  <a:pt x="1258604" y="157726"/>
                </a:lnTo>
                <a:cubicBezTo>
                  <a:pt x="1445864" y="165760"/>
                  <a:pt x="1496361" y="132095"/>
                  <a:pt x="1549536" y="38561"/>
                </a:cubicBezTo>
              </a:path>
            </a:pathLst>
          </a:custGeom>
          <a:gradFill>
            <a:gsLst>
              <a:gs pos="0">
                <a:srgbClr val="003F88">
                  <a:alpha val="50000"/>
                </a:srgbClr>
              </a:gs>
              <a:gs pos="100000">
                <a:srgbClr val="002858">
                  <a:alpha val="0"/>
                </a:srgbClr>
              </a:gs>
            </a:gsLst>
            <a:lin ang="5400000" scaled="1"/>
          </a:gradFill>
          <a:ln w="19105" cap="flat">
            <a:noFill/>
            <a:prstDash val="solid"/>
            <a:miter/>
          </a:ln>
        </p:spPr>
        <p:txBody>
          <a:bodyPr rtlCol="0" anchor="ctr"/>
          <a:lstStyle/>
          <a:p>
            <a:pPr>
              <a:defRPr/>
            </a:pPr>
            <a:endParaRPr lang="zh-CN" altLang="en-US" kern="0" dirty="0">
              <a:solidFill>
                <a:srgbClr val="262626"/>
              </a:solidFill>
              <a:latin typeface="微软雅黑" panose="020B0503020204020204" pitchFamily="34" charset="-122"/>
              <a:ea typeface="微软雅黑" panose="020B0503020204020204" pitchFamily="34" charset="-122"/>
            </a:endParaRPr>
          </a:p>
        </p:txBody>
      </p:sp>
      <p:sp>
        <p:nvSpPr>
          <p:cNvPr id="24" name="文本占位符 5"/>
          <p:cNvSpPr txBox="1"/>
          <p:nvPr/>
        </p:nvSpPr>
        <p:spPr>
          <a:xfrm>
            <a:off x="1852248" y="1929232"/>
            <a:ext cx="4468432" cy="424732"/>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4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数据市场</a:t>
            </a:r>
            <a:endParaRPr kumimoji="0" lang="zh-CN" altLang="en-US" sz="24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5" name="文本占位符 6"/>
          <p:cNvSpPr txBox="1"/>
          <p:nvPr/>
        </p:nvSpPr>
        <p:spPr>
          <a:xfrm>
            <a:off x="1599563" y="2488431"/>
            <a:ext cx="4654549" cy="133874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交易主体</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交易过程</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数据产品</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6" name="文本占位符 41"/>
          <p:cNvSpPr txBox="1"/>
          <p:nvPr/>
        </p:nvSpPr>
        <p:spPr>
          <a:xfrm>
            <a:off x="1785679" y="3960483"/>
            <a:ext cx="4468429" cy="372346"/>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0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使用场景</a:t>
            </a:r>
            <a:endParaRPr kumimoji="0" lang="zh-CN" altLang="en-US" sz="20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cxnSp>
        <p:nvCxnSpPr>
          <p:cNvPr id="27" name="直接连接符 17"/>
          <p:cNvCxnSpPr/>
          <p:nvPr/>
        </p:nvCxnSpPr>
        <p:spPr>
          <a:xfrm>
            <a:off x="1622959" y="4014022"/>
            <a:ext cx="0" cy="223617"/>
          </a:xfrm>
          <a:prstGeom prst="line">
            <a:avLst/>
          </a:prstGeom>
          <a:noFill/>
          <a:ln w="63500" cap="rnd" cmpd="sng" algn="ctr">
            <a:solidFill>
              <a:srgbClr val="FFC000"/>
            </a:solidFill>
            <a:prstDash val="solid"/>
            <a:round/>
          </a:ln>
          <a:effectLst/>
        </p:spPr>
      </p:cxnSp>
      <p:pic>
        <p:nvPicPr>
          <p:cNvPr id="28" name="图片占位符 8"/>
          <p:cNvPicPr>
            <a:picLocks noChangeAspect="1"/>
          </p:cNvPicPr>
          <p:nvPr/>
        </p:nvPicPr>
        <p:blipFill>
          <a:blip r:embed="rId4">
            <a:extLst>
              <a:ext uri="{28A0092B-C50C-407E-A947-70E740481C1C}">
                <a14:useLocalDpi xmlns:a14="http://schemas.microsoft.com/office/drawing/2010/main" val="0"/>
              </a:ext>
            </a:extLst>
          </a:blip>
          <a:srcRect t="18799" b="18799"/>
          <a:stretch>
            <a:fillRect/>
          </a:stretch>
        </p:blipFill>
        <p:spPr>
          <a:xfrm>
            <a:off x="5694447" y="2016193"/>
            <a:ext cx="9213654" cy="3312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8000">
                <a:srgbClr val="002858"/>
              </a:gs>
            </a:gsLst>
            <a:lin ang="5400000" scaled="1"/>
          </a:gradFill>
          <a:ln w="12700">
            <a:noFill/>
          </a:ln>
          <a:effectLst>
            <a:outerShdw blurRad="63500" dist="25400" algn="ctr" rotWithShape="0">
              <a:srgbClr val="002858">
                <a:alpha val="20000"/>
              </a:srgbClr>
            </a:outerShdw>
          </a:effectLst>
        </p:spPr>
      </p:pic>
      <p:pic>
        <p:nvPicPr>
          <p:cNvPr id="29" name="图形 28" descr="握手"/>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3124" y="1771761"/>
            <a:ext cx="712555" cy="712555"/>
          </a:xfrm>
          <a:prstGeom prst="rect">
            <a:avLst/>
          </a:prstGeom>
        </p:spPr>
      </p:pic>
      <p:sp>
        <p:nvSpPr>
          <p:cNvPr id="30" name="文本框 29"/>
          <p:cNvSpPr txBox="1"/>
          <p:nvPr/>
        </p:nvSpPr>
        <p:spPr>
          <a:xfrm>
            <a:off x="7570283" y="1565210"/>
            <a:ext cx="2730991" cy="369332"/>
          </a:xfrm>
          <a:prstGeom prst="rect">
            <a:avLst/>
          </a:prstGeom>
          <a:noFill/>
        </p:spPr>
        <p:txBody>
          <a:bodyPr wrap="square">
            <a:spAutoFit/>
          </a:bodyPr>
          <a:lstStyle/>
          <a:p>
            <a:r>
              <a:rPr lang="zh-CN" altLang="en-US" b="1" dirty="0">
                <a:solidFill>
                  <a:srgbClr val="002060"/>
                </a:solidFill>
                <a:latin typeface="微软雅黑" panose="020B0503020204020204" pitchFamily="34" charset="-122"/>
                <a:ea typeface="微软雅黑" panose="020B0503020204020204" pitchFamily="34" charset="-122"/>
              </a:rPr>
              <a:t>适用场景</a:t>
            </a:r>
            <a:r>
              <a:rPr lang="en-US" altLang="zh-CN" b="1" dirty="0">
                <a:solidFill>
                  <a:srgbClr val="002060"/>
                </a:solidFill>
                <a:latin typeface="微软雅黑" panose="020B0503020204020204" pitchFamily="34" charset="-122"/>
                <a:ea typeface="微软雅黑" panose="020B0503020204020204" pitchFamily="34" charset="-122"/>
              </a:rPr>
              <a:t>-</a:t>
            </a:r>
            <a:r>
              <a:rPr lang="zh-CN" altLang="en-US" b="1" dirty="0">
                <a:solidFill>
                  <a:srgbClr val="002060"/>
                </a:solidFill>
                <a:latin typeface="微软雅黑" panose="020B0503020204020204" pitchFamily="34" charset="-122"/>
                <a:ea typeface="微软雅黑" panose="020B0503020204020204" pitchFamily="34" charset="-122"/>
              </a:rPr>
              <a:t>数据交易</a:t>
            </a:r>
            <a:endParaRPr lang="zh-CN" altLang="en-US" b="1" dirty="0">
              <a:solidFill>
                <a:srgbClr val="002060"/>
              </a:solidFill>
              <a:latin typeface="微软雅黑" panose="020B0503020204020204" pitchFamily="34" charset="-122"/>
              <a:ea typeface="微软雅黑" panose="020B0503020204020204" pitchFamily="34" charset="-122"/>
            </a:endParaRPr>
          </a:p>
        </p:txBody>
      </p:sp>
      <p:sp>
        <p:nvSpPr>
          <p:cNvPr id="31" name="矩形: 圆角 31"/>
          <p:cNvSpPr/>
          <p:nvPr/>
        </p:nvSpPr>
        <p:spPr>
          <a:xfrm>
            <a:off x="1385198" y="3827173"/>
            <a:ext cx="2484276" cy="170383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2" name="文本占位符 42"/>
          <p:cNvSpPr txBox="1"/>
          <p:nvPr/>
        </p:nvSpPr>
        <p:spPr>
          <a:xfrm>
            <a:off x="1599563" y="4429361"/>
            <a:ext cx="4654549" cy="121075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交易数据要素合规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共享数据要素合规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数据产品合规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552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百万富翁问题</a:t>
            </a:r>
            <a:endParaRPr lang="zh-CN" altLang="en-US" sz="2400" b="1" dirty="0">
              <a:latin typeface="微软雅黑" panose="020B0503020204020204" pitchFamily="34" charset="-122"/>
              <a:ea typeface="微软雅黑" panose="020B0503020204020204" pitchFamily="34" charset="-122"/>
            </a:endParaRPr>
          </a:p>
        </p:txBody>
      </p:sp>
      <p:sp>
        <p:nvSpPr>
          <p:cNvPr id="2" name="灯片编号占位符 1"/>
          <p:cNvSpPr>
            <a:spLocks noGrp="1"/>
          </p:cNvSpPr>
          <p:nvPr>
            <p:ph type="sldNum" sz="quarter" idx="11"/>
          </p:nvPr>
        </p:nvSpPr>
        <p:spPr>
          <a:xfrm>
            <a:off x="9442174" y="6346800"/>
            <a:ext cx="2057400" cy="365125"/>
          </a:xfrm>
        </p:spPr>
        <p:txBody>
          <a:bodyPr/>
          <a:lstStyle/>
          <a:p>
            <a:fld id="{30F1A57F-7590-DA4B-A3C4-2D26B37BD10B}" type="slidenum">
              <a:rPr kumimoji="1" lang="zh-CN" altLang="en-US" smtClean="0"/>
            </a:fld>
            <a:endParaRPr kumimoji="1" lang="zh-CN" altLang="en-US" dirty="0"/>
          </a:p>
        </p:txBody>
      </p:sp>
      <p:sp>
        <p:nvSpPr>
          <p:cNvPr id="4" name="文本框 3"/>
          <p:cNvSpPr txBox="1"/>
          <p:nvPr/>
        </p:nvSpPr>
        <p:spPr>
          <a:xfrm>
            <a:off x="1273215" y="1395675"/>
            <a:ext cx="9996312" cy="461665"/>
          </a:xfrm>
          <a:prstGeom prst="rect">
            <a:avLst/>
          </a:prstGeom>
          <a:noFill/>
        </p:spPr>
        <p:txBody>
          <a:bodyPr wrap="square">
            <a:spAutoFit/>
          </a:bodyPr>
          <a:lstStyle/>
          <a:p>
            <a:r>
              <a:rPr lang="zh-CN" altLang="en-US" sz="2400" b="0" i="0" dirty="0">
                <a:solidFill>
                  <a:srgbClr val="C00000"/>
                </a:solidFill>
                <a:effectLst/>
                <a:latin typeface="微软雅黑" panose="020B0503020204020204" pitchFamily="34" charset="-122"/>
                <a:ea typeface="微软雅黑" panose="020B0503020204020204" pitchFamily="34" charset="-122"/>
              </a:rPr>
              <a:t>两个富人比谁钱多，如何能实现互相保密但可以比出谁的钱多？</a:t>
            </a:r>
            <a:endParaRPr lang="zh-CN" altLang="en-US" sz="2400" dirty="0">
              <a:solidFill>
                <a:srgbClr val="C0000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2000161" y="1843505"/>
            <a:ext cx="7617022" cy="3157156"/>
          </a:xfrm>
          <a:prstGeom prst="rect">
            <a:avLst/>
          </a:prstGeom>
        </p:spPr>
      </p:pic>
      <p:sp>
        <p:nvSpPr>
          <p:cNvPr id="7" name="文本框 6"/>
          <p:cNvSpPr txBox="1"/>
          <p:nvPr/>
        </p:nvSpPr>
        <p:spPr>
          <a:xfrm>
            <a:off x="6778300" y="5273739"/>
            <a:ext cx="5103876" cy="1569660"/>
          </a:xfrm>
          <a:prstGeom prst="rect">
            <a:avLst/>
          </a:prstGeom>
          <a:noFill/>
        </p:spPr>
        <p:txBody>
          <a:bodyPr wrap="square">
            <a:spAutoFit/>
          </a:bodyPr>
          <a:lstStyle/>
          <a:p>
            <a:r>
              <a:rPr lang="zh-CN" altLang="en-US" sz="9600" b="1" dirty="0">
                <a:latin typeface="微软雅黑" panose="020B0503020204020204" pitchFamily="34" charset="-122"/>
                <a:ea typeface="微软雅黑" panose="020B0503020204020204" pitchFamily="34" charset="-122"/>
              </a:rPr>
              <a:t>？</a:t>
            </a:r>
            <a:endParaRPr lang="zh-CN" altLang="en-US" sz="9600" b="1"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8383488" y="5698498"/>
            <a:ext cx="3694631" cy="461665"/>
          </a:xfrm>
          <a:prstGeom prst="rect">
            <a:avLst/>
          </a:prstGeom>
          <a:noFill/>
        </p:spPr>
        <p:txBody>
          <a:bodyPr wrap="square">
            <a:spAutoFit/>
          </a:bodyPr>
          <a:lstStyle/>
          <a:p>
            <a:r>
              <a:rPr lang="zh-CN" altLang="en-US" sz="2400" dirty="0">
                <a:solidFill>
                  <a:srgbClr val="C00000"/>
                </a:solidFill>
                <a:latin typeface="微软雅黑" panose="020B0503020204020204" pitchFamily="34" charset="-122"/>
                <a:ea typeface="微软雅黑" panose="020B0503020204020204" pitchFamily="34" charset="-122"/>
              </a:rPr>
              <a:t>第三方（天平）不可信！</a:t>
            </a:r>
            <a:endParaRPr lang="zh-CN" altLang="en-US" sz="2400" dirty="0">
              <a:solidFill>
                <a:srgbClr val="C00000"/>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2"/>
          <a:stretch>
            <a:fillRect/>
          </a:stretch>
        </p:blipFill>
        <p:spPr>
          <a:xfrm>
            <a:off x="4631609" y="4817758"/>
            <a:ext cx="2354125" cy="2040242"/>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4011720" y="1343581"/>
            <a:ext cx="12092431" cy="4608000"/>
            <a:chOff x="-11488572" y="1343581"/>
            <a:chExt cx="12092431" cy="4608000"/>
          </a:xfrm>
        </p:grpSpPr>
        <p:grpSp>
          <p:nvGrpSpPr>
            <p:cNvPr id="4" name="组合 3"/>
            <p:cNvGrpSpPr/>
            <p:nvPr userDrawn="1"/>
          </p:nvGrpSpPr>
          <p:grpSpPr>
            <a:xfrm>
              <a:off x="-11488572" y="1343581"/>
              <a:ext cx="12092431" cy="4608000"/>
              <a:chOff x="-11488572" y="1343581"/>
              <a:chExt cx="12092431" cy="4608000"/>
            </a:xfrm>
          </p:grpSpPr>
          <p:sp>
            <p:nvSpPr>
              <p:cNvPr id="7" name="任意多边形: 形状 8"/>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0000">
                    <a:srgbClr val="002858"/>
                  </a:gs>
                </a:gsLst>
                <a:lin ang="5400000" scaled="1"/>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 name="任意多边形: 形状 9"/>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blipFill dpi="0" rotWithShape="1">
                <a:blip r:embed="rId1">
                  <a:alphaModFix amt="20000"/>
                  <a:extLst>
                    <a:ext uri="{BEBA8EAE-BF5A-486C-A8C5-ECC9F3942E4B}">
                      <a14:imgProps xmlns:a14="http://schemas.microsoft.com/office/drawing/2010/main">
                        <a14:imgLayer r:embed="rId2">
                          <a14:imgEffect>
                            <a14:brightnessContrast bright="40000" contrast="40000"/>
                          </a14:imgEffect>
                          <a14:imgEffect>
                            <a14:colorTemperature colorTemp="11500"/>
                          </a14:imgEffect>
                          <a14:imgEffect>
                            <a14:saturation sat="0"/>
                          </a14:imgEffect>
                        </a14:imgLayer>
                      </a14:imgProps>
                    </a:ext>
                  </a:extLst>
                </a:blip>
                <a:srcRect/>
                <a:tile tx="0" ty="-196850" sx="30000" sy="30000" flip="none" algn="tl"/>
              </a:blip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5" name="任意多边形: 形状 6"/>
            <p:cNvSpPr/>
            <p:nvPr userDrawn="1"/>
          </p:nvSpPr>
          <p:spPr>
            <a:xfrm flipH="1">
              <a:off x="-11014962" y="1476891"/>
              <a:ext cx="11429349" cy="434138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 name="connsiteX0-1" fmla="*/ 1941828 w 9233586"/>
                <a:gd name="connsiteY0-2" fmla="*/ 0 h 3312000"/>
                <a:gd name="connsiteX1-3" fmla="*/ 9161486 w 9233586"/>
                <a:gd name="connsiteY1-4" fmla="*/ 0 h 3312000"/>
                <a:gd name="connsiteX2-5" fmla="*/ 9223662 w 9233586"/>
                <a:gd name="connsiteY2-6" fmla="*/ 108305 h 3312000"/>
                <a:gd name="connsiteX3-7" fmla="*/ 7373867 w 9233586"/>
                <a:gd name="connsiteY3-8" fmla="*/ 3276305 h 3312000"/>
                <a:gd name="connsiteX4-9" fmla="*/ 7311690 w 9233586"/>
                <a:gd name="connsiteY4-10" fmla="*/ 3312000 h 3312000"/>
                <a:gd name="connsiteX5-11" fmla="*/ 92033 w 9233586"/>
                <a:gd name="connsiteY5-12" fmla="*/ 3312000 h 3312000"/>
                <a:gd name="connsiteX6-13" fmla="*/ 29856 w 9233586"/>
                <a:gd name="connsiteY6-14" fmla="*/ 3203695 h 3312000"/>
                <a:gd name="connsiteX7-15" fmla="*/ 1879652 w 9233586"/>
                <a:gd name="connsiteY7-16" fmla="*/ 35695 h 3312000"/>
                <a:gd name="connsiteX8-17" fmla="*/ 1941828 w 9233586"/>
                <a:gd name="connsiteY8-18" fmla="*/ 0 h 3312000"/>
                <a:gd name="connsiteX0-19" fmla="*/ 1951776 w 9243534"/>
                <a:gd name="connsiteY0-20" fmla="*/ 0 h 3312000"/>
                <a:gd name="connsiteX1-21" fmla="*/ 9171434 w 9243534"/>
                <a:gd name="connsiteY1-22" fmla="*/ 0 h 3312000"/>
                <a:gd name="connsiteX2-23" fmla="*/ 9233610 w 9243534"/>
                <a:gd name="connsiteY2-24" fmla="*/ 108305 h 3312000"/>
                <a:gd name="connsiteX3-25" fmla="*/ 7383815 w 9243534"/>
                <a:gd name="connsiteY3-26" fmla="*/ 3276305 h 3312000"/>
                <a:gd name="connsiteX4-27" fmla="*/ 7321638 w 9243534"/>
                <a:gd name="connsiteY4-28" fmla="*/ 3312000 h 3312000"/>
                <a:gd name="connsiteX5-29" fmla="*/ 101981 w 9243534"/>
                <a:gd name="connsiteY5-30" fmla="*/ 3312000 h 3312000"/>
                <a:gd name="connsiteX6-31" fmla="*/ 39804 w 9243534"/>
                <a:gd name="connsiteY6-32" fmla="*/ 3203695 h 3312000"/>
                <a:gd name="connsiteX7-33" fmla="*/ 1889600 w 9243534"/>
                <a:gd name="connsiteY7-34" fmla="*/ 35695 h 3312000"/>
                <a:gd name="connsiteX8-35" fmla="*/ 1951776 w 9243534"/>
                <a:gd name="connsiteY8-36" fmla="*/ 0 h 3312000"/>
                <a:gd name="connsiteX0-37" fmla="*/ 1948380 w 9240138"/>
                <a:gd name="connsiteY0-38" fmla="*/ 0 h 3312000"/>
                <a:gd name="connsiteX1-39" fmla="*/ 9168038 w 9240138"/>
                <a:gd name="connsiteY1-40" fmla="*/ 0 h 3312000"/>
                <a:gd name="connsiteX2-41" fmla="*/ 9230214 w 9240138"/>
                <a:gd name="connsiteY2-42" fmla="*/ 108305 h 3312000"/>
                <a:gd name="connsiteX3-43" fmla="*/ 7380419 w 9240138"/>
                <a:gd name="connsiteY3-44" fmla="*/ 3276305 h 3312000"/>
                <a:gd name="connsiteX4-45" fmla="*/ 7318242 w 9240138"/>
                <a:gd name="connsiteY4-46" fmla="*/ 3312000 h 3312000"/>
                <a:gd name="connsiteX5-47" fmla="*/ 98585 w 9240138"/>
                <a:gd name="connsiteY5-48" fmla="*/ 3312000 h 3312000"/>
                <a:gd name="connsiteX6-49" fmla="*/ 36408 w 9240138"/>
                <a:gd name="connsiteY6-50" fmla="*/ 3203695 h 3312000"/>
                <a:gd name="connsiteX7-51" fmla="*/ 1886204 w 9240138"/>
                <a:gd name="connsiteY7-52" fmla="*/ 35695 h 3312000"/>
                <a:gd name="connsiteX8-53" fmla="*/ 1948380 w 9240138"/>
                <a:gd name="connsiteY8-54" fmla="*/ 0 h 3312000"/>
                <a:gd name="connsiteX0-55" fmla="*/ 1951487 w 9243245"/>
                <a:gd name="connsiteY0-56" fmla="*/ 0 h 3312000"/>
                <a:gd name="connsiteX1-57" fmla="*/ 9171145 w 9243245"/>
                <a:gd name="connsiteY1-58" fmla="*/ 0 h 3312000"/>
                <a:gd name="connsiteX2-59" fmla="*/ 9233321 w 9243245"/>
                <a:gd name="connsiteY2-60" fmla="*/ 108305 h 3312000"/>
                <a:gd name="connsiteX3-61" fmla="*/ 7383526 w 9243245"/>
                <a:gd name="connsiteY3-62" fmla="*/ 3276305 h 3312000"/>
                <a:gd name="connsiteX4-63" fmla="*/ 7321349 w 9243245"/>
                <a:gd name="connsiteY4-64" fmla="*/ 3312000 h 3312000"/>
                <a:gd name="connsiteX5-65" fmla="*/ 101692 w 9243245"/>
                <a:gd name="connsiteY5-66" fmla="*/ 3312000 h 3312000"/>
                <a:gd name="connsiteX6-67" fmla="*/ 39515 w 9243245"/>
                <a:gd name="connsiteY6-68" fmla="*/ 3203695 h 3312000"/>
                <a:gd name="connsiteX7-69" fmla="*/ 1889311 w 9243245"/>
                <a:gd name="connsiteY7-70" fmla="*/ 35695 h 3312000"/>
                <a:gd name="connsiteX8-71" fmla="*/ 1951487 w 9243245"/>
                <a:gd name="connsiteY8-72" fmla="*/ 0 h 3312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243245" h="3312000">
                  <a:moveTo>
                    <a:pt x="1951487" y="0"/>
                  </a:moveTo>
                  <a:lnTo>
                    <a:pt x="9171145" y="0"/>
                  </a:lnTo>
                  <a:cubicBezTo>
                    <a:pt x="9226704" y="0"/>
                    <a:pt x="9261337" y="60326"/>
                    <a:pt x="9233321" y="108305"/>
                  </a:cubicBezTo>
                  <a:lnTo>
                    <a:pt x="7383526" y="3276305"/>
                  </a:lnTo>
                  <a:cubicBezTo>
                    <a:pt x="7370624" y="3298400"/>
                    <a:pt x="7346935" y="3312000"/>
                    <a:pt x="7321349" y="3312000"/>
                  </a:cubicBezTo>
                  <a:lnTo>
                    <a:pt x="101692" y="3312000"/>
                  </a:lnTo>
                  <a:cubicBezTo>
                    <a:pt x="-11640" y="3312000"/>
                    <a:pt x="-27016" y="3309807"/>
                    <a:pt x="39515" y="3203695"/>
                  </a:cubicBezTo>
                  <a:lnTo>
                    <a:pt x="1889311" y="35695"/>
                  </a:lnTo>
                  <a:cubicBezTo>
                    <a:pt x="1902212" y="13600"/>
                    <a:pt x="1925901" y="0"/>
                    <a:pt x="1951487" y="0"/>
                  </a:cubicBezTo>
                  <a:close/>
                </a:path>
              </a:pathLst>
            </a:custGeom>
            <a:blipFill dpi="0" rotWithShape="1">
              <a:blip r:embed="rId3" cstate="hqprint"/>
              <a:srcRect/>
              <a:stretch>
                <a:fillRect r="-1000" b="-20000"/>
              </a:stretch>
            </a:blipFill>
            <a:ln w="12700" cap="flat" cmpd="sng" algn="ctr">
              <a:noFill/>
              <a:prstDash val="solid"/>
              <a:miter lim="800000"/>
            </a:ln>
            <a:effectLst>
              <a:outerShdw blurRad="254000" dist="38100" dir="5400000" algn="t" rotWithShape="0">
                <a:srgbClr val="002858">
                  <a:alpha val="1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9" name="任意多边形: 形状 11"/>
          <p:cNvSpPr/>
          <p:nvPr/>
        </p:nvSpPr>
        <p:spPr>
          <a:xfrm>
            <a:off x="6263973" y="2162813"/>
            <a:ext cx="949036" cy="784508"/>
          </a:xfrm>
          <a:custGeom>
            <a:avLst/>
            <a:gdLst>
              <a:gd name="connsiteX0" fmla="*/ 1549536 w 1549535"/>
              <a:gd name="connsiteY0" fmla="*/ 37222 h 1280905"/>
              <a:gd name="connsiteX1" fmla="*/ 1147854 w 1549535"/>
              <a:gd name="connsiteY1" fmla="*/ 37222 h 1280905"/>
              <a:gd name="connsiteX2" fmla="*/ 926355 w 1549535"/>
              <a:gd name="connsiteY2" fmla="*/ 256043 h 1280905"/>
              <a:gd name="connsiteX3" fmla="*/ 858643 w 1549535"/>
              <a:gd name="connsiteY3" fmla="*/ 103021 h 1280905"/>
              <a:gd name="connsiteX4" fmla="*/ 972262 w 1549535"/>
              <a:gd name="connsiteY4" fmla="*/ 61131 h 1280905"/>
              <a:gd name="connsiteX5" fmla="*/ 671383 w 1549535"/>
              <a:gd name="connsiteY5" fmla="*/ 58645 h 1280905"/>
              <a:gd name="connsiteX6" fmla="*/ 622990 w 1549535"/>
              <a:gd name="connsiteY6" fmla="*/ 255278 h 1280905"/>
              <a:gd name="connsiteX7" fmla="*/ 407229 w 1549535"/>
              <a:gd name="connsiteY7" fmla="*/ 37222 h 1280905"/>
              <a:gd name="connsiteX8" fmla="*/ 0 w 1549535"/>
              <a:gd name="connsiteY8" fmla="*/ 37222 h 1280905"/>
              <a:gd name="connsiteX9" fmla="*/ 290741 w 1549535"/>
              <a:gd name="connsiteY9" fmla="*/ 156579 h 1280905"/>
              <a:gd name="connsiteX10" fmla="*/ 315416 w 1549535"/>
              <a:gd name="connsiteY10" fmla="*/ 221039 h 1280905"/>
              <a:gd name="connsiteX11" fmla="*/ 109984 w 1549535"/>
              <a:gd name="connsiteY11" fmla="*/ 221995 h 1280905"/>
              <a:gd name="connsiteX12" fmla="*/ 370886 w 1549535"/>
              <a:gd name="connsiteY12" fmla="*/ 333893 h 1280905"/>
              <a:gd name="connsiteX13" fmla="*/ 405890 w 1549535"/>
              <a:gd name="connsiteY13" fmla="*/ 410403 h 1280905"/>
              <a:gd name="connsiteX14" fmla="*/ 244452 w 1549535"/>
              <a:gd name="connsiteY14" fmla="*/ 416333 h 1280905"/>
              <a:gd name="connsiteX15" fmla="*/ 454857 w 1549535"/>
              <a:gd name="connsiteY15" fmla="*/ 522874 h 1280905"/>
              <a:gd name="connsiteX16" fmla="*/ 481827 w 1549535"/>
              <a:gd name="connsiteY16" fmla="*/ 591352 h 1280905"/>
              <a:gd name="connsiteX17" fmla="*/ 353289 w 1549535"/>
              <a:gd name="connsiteY17" fmla="*/ 591352 h 1280905"/>
              <a:gd name="connsiteX18" fmla="*/ 527351 w 1549535"/>
              <a:gd name="connsiteY18" fmla="*/ 698658 h 1280905"/>
              <a:gd name="connsiteX19" fmla="*/ 554704 w 1549535"/>
              <a:gd name="connsiteY19" fmla="*/ 773065 h 1280905"/>
              <a:gd name="connsiteX20" fmla="*/ 464995 w 1549535"/>
              <a:gd name="connsiteY20" fmla="*/ 773065 h 1280905"/>
              <a:gd name="connsiteX21" fmla="*/ 603097 w 1549535"/>
              <a:gd name="connsiteY21" fmla="*/ 871190 h 1280905"/>
              <a:gd name="connsiteX22" fmla="*/ 601949 w 1549535"/>
              <a:gd name="connsiteY22" fmla="*/ 1000493 h 1280905"/>
              <a:gd name="connsiteX23" fmla="*/ 774099 w 1549535"/>
              <a:gd name="connsiteY23" fmla="*/ 1280905 h 1280905"/>
              <a:gd name="connsiteX24" fmla="*/ 946248 w 1549535"/>
              <a:gd name="connsiteY24" fmla="*/ 1000493 h 1280905"/>
              <a:gd name="connsiteX25" fmla="*/ 945100 w 1549535"/>
              <a:gd name="connsiteY25" fmla="*/ 871190 h 1280905"/>
              <a:gd name="connsiteX26" fmla="*/ 1083011 w 1549535"/>
              <a:gd name="connsiteY26" fmla="*/ 773065 h 1280905"/>
              <a:gd name="connsiteX27" fmla="*/ 995406 w 1549535"/>
              <a:gd name="connsiteY27" fmla="*/ 773065 h 1280905"/>
              <a:gd name="connsiteX28" fmla="*/ 1022759 w 1549535"/>
              <a:gd name="connsiteY28" fmla="*/ 698467 h 1280905"/>
              <a:gd name="connsiteX29" fmla="*/ 1196630 w 1549535"/>
              <a:gd name="connsiteY29" fmla="*/ 591352 h 1280905"/>
              <a:gd name="connsiteX30" fmla="*/ 1068092 w 1549535"/>
              <a:gd name="connsiteY30" fmla="*/ 591352 h 1280905"/>
              <a:gd name="connsiteX31" fmla="*/ 1094488 w 1549535"/>
              <a:gd name="connsiteY31" fmla="*/ 523257 h 1280905"/>
              <a:gd name="connsiteX32" fmla="*/ 1304893 w 1549535"/>
              <a:gd name="connsiteY32" fmla="*/ 416716 h 1280905"/>
              <a:gd name="connsiteX33" fmla="*/ 1143455 w 1549535"/>
              <a:gd name="connsiteY33" fmla="*/ 410977 h 1280905"/>
              <a:gd name="connsiteX34" fmla="*/ 1178458 w 1549535"/>
              <a:gd name="connsiteY34" fmla="*/ 334466 h 1280905"/>
              <a:gd name="connsiteX35" fmla="*/ 1439552 w 1549535"/>
              <a:gd name="connsiteY35" fmla="*/ 222378 h 1280905"/>
              <a:gd name="connsiteX36" fmla="*/ 1234120 w 1549535"/>
              <a:gd name="connsiteY36" fmla="*/ 222378 h 1280905"/>
              <a:gd name="connsiteX37" fmla="*/ 1258604 w 1549535"/>
              <a:gd name="connsiteY37" fmla="*/ 157726 h 1280905"/>
              <a:gd name="connsiteX38" fmla="*/ 1549536 w 1549535"/>
              <a:gd name="connsiteY38" fmla="*/ 38561 h 128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49535" h="1280905">
                <a:moveTo>
                  <a:pt x="1549536" y="37222"/>
                </a:moveTo>
                <a:lnTo>
                  <a:pt x="1147854" y="37222"/>
                </a:lnTo>
                <a:cubicBezTo>
                  <a:pt x="1030792" y="37222"/>
                  <a:pt x="970731" y="151988"/>
                  <a:pt x="926355" y="256043"/>
                </a:cubicBezTo>
                <a:lnTo>
                  <a:pt x="858643" y="103021"/>
                </a:lnTo>
                <a:lnTo>
                  <a:pt x="972262" y="61131"/>
                </a:lnTo>
                <a:cubicBezTo>
                  <a:pt x="905888" y="-1799"/>
                  <a:pt x="698735" y="-36037"/>
                  <a:pt x="671383" y="58645"/>
                </a:cubicBezTo>
                <a:lnTo>
                  <a:pt x="622990" y="255278"/>
                </a:lnTo>
                <a:cubicBezTo>
                  <a:pt x="584734" y="166716"/>
                  <a:pt x="529838" y="37222"/>
                  <a:pt x="407229" y="37222"/>
                </a:cubicBezTo>
                <a:lnTo>
                  <a:pt x="0" y="37222"/>
                </a:lnTo>
                <a:cubicBezTo>
                  <a:pt x="52984" y="130948"/>
                  <a:pt x="103481" y="164612"/>
                  <a:pt x="290741" y="156579"/>
                </a:cubicBezTo>
                <a:lnTo>
                  <a:pt x="315416" y="221039"/>
                </a:lnTo>
                <a:lnTo>
                  <a:pt x="109984" y="221995"/>
                </a:lnTo>
                <a:cubicBezTo>
                  <a:pt x="170619" y="333893"/>
                  <a:pt x="205623" y="338483"/>
                  <a:pt x="370886" y="333893"/>
                </a:cubicBezTo>
                <a:lnTo>
                  <a:pt x="405890" y="410403"/>
                </a:lnTo>
                <a:lnTo>
                  <a:pt x="244452" y="416333"/>
                </a:lnTo>
                <a:cubicBezTo>
                  <a:pt x="279265" y="495330"/>
                  <a:pt x="315607" y="529186"/>
                  <a:pt x="454857" y="522874"/>
                </a:cubicBezTo>
                <a:lnTo>
                  <a:pt x="481827" y="591352"/>
                </a:lnTo>
                <a:lnTo>
                  <a:pt x="353289" y="591352"/>
                </a:lnTo>
                <a:cubicBezTo>
                  <a:pt x="401682" y="671114"/>
                  <a:pt x="425400" y="707457"/>
                  <a:pt x="527351" y="698658"/>
                </a:cubicBezTo>
                <a:lnTo>
                  <a:pt x="554704" y="773065"/>
                </a:lnTo>
                <a:lnTo>
                  <a:pt x="464995" y="773065"/>
                </a:lnTo>
                <a:cubicBezTo>
                  <a:pt x="503250" y="859140"/>
                  <a:pt x="548391" y="862582"/>
                  <a:pt x="603097" y="871190"/>
                </a:cubicBezTo>
                <a:cubicBezTo>
                  <a:pt x="652255" y="878841"/>
                  <a:pt x="659141" y="971037"/>
                  <a:pt x="601949" y="1000493"/>
                </a:cubicBezTo>
                <a:lnTo>
                  <a:pt x="774099" y="1280905"/>
                </a:lnTo>
                <a:lnTo>
                  <a:pt x="946248" y="1000493"/>
                </a:lnTo>
                <a:cubicBezTo>
                  <a:pt x="888865" y="970845"/>
                  <a:pt x="895942" y="878841"/>
                  <a:pt x="945100" y="871190"/>
                </a:cubicBezTo>
                <a:cubicBezTo>
                  <a:pt x="999806" y="862582"/>
                  <a:pt x="1044564" y="859140"/>
                  <a:pt x="1083011" y="773065"/>
                </a:cubicBezTo>
                <a:lnTo>
                  <a:pt x="995406" y="773065"/>
                </a:lnTo>
                <a:lnTo>
                  <a:pt x="1022759" y="698467"/>
                </a:lnTo>
                <a:cubicBezTo>
                  <a:pt x="1124518" y="707457"/>
                  <a:pt x="1148237" y="670923"/>
                  <a:pt x="1196630" y="591352"/>
                </a:cubicBezTo>
                <a:lnTo>
                  <a:pt x="1068092" y="591352"/>
                </a:lnTo>
                <a:lnTo>
                  <a:pt x="1094488" y="523257"/>
                </a:lnTo>
                <a:cubicBezTo>
                  <a:pt x="1233164" y="529760"/>
                  <a:pt x="1269698" y="495713"/>
                  <a:pt x="1304893" y="416716"/>
                </a:cubicBezTo>
                <a:lnTo>
                  <a:pt x="1143455" y="410977"/>
                </a:lnTo>
                <a:lnTo>
                  <a:pt x="1178458" y="334466"/>
                </a:lnTo>
                <a:cubicBezTo>
                  <a:pt x="1343722" y="339057"/>
                  <a:pt x="1378726" y="334466"/>
                  <a:pt x="1439552" y="222378"/>
                </a:cubicBezTo>
                <a:lnTo>
                  <a:pt x="1234120" y="222378"/>
                </a:lnTo>
                <a:lnTo>
                  <a:pt x="1258604" y="157726"/>
                </a:lnTo>
                <a:cubicBezTo>
                  <a:pt x="1445864" y="165760"/>
                  <a:pt x="1496361" y="132095"/>
                  <a:pt x="1549536" y="38561"/>
                </a:cubicBezTo>
              </a:path>
            </a:pathLst>
          </a:custGeom>
          <a:gradFill>
            <a:gsLst>
              <a:gs pos="0">
                <a:srgbClr val="003F88">
                  <a:alpha val="50000"/>
                </a:srgbClr>
              </a:gs>
              <a:gs pos="100000">
                <a:srgbClr val="002858">
                  <a:alpha val="0"/>
                </a:srgbClr>
              </a:gs>
            </a:gsLst>
            <a:lin ang="5400000" scaled="1"/>
          </a:gradFill>
          <a:ln w="1910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0" name="文本占位符 5"/>
          <p:cNvSpPr txBox="1"/>
          <p:nvPr/>
        </p:nvSpPr>
        <p:spPr>
          <a:xfrm>
            <a:off x="1606069" y="2047336"/>
            <a:ext cx="4468432" cy="424732"/>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4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人机交互</a:t>
            </a:r>
            <a:endParaRPr kumimoji="0" lang="zh-CN" altLang="en-US" sz="24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1" name="文本占位符 6"/>
          <p:cNvSpPr txBox="1"/>
          <p:nvPr/>
        </p:nvSpPr>
        <p:spPr>
          <a:xfrm>
            <a:off x="1353384" y="2606535"/>
            <a:ext cx="4654549" cy="133874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生物识别系统</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智能语音识别系统</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车内摄像头</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2" name="文本占位符 41"/>
          <p:cNvSpPr txBox="1"/>
          <p:nvPr/>
        </p:nvSpPr>
        <p:spPr>
          <a:xfrm>
            <a:off x="1539500" y="4078587"/>
            <a:ext cx="4468429" cy="372346"/>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0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使用场景</a:t>
            </a:r>
            <a:endParaRPr kumimoji="0" lang="zh-CN" altLang="en-US" sz="20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3" name="文本占位符 42"/>
          <p:cNvSpPr txBox="1"/>
          <p:nvPr/>
        </p:nvSpPr>
        <p:spPr>
          <a:xfrm>
            <a:off x="1353384" y="4547465"/>
            <a:ext cx="4654549" cy="121075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车内收集数据要素合规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采集敏感数据匿名化</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车联网业务数据要素合规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cxnSp>
        <p:nvCxnSpPr>
          <p:cNvPr id="14" name="直接连接符 16"/>
          <p:cNvCxnSpPr/>
          <p:nvPr/>
        </p:nvCxnSpPr>
        <p:spPr>
          <a:xfrm>
            <a:off x="1376780" y="4132126"/>
            <a:ext cx="0" cy="223617"/>
          </a:xfrm>
          <a:prstGeom prst="line">
            <a:avLst/>
          </a:prstGeom>
          <a:noFill/>
          <a:ln w="63500" cap="rnd" cmpd="sng" algn="ctr">
            <a:solidFill>
              <a:srgbClr val="FFC000"/>
            </a:solidFill>
            <a:prstDash val="solid"/>
            <a:round/>
          </a:ln>
          <a:effectLst/>
        </p:spPr>
      </p:cxnSp>
      <p:pic>
        <p:nvPicPr>
          <p:cNvPr id="15" name="图片占位符 8"/>
          <p:cNvPicPr>
            <a:picLocks noChangeAspect="1"/>
          </p:cNvPicPr>
          <p:nvPr/>
        </p:nvPicPr>
        <p:blipFill>
          <a:blip r:embed="rId4">
            <a:extLst>
              <a:ext uri="{28A0092B-C50C-407E-A947-70E740481C1C}">
                <a14:useLocalDpi xmlns:a14="http://schemas.microsoft.com/office/drawing/2010/main" val="0"/>
              </a:ext>
            </a:extLst>
          </a:blip>
          <a:srcRect t="20953" b="20953"/>
          <a:stretch>
            <a:fillRect/>
          </a:stretch>
        </p:blipFill>
        <p:spPr>
          <a:xfrm>
            <a:off x="5637740" y="2009526"/>
            <a:ext cx="9213654" cy="3312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8000">
                <a:srgbClr val="002858"/>
              </a:gs>
            </a:gsLst>
            <a:lin ang="5400000" scaled="1"/>
          </a:gradFill>
          <a:ln w="12700">
            <a:noFill/>
          </a:ln>
          <a:effectLst>
            <a:outerShdw blurRad="63500" dist="25400" algn="ctr" rotWithShape="0">
              <a:srgbClr val="002858">
                <a:alpha val="20000"/>
              </a:srgbClr>
            </a:outerShdw>
          </a:effectLst>
        </p:spPr>
      </p:pic>
      <p:pic>
        <p:nvPicPr>
          <p:cNvPr id="16" name="图形 15" descr="无线话筒"/>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4768" y="2004347"/>
            <a:ext cx="424732" cy="424732"/>
          </a:xfrm>
          <a:prstGeom prst="rect">
            <a:avLst/>
          </a:prstGeom>
        </p:spPr>
      </p:pic>
      <p:sp>
        <p:nvSpPr>
          <p:cNvPr id="17" name="文本框 16"/>
          <p:cNvSpPr txBox="1"/>
          <p:nvPr/>
        </p:nvSpPr>
        <p:spPr>
          <a:xfrm>
            <a:off x="7466801" y="1573539"/>
            <a:ext cx="9477530" cy="369332"/>
          </a:xfrm>
          <a:prstGeom prst="rect">
            <a:avLst/>
          </a:prstGeom>
          <a:noFill/>
        </p:spPr>
        <p:txBody>
          <a:bodyPr wrap="square">
            <a:spAutoFit/>
          </a:bodyPr>
          <a:lstStyle/>
          <a:p>
            <a:r>
              <a:rPr lang="zh-CN" altLang="en-US" b="1" dirty="0">
                <a:solidFill>
                  <a:srgbClr val="002060"/>
                </a:solidFill>
                <a:latin typeface="微软雅黑" panose="020B0503020204020204" pitchFamily="34" charset="-122"/>
                <a:ea typeface="微软雅黑" panose="020B0503020204020204" pitchFamily="34" charset="-122"/>
              </a:rPr>
              <a:t>适用场景</a:t>
            </a:r>
            <a:r>
              <a:rPr lang="en-US" altLang="zh-CN" b="1" dirty="0">
                <a:solidFill>
                  <a:srgbClr val="002060"/>
                </a:solidFill>
                <a:latin typeface="微软雅黑" panose="020B0503020204020204" pitchFamily="34" charset="-122"/>
                <a:ea typeface="微软雅黑" panose="020B0503020204020204" pitchFamily="34" charset="-122"/>
              </a:rPr>
              <a:t>-</a:t>
            </a:r>
            <a:r>
              <a:rPr lang="zh-CN" altLang="en-US" b="1" dirty="0">
                <a:solidFill>
                  <a:srgbClr val="002060"/>
                </a:solidFill>
                <a:latin typeface="微软雅黑" panose="020B0503020204020204" pitchFamily="34" charset="-122"/>
                <a:ea typeface="微软雅黑" panose="020B0503020204020204" pitchFamily="34" charset="-122"/>
              </a:rPr>
              <a:t>汽车数据</a:t>
            </a:r>
            <a:endParaRPr lang="zh-CN" altLang="en-US" b="1" dirty="0">
              <a:solidFill>
                <a:srgbClr val="002060"/>
              </a:solidFill>
              <a:latin typeface="微软雅黑" panose="020B0503020204020204" pitchFamily="34" charset="-122"/>
              <a:ea typeface="微软雅黑" panose="020B0503020204020204" pitchFamily="34" charset="-122"/>
            </a:endParaRPr>
          </a:p>
        </p:txBody>
      </p:sp>
      <p:sp>
        <p:nvSpPr>
          <p:cNvPr id="18" name="矩形: 圆角 31"/>
          <p:cNvSpPr/>
          <p:nvPr/>
        </p:nvSpPr>
        <p:spPr>
          <a:xfrm>
            <a:off x="1163912" y="3945277"/>
            <a:ext cx="3095854" cy="170383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9" name="灯片编号占位符 18"/>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4011720" y="1343581"/>
            <a:ext cx="12092431" cy="4608000"/>
            <a:chOff x="-11488572" y="1343581"/>
            <a:chExt cx="12092431" cy="4608000"/>
          </a:xfrm>
        </p:grpSpPr>
        <p:grpSp>
          <p:nvGrpSpPr>
            <p:cNvPr id="4" name="组合 3"/>
            <p:cNvGrpSpPr/>
            <p:nvPr userDrawn="1"/>
          </p:nvGrpSpPr>
          <p:grpSpPr>
            <a:xfrm>
              <a:off x="-11488572" y="1343581"/>
              <a:ext cx="12092431" cy="4608000"/>
              <a:chOff x="-11488572" y="1343581"/>
              <a:chExt cx="12092431" cy="4608000"/>
            </a:xfrm>
          </p:grpSpPr>
          <p:sp>
            <p:nvSpPr>
              <p:cNvPr id="7" name="任意多边形: 形状 8"/>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0000">
                    <a:srgbClr val="002858"/>
                  </a:gs>
                </a:gsLst>
                <a:lin ang="5400000" scaled="1"/>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 name="任意多边形: 形状 9"/>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blipFill dpi="0" rotWithShape="1">
                <a:blip r:embed="rId1">
                  <a:alphaModFix amt="20000"/>
                  <a:extLst>
                    <a:ext uri="{BEBA8EAE-BF5A-486C-A8C5-ECC9F3942E4B}">
                      <a14:imgProps xmlns:a14="http://schemas.microsoft.com/office/drawing/2010/main">
                        <a14:imgLayer r:embed="rId2">
                          <a14:imgEffect>
                            <a14:brightnessContrast bright="40000" contrast="40000"/>
                          </a14:imgEffect>
                          <a14:imgEffect>
                            <a14:colorTemperature colorTemp="11500"/>
                          </a14:imgEffect>
                          <a14:imgEffect>
                            <a14:saturation sat="0"/>
                          </a14:imgEffect>
                        </a14:imgLayer>
                      </a14:imgProps>
                    </a:ext>
                  </a:extLst>
                </a:blip>
                <a:srcRect/>
                <a:tile tx="0" ty="-196850" sx="30000" sy="30000" flip="none" algn="tl"/>
              </a:blip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5" name="任意多边形: 形状 6"/>
            <p:cNvSpPr/>
            <p:nvPr userDrawn="1"/>
          </p:nvSpPr>
          <p:spPr>
            <a:xfrm flipH="1">
              <a:off x="-11014962" y="1476891"/>
              <a:ext cx="11429349" cy="434138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 name="connsiteX0-1" fmla="*/ 1941828 w 9233586"/>
                <a:gd name="connsiteY0-2" fmla="*/ 0 h 3312000"/>
                <a:gd name="connsiteX1-3" fmla="*/ 9161486 w 9233586"/>
                <a:gd name="connsiteY1-4" fmla="*/ 0 h 3312000"/>
                <a:gd name="connsiteX2-5" fmla="*/ 9223662 w 9233586"/>
                <a:gd name="connsiteY2-6" fmla="*/ 108305 h 3312000"/>
                <a:gd name="connsiteX3-7" fmla="*/ 7373867 w 9233586"/>
                <a:gd name="connsiteY3-8" fmla="*/ 3276305 h 3312000"/>
                <a:gd name="connsiteX4-9" fmla="*/ 7311690 w 9233586"/>
                <a:gd name="connsiteY4-10" fmla="*/ 3312000 h 3312000"/>
                <a:gd name="connsiteX5-11" fmla="*/ 92033 w 9233586"/>
                <a:gd name="connsiteY5-12" fmla="*/ 3312000 h 3312000"/>
                <a:gd name="connsiteX6-13" fmla="*/ 29856 w 9233586"/>
                <a:gd name="connsiteY6-14" fmla="*/ 3203695 h 3312000"/>
                <a:gd name="connsiteX7-15" fmla="*/ 1879652 w 9233586"/>
                <a:gd name="connsiteY7-16" fmla="*/ 35695 h 3312000"/>
                <a:gd name="connsiteX8-17" fmla="*/ 1941828 w 9233586"/>
                <a:gd name="connsiteY8-18" fmla="*/ 0 h 3312000"/>
                <a:gd name="connsiteX0-19" fmla="*/ 1951776 w 9243534"/>
                <a:gd name="connsiteY0-20" fmla="*/ 0 h 3312000"/>
                <a:gd name="connsiteX1-21" fmla="*/ 9171434 w 9243534"/>
                <a:gd name="connsiteY1-22" fmla="*/ 0 h 3312000"/>
                <a:gd name="connsiteX2-23" fmla="*/ 9233610 w 9243534"/>
                <a:gd name="connsiteY2-24" fmla="*/ 108305 h 3312000"/>
                <a:gd name="connsiteX3-25" fmla="*/ 7383815 w 9243534"/>
                <a:gd name="connsiteY3-26" fmla="*/ 3276305 h 3312000"/>
                <a:gd name="connsiteX4-27" fmla="*/ 7321638 w 9243534"/>
                <a:gd name="connsiteY4-28" fmla="*/ 3312000 h 3312000"/>
                <a:gd name="connsiteX5-29" fmla="*/ 101981 w 9243534"/>
                <a:gd name="connsiteY5-30" fmla="*/ 3312000 h 3312000"/>
                <a:gd name="connsiteX6-31" fmla="*/ 39804 w 9243534"/>
                <a:gd name="connsiteY6-32" fmla="*/ 3203695 h 3312000"/>
                <a:gd name="connsiteX7-33" fmla="*/ 1889600 w 9243534"/>
                <a:gd name="connsiteY7-34" fmla="*/ 35695 h 3312000"/>
                <a:gd name="connsiteX8-35" fmla="*/ 1951776 w 9243534"/>
                <a:gd name="connsiteY8-36" fmla="*/ 0 h 3312000"/>
                <a:gd name="connsiteX0-37" fmla="*/ 1948380 w 9240138"/>
                <a:gd name="connsiteY0-38" fmla="*/ 0 h 3312000"/>
                <a:gd name="connsiteX1-39" fmla="*/ 9168038 w 9240138"/>
                <a:gd name="connsiteY1-40" fmla="*/ 0 h 3312000"/>
                <a:gd name="connsiteX2-41" fmla="*/ 9230214 w 9240138"/>
                <a:gd name="connsiteY2-42" fmla="*/ 108305 h 3312000"/>
                <a:gd name="connsiteX3-43" fmla="*/ 7380419 w 9240138"/>
                <a:gd name="connsiteY3-44" fmla="*/ 3276305 h 3312000"/>
                <a:gd name="connsiteX4-45" fmla="*/ 7318242 w 9240138"/>
                <a:gd name="connsiteY4-46" fmla="*/ 3312000 h 3312000"/>
                <a:gd name="connsiteX5-47" fmla="*/ 98585 w 9240138"/>
                <a:gd name="connsiteY5-48" fmla="*/ 3312000 h 3312000"/>
                <a:gd name="connsiteX6-49" fmla="*/ 36408 w 9240138"/>
                <a:gd name="connsiteY6-50" fmla="*/ 3203695 h 3312000"/>
                <a:gd name="connsiteX7-51" fmla="*/ 1886204 w 9240138"/>
                <a:gd name="connsiteY7-52" fmla="*/ 35695 h 3312000"/>
                <a:gd name="connsiteX8-53" fmla="*/ 1948380 w 9240138"/>
                <a:gd name="connsiteY8-54" fmla="*/ 0 h 3312000"/>
                <a:gd name="connsiteX0-55" fmla="*/ 1951487 w 9243245"/>
                <a:gd name="connsiteY0-56" fmla="*/ 0 h 3312000"/>
                <a:gd name="connsiteX1-57" fmla="*/ 9171145 w 9243245"/>
                <a:gd name="connsiteY1-58" fmla="*/ 0 h 3312000"/>
                <a:gd name="connsiteX2-59" fmla="*/ 9233321 w 9243245"/>
                <a:gd name="connsiteY2-60" fmla="*/ 108305 h 3312000"/>
                <a:gd name="connsiteX3-61" fmla="*/ 7383526 w 9243245"/>
                <a:gd name="connsiteY3-62" fmla="*/ 3276305 h 3312000"/>
                <a:gd name="connsiteX4-63" fmla="*/ 7321349 w 9243245"/>
                <a:gd name="connsiteY4-64" fmla="*/ 3312000 h 3312000"/>
                <a:gd name="connsiteX5-65" fmla="*/ 101692 w 9243245"/>
                <a:gd name="connsiteY5-66" fmla="*/ 3312000 h 3312000"/>
                <a:gd name="connsiteX6-67" fmla="*/ 39515 w 9243245"/>
                <a:gd name="connsiteY6-68" fmla="*/ 3203695 h 3312000"/>
                <a:gd name="connsiteX7-69" fmla="*/ 1889311 w 9243245"/>
                <a:gd name="connsiteY7-70" fmla="*/ 35695 h 3312000"/>
                <a:gd name="connsiteX8-71" fmla="*/ 1951487 w 9243245"/>
                <a:gd name="connsiteY8-72" fmla="*/ 0 h 3312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243245" h="3312000">
                  <a:moveTo>
                    <a:pt x="1951487" y="0"/>
                  </a:moveTo>
                  <a:lnTo>
                    <a:pt x="9171145" y="0"/>
                  </a:lnTo>
                  <a:cubicBezTo>
                    <a:pt x="9226704" y="0"/>
                    <a:pt x="9261337" y="60326"/>
                    <a:pt x="9233321" y="108305"/>
                  </a:cubicBezTo>
                  <a:lnTo>
                    <a:pt x="7383526" y="3276305"/>
                  </a:lnTo>
                  <a:cubicBezTo>
                    <a:pt x="7370624" y="3298400"/>
                    <a:pt x="7346935" y="3312000"/>
                    <a:pt x="7321349" y="3312000"/>
                  </a:cubicBezTo>
                  <a:lnTo>
                    <a:pt x="101692" y="3312000"/>
                  </a:lnTo>
                  <a:cubicBezTo>
                    <a:pt x="-11640" y="3312000"/>
                    <a:pt x="-27016" y="3309807"/>
                    <a:pt x="39515" y="3203695"/>
                  </a:cubicBezTo>
                  <a:lnTo>
                    <a:pt x="1889311" y="35695"/>
                  </a:lnTo>
                  <a:cubicBezTo>
                    <a:pt x="1902212" y="13600"/>
                    <a:pt x="1925901" y="0"/>
                    <a:pt x="1951487" y="0"/>
                  </a:cubicBezTo>
                  <a:close/>
                </a:path>
              </a:pathLst>
            </a:custGeom>
            <a:blipFill dpi="0" rotWithShape="1">
              <a:blip r:embed="rId3" cstate="hqprint"/>
              <a:srcRect/>
              <a:stretch>
                <a:fillRect r="-1000" b="-20000"/>
              </a:stretch>
            </a:blipFill>
            <a:ln w="12700" cap="flat" cmpd="sng" algn="ctr">
              <a:noFill/>
              <a:prstDash val="solid"/>
              <a:miter lim="800000"/>
            </a:ln>
            <a:effectLst>
              <a:outerShdw blurRad="254000" dist="38100" dir="5400000" algn="t" rotWithShape="0">
                <a:srgbClr val="002858">
                  <a:alpha val="1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9" name="任意多边形: 形状 11"/>
          <p:cNvSpPr/>
          <p:nvPr/>
        </p:nvSpPr>
        <p:spPr>
          <a:xfrm>
            <a:off x="6263973" y="2162813"/>
            <a:ext cx="949036" cy="784508"/>
          </a:xfrm>
          <a:custGeom>
            <a:avLst/>
            <a:gdLst>
              <a:gd name="connsiteX0" fmla="*/ 1549536 w 1549535"/>
              <a:gd name="connsiteY0" fmla="*/ 37222 h 1280905"/>
              <a:gd name="connsiteX1" fmla="*/ 1147854 w 1549535"/>
              <a:gd name="connsiteY1" fmla="*/ 37222 h 1280905"/>
              <a:gd name="connsiteX2" fmla="*/ 926355 w 1549535"/>
              <a:gd name="connsiteY2" fmla="*/ 256043 h 1280905"/>
              <a:gd name="connsiteX3" fmla="*/ 858643 w 1549535"/>
              <a:gd name="connsiteY3" fmla="*/ 103021 h 1280905"/>
              <a:gd name="connsiteX4" fmla="*/ 972262 w 1549535"/>
              <a:gd name="connsiteY4" fmla="*/ 61131 h 1280905"/>
              <a:gd name="connsiteX5" fmla="*/ 671383 w 1549535"/>
              <a:gd name="connsiteY5" fmla="*/ 58645 h 1280905"/>
              <a:gd name="connsiteX6" fmla="*/ 622990 w 1549535"/>
              <a:gd name="connsiteY6" fmla="*/ 255278 h 1280905"/>
              <a:gd name="connsiteX7" fmla="*/ 407229 w 1549535"/>
              <a:gd name="connsiteY7" fmla="*/ 37222 h 1280905"/>
              <a:gd name="connsiteX8" fmla="*/ 0 w 1549535"/>
              <a:gd name="connsiteY8" fmla="*/ 37222 h 1280905"/>
              <a:gd name="connsiteX9" fmla="*/ 290741 w 1549535"/>
              <a:gd name="connsiteY9" fmla="*/ 156579 h 1280905"/>
              <a:gd name="connsiteX10" fmla="*/ 315416 w 1549535"/>
              <a:gd name="connsiteY10" fmla="*/ 221039 h 1280905"/>
              <a:gd name="connsiteX11" fmla="*/ 109984 w 1549535"/>
              <a:gd name="connsiteY11" fmla="*/ 221995 h 1280905"/>
              <a:gd name="connsiteX12" fmla="*/ 370886 w 1549535"/>
              <a:gd name="connsiteY12" fmla="*/ 333893 h 1280905"/>
              <a:gd name="connsiteX13" fmla="*/ 405890 w 1549535"/>
              <a:gd name="connsiteY13" fmla="*/ 410403 h 1280905"/>
              <a:gd name="connsiteX14" fmla="*/ 244452 w 1549535"/>
              <a:gd name="connsiteY14" fmla="*/ 416333 h 1280905"/>
              <a:gd name="connsiteX15" fmla="*/ 454857 w 1549535"/>
              <a:gd name="connsiteY15" fmla="*/ 522874 h 1280905"/>
              <a:gd name="connsiteX16" fmla="*/ 481827 w 1549535"/>
              <a:gd name="connsiteY16" fmla="*/ 591352 h 1280905"/>
              <a:gd name="connsiteX17" fmla="*/ 353289 w 1549535"/>
              <a:gd name="connsiteY17" fmla="*/ 591352 h 1280905"/>
              <a:gd name="connsiteX18" fmla="*/ 527351 w 1549535"/>
              <a:gd name="connsiteY18" fmla="*/ 698658 h 1280905"/>
              <a:gd name="connsiteX19" fmla="*/ 554704 w 1549535"/>
              <a:gd name="connsiteY19" fmla="*/ 773065 h 1280905"/>
              <a:gd name="connsiteX20" fmla="*/ 464995 w 1549535"/>
              <a:gd name="connsiteY20" fmla="*/ 773065 h 1280905"/>
              <a:gd name="connsiteX21" fmla="*/ 603097 w 1549535"/>
              <a:gd name="connsiteY21" fmla="*/ 871190 h 1280905"/>
              <a:gd name="connsiteX22" fmla="*/ 601949 w 1549535"/>
              <a:gd name="connsiteY22" fmla="*/ 1000493 h 1280905"/>
              <a:gd name="connsiteX23" fmla="*/ 774099 w 1549535"/>
              <a:gd name="connsiteY23" fmla="*/ 1280905 h 1280905"/>
              <a:gd name="connsiteX24" fmla="*/ 946248 w 1549535"/>
              <a:gd name="connsiteY24" fmla="*/ 1000493 h 1280905"/>
              <a:gd name="connsiteX25" fmla="*/ 945100 w 1549535"/>
              <a:gd name="connsiteY25" fmla="*/ 871190 h 1280905"/>
              <a:gd name="connsiteX26" fmla="*/ 1083011 w 1549535"/>
              <a:gd name="connsiteY26" fmla="*/ 773065 h 1280905"/>
              <a:gd name="connsiteX27" fmla="*/ 995406 w 1549535"/>
              <a:gd name="connsiteY27" fmla="*/ 773065 h 1280905"/>
              <a:gd name="connsiteX28" fmla="*/ 1022759 w 1549535"/>
              <a:gd name="connsiteY28" fmla="*/ 698467 h 1280905"/>
              <a:gd name="connsiteX29" fmla="*/ 1196630 w 1549535"/>
              <a:gd name="connsiteY29" fmla="*/ 591352 h 1280905"/>
              <a:gd name="connsiteX30" fmla="*/ 1068092 w 1549535"/>
              <a:gd name="connsiteY30" fmla="*/ 591352 h 1280905"/>
              <a:gd name="connsiteX31" fmla="*/ 1094488 w 1549535"/>
              <a:gd name="connsiteY31" fmla="*/ 523257 h 1280905"/>
              <a:gd name="connsiteX32" fmla="*/ 1304893 w 1549535"/>
              <a:gd name="connsiteY32" fmla="*/ 416716 h 1280905"/>
              <a:gd name="connsiteX33" fmla="*/ 1143455 w 1549535"/>
              <a:gd name="connsiteY33" fmla="*/ 410977 h 1280905"/>
              <a:gd name="connsiteX34" fmla="*/ 1178458 w 1549535"/>
              <a:gd name="connsiteY34" fmla="*/ 334466 h 1280905"/>
              <a:gd name="connsiteX35" fmla="*/ 1439552 w 1549535"/>
              <a:gd name="connsiteY35" fmla="*/ 222378 h 1280905"/>
              <a:gd name="connsiteX36" fmla="*/ 1234120 w 1549535"/>
              <a:gd name="connsiteY36" fmla="*/ 222378 h 1280905"/>
              <a:gd name="connsiteX37" fmla="*/ 1258604 w 1549535"/>
              <a:gd name="connsiteY37" fmla="*/ 157726 h 1280905"/>
              <a:gd name="connsiteX38" fmla="*/ 1549536 w 1549535"/>
              <a:gd name="connsiteY38" fmla="*/ 38561 h 128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49535" h="1280905">
                <a:moveTo>
                  <a:pt x="1549536" y="37222"/>
                </a:moveTo>
                <a:lnTo>
                  <a:pt x="1147854" y="37222"/>
                </a:lnTo>
                <a:cubicBezTo>
                  <a:pt x="1030792" y="37222"/>
                  <a:pt x="970731" y="151988"/>
                  <a:pt x="926355" y="256043"/>
                </a:cubicBezTo>
                <a:lnTo>
                  <a:pt x="858643" y="103021"/>
                </a:lnTo>
                <a:lnTo>
                  <a:pt x="972262" y="61131"/>
                </a:lnTo>
                <a:cubicBezTo>
                  <a:pt x="905888" y="-1799"/>
                  <a:pt x="698735" y="-36037"/>
                  <a:pt x="671383" y="58645"/>
                </a:cubicBezTo>
                <a:lnTo>
                  <a:pt x="622990" y="255278"/>
                </a:lnTo>
                <a:cubicBezTo>
                  <a:pt x="584734" y="166716"/>
                  <a:pt x="529838" y="37222"/>
                  <a:pt x="407229" y="37222"/>
                </a:cubicBezTo>
                <a:lnTo>
                  <a:pt x="0" y="37222"/>
                </a:lnTo>
                <a:cubicBezTo>
                  <a:pt x="52984" y="130948"/>
                  <a:pt x="103481" y="164612"/>
                  <a:pt x="290741" y="156579"/>
                </a:cubicBezTo>
                <a:lnTo>
                  <a:pt x="315416" y="221039"/>
                </a:lnTo>
                <a:lnTo>
                  <a:pt x="109984" y="221995"/>
                </a:lnTo>
                <a:cubicBezTo>
                  <a:pt x="170619" y="333893"/>
                  <a:pt x="205623" y="338483"/>
                  <a:pt x="370886" y="333893"/>
                </a:cubicBezTo>
                <a:lnTo>
                  <a:pt x="405890" y="410403"/>
                </a:lnTo>
                <a:lnTo>
                  <a:pt x="244452" y="416333"/>
                </a:lnTo>
                <a:cubicBezTo>
                  <a:pt x="279265" y="495330"/>
                  <a:pt x="315607" y="529186"/>
                  <a:pt x="454857" y="522874"/>
                </a:cubicBezTo>
                <a:lnTo>
                  <a:pt x="481827" y="591352"/>
                </a:lnTo>
                <a:lnTo>
                  <a:pt x="353289" y="591352"/>
                </a:lnTo>
                <a:cubicBezTo>
                  <a:pt x="401682" y="671114"/>
                  <a:pt x="425400" y="707457"/>
                  <a:pt x="527351" y="698658"/>
                </a:cubicBezTo>
                <a:lnTo>
                  <a:pt x="554704" y="773065"/>
                </a:lnTo>
                <a:lnTo>
                  <a:pt x="464995" y="773065"/>
                </a:lnTo>
                <a:cubicBezTo>
                  <a:pt x="503250" y="859140"/>
                  <a:pt x="548391" y="862582"/>
                  <a:pt x="603097" y="871190"/>
                </a:cubicBezTo>
                <a:cubicBezTo>
                  <a:pt x="652255" y="878841"/>
                  <a:pt x="659141" y="971037"/>
                  <a:pt x="601949" y="1000493"/>
                </a:cubicBezTo>
                <a:lnTo>
                  <a:pt x="774099" y="1280905"/>
                </a:lnTo>
                <a:lnTo>
                  <a:pt x="946248" y="1000493"/>
                </a:lnTo>
                <a:cubicBezTo>
                  <a:pt x="888865" y="970845"/>
                  <a:pt x="895942" y="878841"/>
                  <a:pt x="945100" y="871190"/>
                </a:cubicBezTo>
                <a:cubicBezTo>
                  <a:pt x="999806" y="862582"/>
                  <a:pt x="1044564" y="859140"/>
                  <a:pt x="1083011" y="773065"/>
                </a:cubicBezTo>
                <a:lnTo>
                  <a:pt x="995406" y="773065"/>
                </a:lnTo>
                <a:lnTo>
                  <a:pt x="1022759" y="698467"/>
                </a:lnTo>
                <a:cubicBezTo>
                  <a:pt x="1124518" y="707457"/>
                  <a:pt x="1148237" y="670923"/>
                  <a:pt x="1196630" y="591352"/>
                </a:cubicBezTo>
                <a:lnTo>
                  <a:pt x="1068092" y="591352"/>
                </a:lnTo>
                <a:lnTo>
                  <a:pt x="1094488" y="523257"/>
                </a:lnTo>
                <a:cubicBezTo>
                  <a:pt x="1233164" y="529760"/>
                  <a:pt x="1269698" y="495713"/>
                  <a:pt x="1304893" y="416716"/>
                </a:cubicBezTo>
                <a:lnTo>
                  <a:pt x="1143455" y="410977"/>
                </a:lnTo>
                <a:lnTo>
                  <a:pt x="1178458" y="334466"/>
                </a:lnTo>
                <a:cubicBezTo>
                  <a:pt x="1343722" y="339057"/>
                  <a:pt x="1378726" y="334466"/>
                  <a:pt x="1439552" y="222378"/>
                </a:cubicBezTo>
                <a:lnTo>
                  <a:pt x="1234120" y="222378"/>
                </a:lnTo>
                <a:lnTo>
                  <a:pt x="1258604" y="157726"/>
                </a:lnTo>
                <a:cubicBezTo>
                  <a:pt x="1445864" y="165760"/>
                  <a:pt x="1496361" y="132095"/>
                  <a:pt x="1549536" y="38561"/>
                </a:cubicBezTo>
              </a:path>
            </a:pathLst>
          </a:custGeom>
          <a:gradFill>
            <a:gsLst>
              <a:gs pos="0">
                <a:srgbClr val="003F88">
                  <a:alpha val="50000"/>
                </a:srgbClr>
              </a:gs>
              <a:gs pos="100000">
                <a:srgbClr val="002858">
                  <a:alpha val="0"/>
                </a:srgbClr>
              </a:gs>
            </a:gsLst>
            <a:lin ang="5400000" scaled="1"/>
          </a:gradFill>
          <a:ln w="1910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0" name="文本占位符 5"/>
          <p:cNvSpPr txBox="1"/>
          <p:nvPr/>
        </p:nvSpPr>
        <p:spPr>
          <a:xfrm>
            <a:off x="1586173" y="2052515"/>
            <a:ext cx="2300567" cy="424732"/>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4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医疗服务</a:t>
            </a:r>
            <a:endParaRPr kumimoji="0" lang="zh-CN" altLang="en-US" sz="24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1" name="文本占位符 6"/>
          <p:cNvSpPr txBox="1"/>
          <p:nvPr/>
        </p:nvSpPr>
        <p:spPr>
          <a:xfrm>
            <a:off x="1333488" y="2611714"/>
            <a:ext cx="4654549" cy="133874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病例数据</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生物体征数据</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医疗</a:t>
            </a:r>
            <a:r>
              <a:rPr kumimoji="0" lang="en-US" altLang="zh-CN"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APP</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2" name="文本占位符 41"/>
          <p:cNvSpPr txBox="1"/>
          <p:nvPr/>
        </p:nvSpPr>
        <p:spPr>
          <a:xfrm>
            <a:off x="1519604" y="4083766"/>
            <a:ext cx="4468429" cy="372346"/>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0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使用场景</a:t>
            </a:r>
            <a:endParaRPr kumimoji="0" lang="zh-CN" altLang="en-US" sz="20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3" name="文本占位符 42"/>
          <p:cNvSpPr txBox="1"/>
          <p:nvPr/>
        </p:nvSpPr>
        <p:spPr>
          <a:xfrm>
            <a:off x="1333488" y="4552644"/>
            <a:ext cx="4654549" cy="121075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医疗数据共享合规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生物体征数据匿名化</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医疗</a:t>
            </a:r>
            <a:r>
              <a:rPr kumimoji="0" lang="en-US" altLang="zh-CN"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APP</a:t>
            </a: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采集数据要素合规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cxnSp>
        <p:nvCxnSpPr>
          <p:cNvPr id="14" name="直接连接符 16"/>
          <p:cNvCxnSpPr/>
          <p:nvPr/>
        </p:nvCxnSpPr>
        <p:spPr>
          <a:xfrm>
            <a:off x="1356884" y="4137305"/>
            <a:ext cx="0" cy="223617"/>
          </a:xfrm>
          <a:prstGeom prst="line">
            <a:avLst/>
          </a:prstGeom>
          <a:noFill/>
          <a:ln w="63500" cap="rnd" cmpd="sng" algn="ctr">
            <a:solidFill>
              <a:srgbClr val="FFC000"/>
            </a:solidFill>
            <a:prstDash val="solid"/>
            <a:round/>
          </a:ln>
          <a:effectLst/>
        </p:spPr>
      </p:cxnSp>
      <p:pic>
        <p:nvPicPr>
          <p:cNvPr id="15" name="图片占位符 9"/>
          <p:cNvPicPr>
            <a:picLocks noChangeAspect="1"/>
          </p:cNvPicPr>
          <p:nvPr/>
        </p:nvPicPr>
        <p:blipFill>
          <a:blip r:embed="rId4">
            <a:extLst>
              <a:ext uri="{28A0092B-C50C-407E-A947-70E740481C1C}">
                <a14:useLocalDpi xmlns:a14="http://schemas.microsoft.com/office/drawing/2010/main" val="0"/>
              </a:ext>
            </a:extLst>
          </a:blip>
          <a:srcRect t="19345" b="19345"/>
          <a:stretch>
            <a:fillRect/>
          </a:stretch>
        </p:blipFill>
        <p:spPr>
          <a:xfrm>
            <a:off x="5637740" y="2009526"/>
            <a:ext cx="9213654" cy="3312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8000">
                <a:srgbClr val="002858"/>
              </a:gs>
            </a:gsLst>
            <a:lin ang="5400000" scaled="1"/>
          </a:gradFill>
          <a:ln w="12700">
            <a:noFill/>
          </a:ln>
          <a:effectLst>
            <a:outerShdw blurRad="63500" dist="25400" algn="ctr" rotWithShape="0">
              <a:srgbClr val="002858">
                <a:alpha val="20000"/>
              </a:srgbClr>
            </a:outerShdw>
          </a:effectLst>
        </p:spPr>
      </p:pic>
      <p:pic>
        <p:nvPicPr>
          <p:cNvPr id="16" name="图形 15" descr="DNA"/>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4283" y="1988028"/>
            <a:ext cx="515321" cy="515321"/>
          </a:xfrm>
          <a:prstGeom prst="rect">
            <a:avLst/>
          </a:prstGeom>
        </p:spPr>
      </p:pic>
      <p:sp>
        <p:nvSpPr>
          <p:cNvPr id="17" name="文本框 16"/>
          <p:cNvSpPr txBox="1"/>
          <p:nvPr/>
        </p:nvSpPr>
        <p:spPr>
          <a:xfrm>
            <a:off x="7421831" y="1573539"/>
            <a:ext cx="9477530" cy="369332"/>
          </a:xfrm>
          <a:prstGeom prst="rect">
            <a:avLst/>
          </a:prstGeom>
          <a:noFill/>
        </p:spPr>
        <p:txBody>
          <a:bodyPr wrap="square">
            <a:spAutoFit/>
          </a:bodyPr>
          <a:lstStyle/>
          <a:p>
            <a:r>
              <a:rPr lang="zh-CN" altLang="en-US" b="1" dirty="0">
                <a:solidFill>
                  <a:srgbClr val="002060"/>
                </a:solidFill>
                <a:latin typeface="微软雅黑" panose="020B0503020204020204" pitchFamily="34" charset="-122"/>
                <a:ea typeface="微软雅黑" panose="020B0503020204020204" pitchFamily="34" charset="-122"/>
              </a:rPr>
              <a:t>适用场景</a:t>
            </a:r>
            <a:r>
              <a:rPr lang="en-US" altLang="zh-CN" b="1" dirty="0">
                <a:solidFill>
                  <a:srgbClr val="002060"/>
                </a:solidFill>
                <a:latin typeface="微软雅黑" panose="020B0503020204020204" pitchFamily="34" charset="-122"/>
                <a:ea typeface="微软雅黑" panose="020B0503020204020204" pitchFamily="34" charset="-122"/>
              </a:rPr>
              <a:t>-</a:t>
            </a:r>
            <a:r>
              <a:rPr lang="zh-CN" altLang="en-US" sz="1800" b="1" dirty="0">
                <a:solidFill>
                  <a:srgbClr val="002060"/>
                </a:solidFill>
                <a:latin typeface="微软雅黑" panose="020B0503020204020204" pitchFamily="34" charset="-122"/>
                <a:ea typeface="微软雅黑" panose="020B0503020204020204" pitchFamily="34" charset="-122"/>
              </a:rPr>
              <a:t>医疗数据</a:t>
            </a:r>
            <a:endParaRPr lang="zh-CN" altLang="en-US" b="1" dirty="0">
              <a:solidFill>
                <a:srgbClr val="002060"/>
              </a:solidFill>
              <a:latin typeface="微软雅黑" panose="020B0503020204020204" pitchFamily="34" charset="-122"/>
              <a:ea typeface="微软雅黑" panose="020B0503020204020204" pitchFamily="34" charset="-122"/>
            </a:endParaRPr>
          </a:p>
        </p:txBody>
      </p:sp>
      <p:sp>
        <p:nvSpPr>
          <p:cNvPr id="18" name="矩形: 圆角 31"/>
          <p:cNvSpPr/>
          <p:nvPr/>
        </p:nvSpPr>
        <p:spPr>
          <a:xfrm>
            <a:off x="1057551" y="3950456"/>
            <a:ext cx="3414087" cy="170383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9" name="灯片编号占位符 18"/>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4047161" y="1350248"/>
            <a:ext cx="12092431" cy="4608000"/>
            <a:chOff x="-11488572" y="1343581"/>
            <a:chExt cx="12092431" cy="4608000"/>
          </a:xfrm>
        </p:grpSpPr>
        <p:grpSp>
          <p:nvGrpSpPr>
            <p:cNvPr id="4" name="组合 3"/>
            <p:cNvGrpSpPr/>
            <p:nvPr userDrawn="1"/>
          </p:nvGrpSpPr>
          <p:grpSpPr>
            <a:xfrm>
              <a:off x="-11488572" y="1343581"/>
              <a:ext cx="12092431" cy="4608000"/>
              <a:chOff x="-11488572" y="1343581"/>
              <a:chExt cx="12092431" cy="4608000"/>
            </a:xfrm>
          </p:grpSpPr>
          <p:sp>
            <p:nvSpPr>
              <p:cNvPr id="7" name="任意多边形: 形状 8"/>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0000">
                    <a:srgbClr val="002858"/>
                  </a:gs>
                </a:gsLst>
                <a:lin ang="5400000" scaled="1"/>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 name="任意多边形: 形状 9"/>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blipFill dpi="0" rotWithShape="1">
                <a:blip r:embed="rId1">
                  <a:alphaModFix amt="20000"/>
                  <a:extLst>
                    <a:ext uri="{BEBA8EAE-BF5A-486C-A8C5-ECC9F3942E4B}">
                      <a14:imgProps xmlns:a14="http://schemas.microsoft.com/office/drawing/2010/main">
                        <a14:imgLayer r:embed="rId2">
                          <a14:imgEffect>
                            <a14:brightnessContrast bright="40000" contrast="40000"/>
                          </a14:imgEffect>
                          <a14:imgEffect>
                            <a14:colorTemperature colorTemp="11500"/>
                          </a14:imgEffect>
                          <a14:imgEffect>
                            <a14:saturation sat="0"/>
                          </a14:imgEffect>
                        </a14:imgLayer>
                      </a14:imgProps>
                    </a:ext>
                  </a:extLst>
                </a:blip>
                <a:srcRect/>
                <a:tile tx="0" ty="-196850" sx="30000" sy="30000" flip="none" algn="tl"/>
              </a:blip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5" name="任意多边形: 形状 6"/>
            <p:cNvSpPr/>
            <p:nvPr userDrawn="1"/>
          </p:nvSpPr>
          <p:spPr>
            <a:xfrm flipH="1">
              <a:off x="-11014962" y="1476891"/>
              <a:ext cx="11429349" cy="434138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 name="connsiteX0-1" fmla="*/ 1941828 w 9233586"/>
                <a:gd name="connsiteY0-2" fmla="*/ 0 h 3312000"/>
                <a:gd name="connsiteX1-3" fmla="*/ 9161486 w 9233586"/>
                <a:gd name="connsiteY1-4" fmla="*/ 0 h 3312000"/>
                <a:gd name="connsiteX2-5" fmla="*/ 9223662 w 9233586"/>
                <a:gd name="connsiteY2-6" fmla="*/ 108305 h 3312000"/>
                <a:gd name="connsiteX3-7" fmla="*/ 7373867 w 9233586"/>
                <a:gd name="connsiteY3-8" fmla="*/ 3276305 h 3312000"/>
                <a:gd name="connsiteX4-9" fmla="*/ 7311690 w 9233586"/>
                <a:gd name="connsiteY4-10" fmla="*/ 3312000 h 3312000"/>
                <a:gd name="connsiteX5-11" fmla="*/ 92033 w 9233586"/>
                <a:gd name="connsiteY5-12" fmla="*/ 3312000 h 3312000"/>
                <a:gd name="connsiteX6-13" fmla="*/ 29856 w 9233586"/>
                <a:gd name="connsiteY6-14" fmla="*/ 3203695 h 3312000"/>
                <a:gd name="connsiteX7-15" fmla="*/ 1879652 w 9233586"/>
                <a:gd name="connsiteY7-16" fmla="*/ 35695 h 3312000"/>
                <a:gd name="connsiteX8-17" fmla="*/ 1941828 w 9233586"/>
                <a:gd name="connsiteY8-18" fmla="*/ 0 h 3312000"/>
                <a:gd name="connsiteX0-19" fmla="*/ 1951776 w 9243534"/>
                <a:gd name="connsiteY0-20" fmla="*/ 0 h 3312000"/>
                <a:gd name="connsiteX1-21" fmla="*/ 9171434 w 9243534"/>
                <a:gd name="connsiteY1-22" fmla="*/ 0 h 3312000"/>
                <a:gd name="connsiteX2-23" fmla="*/ 9233610 w 9243534"/>
                <a:gd name="connsiteY2-24" fmla="*/ 108305 h 3312000"/>
                <a:gd name="connsiteX3-25" fmla="*/ 7383815 w 9243534"/>
                <a:gd name="connsiteY3-26" fmla="*/ 3276305 h 3312000"/>
                <a:gd name="connsiteX4-27" fmla="*/ 7321638 w 9243534"/>
                <a:gd name="connsiteY4-28" fmla="*/ 3312000 h 3312000"/>
                <a:gd name="connsiteX5-29" fmla="*/ 101981 w 9243534"/>
                <a:gd name="connsiteY5-30" fmla="*/ 3312000 h 3312000"/>
                <a:gd name="connsiteX6-31" fmla="*/ 39804 w 9243534"/>
                <a:gd name="connsiteY6-32" fmla="*/ 3203695 h 3312000"/>
                <a:gd name="connsiteX7-33" fmla="*/ 1889600 w 9243534"/>
                <a:gd name="connsiteY7-34" fmla="*/ 35695 h 3312000"/>
                <a:gd name="connsiteX8-35" fmla="*/ 1951776 w 9243534"/>
                <a:gd name="connsiteY8-36" fmla="*/ 0 h 3312000"/>
                <a:gd name="connsiteX0-37" fmla="*/ 1948380 w 9240138"/>
                <a:gd name="connsiteY0-38" fmla="*/ 0 h 3312000"/>
                <a:gd name="connsiteX1-39" fmla="*/ 9168038 w 9240138"/>
                <a:gd name="connsiteY1-40" fmla="*/ 0 h 3312000"/>
                <a:gd name="connsiteX2-41" fmla="*/ 9230214 w 9240138"/>
                <a:gd name="connsiteY2-42" fmla="*/ 108305 h 3312000"/>
                <a:gd name="connsiteX3-43" fmla="*/ 7380419 w 9240138"/>
                <a:gd name="connsiteY3-44" fmla="*/ 3276305 h 3312000"/>
                <a:gd name="connsiteX4-45" fmla="*/ 7318242 w 9240138"/>
                <a:gd name="connsiteY4-46" fmla="*/ 3312000 h 3312000"/>
                <a:gd name="connsiteX5-47" fmla="*/ 98585 w 9240138"/>
                <a:gd name="connsiteY5-48" fmla="*/ 3312000 h 3312000"/>
                <a:gd name="connsiteX6-49" fmla="*/ 36408 w 9240138"/>
                <a:gd name="connsiteY6-50" fmla="*/ 3203695 h 3312000"/>
                <a:gd name="connsiteX7-51" fmla="*/ 1886204 w 9240138"/>
                <a:gd name="connsiteY7-52" fmla="*/ 35695 h 3312000"/>
                <a:gd name="connsiteX8-53" fmla="*/ 1948380 w 9240138"/>
                <a:gd name="connsiteY8-54" fmla="*/ 0 h 3312000"/>
                <a:gd name="connsiteX0-55" fmla="*/ 1951487 w 9243245"/>
                <a:gd name="connsiteY0-56" fmla="*/ 0 h 3312000"/>
                <a:gd name="connsiteX1-57" fmla="*/ 9171145 w 9243245"/>
                <a:gd name="connsiteY1-58" fmla="*/ 0 h 3312000"/>
                <a:gd name="connsiteX2-59" fmla="*/ 9233321 w 9243245"/>
                <a:gd name="connsiteY2-60" fmla="*/ 108305 h 3312000"/>
                <a:gd name="connsiteX3-61" fmla="*/ 7383526 w 9243245"/>
                <a:gd name="connsiteY3-62" fmla="*/ 3276305 h 3312000"/>
                <a:gd name="connsiteX4-63" fmla="*/ 7321349 w 9243245"/>
                <a:gd name="connsiteY4-64" fmla="*/ 3312000 h 3312000"/>
                <a:gd name="connsiteX5-65" fmla="*/ 101692 w 9243245"/>
                <a:gd name="connsiteY5-66" fmla="*/ 3312000 h 3312000"/>
                <a:gd name="connsiteX6-67" fmla="*/ 39515 w 9243245"/>
                <a:gd name="connsiteY6-68" fmla="*/ 3203695 h 3312000"/>
                <a:gd name="connsiteX7-69" fmla="*/ 1889311 w 9243245"/>
                <a:gd name="connsiteY7-70" fmla="*/ 35695 h 3312000"/>
                <a:gd name="connsiteX8-71" fmla="*/ 1951487 w 9243245"/>
                <a:gd name="connsiteY8-72" fmla="*/ 0 h 3312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243245" h="3312000">
                  <a:moveTo>
                    <a:pt x="1951487" y="0"/>
                  </a:moveTo>
                  <a:lnTo>
                    <a:pt x="9171145" y="0"/>
                  </a:lnTo>
                  <a:cubicBezTo>
                    <a:pt x="9226704" y="0"/>
                    <a:pt x="9261337" y="60326"/>
                    <a:pt x="9233321" y="108305"/>
                  </a:cubicBezTo>
                  <a:lnTo>
                    <a:pt x="7383526" y="3276305"/>
                  </a:lnTo>
                  <a:cubicBezTo>
                    <a:pt x="7370624" y="3298400"/>
                    <a:pt x="7346935" y="3312000"/>
                    <a:pt x="7321349" y="3312000"/>
                  </a:cubicBezTo>
                  <a:lnTo>
                    <a:pt x="101692" y="3312000"/>
                  </a:lnTo>
                  <a:cubicBezTo>
                    <a:pt x="-11640" y="3312000"/>
                    <a:pt x="-27016" y="3309807"/>
                    <a:pt x="39515" y="3203695"/>
                  </a:cubicBezTo>
                  <a:lnTo>
                    <a:pt x="1889311" y="35695"/>
                  </a:lnTo>
                  <a:cubicBezTo>
                    <a:pt x="1902212" y="13600"/>
                    <a:pt x="1925901" y="0"/>
                    <a:pt x="1951487" y="0"/>
                  </a:cubicBezTo>
                  <a:close/>
                </a:path>
              </a:pathLst>
            </a:custGeom>
            <a:blipFill dpi="0" rotWithShape="1">
              <a:blip r:embed="rId3" cstate="hqprint"/>
              <a:srcRect/>
              <a:stretch>
                <a:fillRect r="-1000" b="-20000"/>
              </a:stretch>
            </a:blipFill>
            <a:ln w="12700" cap="flat" cmpd="sng" algn="ctr">
              <a:noFill/>
              <a:prstDash val="solid"/>
              <a:miter lim="800000"/>
            </a:ln>
            <a:effectLst>
              <a:outerShdw blurRad="254000" dist="38100" dir="5400000" algn="t" rotWithShape="0">
                <a:srgbClr val="002858">
                  <a:alpha val="1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9" name="任意多边形: 形状 11"/>
          <p:cNvSpPr/>
          <p:nvPr/>
        </p:nvSpPr>
        <p:spPr>
          <a:xfrm>
            <a:off x="6228532" y="2169480"/>
            <a:ext cx="949036" cy="784508"/>
          </a:xfrm>
          <a:custGeom>
            <a:avLst/>
            <a:gdLst>
              <a:gd name="connsiteX0" fmla="*/ 1549536 w 1549535"/>
              <a:gd name="connsiteY0" fmla="*/ 37222 h 1280905"/>
              <a:gd name="connsiteX1" fmla="*/ 1147854 w 1549535"/>
              <a:gd name="connsiteY1" fmla="*/ 37222 h 1280905"/>
              <a:gd name="connsiteX2" fmla="*/ 926355 w 1549535"/>
              <a:gd name="connsiteY2" fmla="*/ 256043 h 1280905"/>
              <a:gd name="connsiteX3" fmla="*/ 858643 w 1549535"/>
              <a:gd name="connsiteY3" fmla="*/ 103021 h 1280905"/>
              <a:gd name="connsiteX4" fmla="*/ 972262 w 1549535"/>
              <a:gd name="connsiteY4" fmla="*/ 61131 h 1280905"/>
              <a:gd name="connsiteX5" fmla="*/ 671383 w 1549535"/>
              <a:gd name="connsiteY5" fmla="*/ 58645 h 1280905"/>
              <a:gd name="connsiteX6" fmla="*/ 622990 w 1549535"/>
              <a:gd name="connsiteY6" fmla="*/ 255278 h 1280905"/>
              <a:gd name="connsiteX7" fmla="*/ 407229 w 1549535"/>
              <a:gd name="connsiteY7" fmla="*/ 37222 h 1280905"/>
              <a:gd name="connsiteX8" fmla="*/ 0 w 1549535"/>
              <a:gd name="connsiteY8" fmla="*/ 37222 h 1280905"/>
              <a:gd name="connsiteX9" fmla="*/ 290741 w 1549535"/>
              <a:gd name="connsiteY9" fmla="*/ 156579 h 1280905"/>
              <a:gd name="connsiteX10" fmla="*/ 315416 w 1549535"/>
              <a:gd name="connsiteY10" fmla="*/ 221039 h 1280905"/>
              <a:gd name="connsiteX11" fmla="*/ 109984 w 1549535"/>
              <a:gd name="connsiteY11" fmla="*/ 221995 h 1280905"/>
              <a:gd name="connsiteX12" fmla="*/ 370886 w 1549535"/>
              <a:gd name="connsiteY12" fmla="*/ 333893 h 1280905"/>
              <a:gd name="connsiteX13" fmla="*/ 405890 w 1549535"/>
              <a:gd name="connsiteY13" fmla="*/ 410403 h 1280905"/>
              <a:gd name="connsiteX14" fmla="*/ 244452 w 1549535"/>
              <a:gd name="connsiteY14" fmla="*/ 416333 h 1280905"/>
              <a:gd name="connsiteX15" fmla="*/ 454857 w 1549535"/>
              <a:gd name="connsiteY15" fmla="*/ 522874 h 1280905"/>
              <a:gd name="connsiteX16" fmla="*/ 481827 w 1549535"/>
              <a:gd name="connsiteY16" fmla="*/ 591352 h 1280905"/>
              <a:gd name="connsiteX17" fmla="*/ 353289 w 1549535"/>
              <a:gd name="connsiteY17" fmla="*/ 591352 h 1280905"/>
              <a:gd name="connsiteX18" fmla="*/ 527351 w 1549535"/>
              <a:gd name="connsiteY18" fmla="*/ 698658 h 1280905"/>
              <a:gd name="connsiteX19" fmla="*/ 554704 w 1549535"/>
              <a:gd name="connsiteY19" fmla="*/ 773065 h 1280905"/>
              <a:gd name="connsiteX20" fmla="*/ 464995 w 1549535"/>
              <a:gd name="connsiteY20" fmla="*/ 773065 h 1280905"/>
              <a:gd name="connsiteX21" fmla="*/ 603097 w 1549535"/>
              <a:gd name="connsiteY21" fmla="*/ 871190 h 1280905"/>
              <a:gd name="connsiteX22" fmla="*/ 601949 w 1549535"/>
              <a:gd name="connsiteY22" fmla="*/ 1000493 h 1280905"/>
              <a:gd name="connsiteX23" fmla="*/ 774099 w 1549535"/>
              <a:gd name="connsiteY23" fmla="*/ 1280905 h 1280905"/>
              <a:gd name="connsiteX24" fmla="*/ 946248 w 1549535"/>
              <a:gd name="connsiteY24" fmla="*/ 1000493 h 1280905"/>
              <a:gd name="connsiteX25" fmla="*/ 945100 w 1549535"/>
              <a:gd name="connsiteY25" fmla="*/ 871190 h 1280905"/>
              <a:gd name="connsiteX26" fmla="*/ 1083011 w 1549535"/>
              <a:gd name="connsiteY26" fmla="*/ 773065 h 1280905"/>
              <a:gd name="connsiteX27" fmla="*/ 995406 w 1549535"/>
              <a:gd name="connsiteY27" fmla="*/ 773065 h 1280905"/>
              <a:gd name="connsiteX28" fmla="*/ 1022759 w 1549535"/>
              <a:gd name="connsiteY28" fmla="*/ 698467 h 1280905"/>
              <a:gd name="connsiteX29" fmla="*/ 1196630 w 1549535"/>
              <a:gd name="connsiteY29" fmla="*/ 591352 h 1280905"/>
              <a:gd name="connsiteX30" fmla="*/ 1068092 w 1549535"/>
              <a:gd name="connsiteY30" fmla="*/ 591352 h 1280905"/>
              <a:gd name="connsiteX31" fmla="*/ 1094488 w 1549535"/>
              <a:gd name="connsiteY31" fmla="*/ 523257 h 1280905"/>
              <a:gd name="connsiteX32" fmla="*/ 1304893 w 1549535"/>
              <a:gd name="connsiteY32" fmla="*/ 416716 h 1280905"/>
              <a:gd name="connsiteX33" fmla="*/ 1143455 w 1549535"/>
              <a:gd name="connsiteY33" fmla="*/ 410977 h 1280905"/>
              <a:gd name="connsiteX34" fmla="*/ 1178458 w 1549535"/>
              <a:gd name="connsiteY34" fmla="*/ 334466 h 1280905"/>
              <a:gd name="connsiteX35" fmla="*/ 1439552 w 1549535"/>
              <a:gd name="connsiteY35" fmla="*/ 222378 h 1280905"/>
              <a:gd name="connsiteX36" fmla="*/ 1234120 w 1549535"/>
              <a:gd name="connsiteY36" fmla="*/ 222378 h 1280905"/>
              <a:gd name="connsiteX37" fmla="*/ 1258604 w 1549535"/>
              <a:gd name="connsiteY37" fmla="*/ 157726 h 1280905"/>
              <a:gd name="connsiteX38" fmla="*/ 1549536 w 1549535"/>
              <a:gd name="connsiteY38" fmla="*/ 38561 h 128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49535" h="1280905">
                <a:moveTo>
                  <a:pt x="1549536" y="37222"/>
                </a:moveTo>
                <a:lnTo>
                  <a:pt x="1147854" y="37222"/>
                </a:lnTo>
                <a:cubicBezTo>
                  <a:pt x="1030792" y="37222"/>
                  <a:pt x="970731" y="151988"/>
                  <a:pt x="926355" y="256043"/>
                </a:cubicBezTo>
                <a:lnTo>
                  <a:pt x="858643" y="103021"/>
                </a:lnTo>
                <a:lnTo>
                  <a:pt x="972262" y="61131"/>
                </a:lnTo>
                <a:cubicBezTo>
                  <a:pt x="905888" y="-1799"/>
                  <a:pt x="698735" y="-36037"/>
                  <a:pt x="671383" y="58645"/>
                </a:cubicBezTo>
                <a:lnTo>
                  <a:pt x="622990" y="255278"/>
                </a:lnTo>
                <a:cubicBezTo>
                  <a:pt x="584734" y="166716"/>
                  <a:pt x="529838" y="37222"/>
                  <a:pt x="407229" y="37222"/>
                </a:cubicBezTo>
                <a:lnTo>
                  <a:pt x="0" y="37222"/>
                </a:lnTo>
                <a:cubicBezTo>
                  <a:pt x="52984" y="130948"/>
                  <a:pt x="103481" y="164612"/>
                  <a:pt x="290741" y="156579"/>
                </a:cubicBezTo>
                <a:lnTo>
                  <a:pt x="315416" y="221039"/>
                </a:lnTo>
                <a:lnTo>
                  <a:pt x="109984" y="221995"/>
                </a:lnTo>
                <a:cubicBezTo>
                  <a:pt x="170619" y="333893"/>
                  <a:pt x="205623" y="338483"/>
                  <a:pt x="370886" y="333893"/>
                </a:cubicBezTo>
                <a:lnTo>
                  <a:pt x="405890" y="410403"/>
                </a:lnTo>
                <a:lnTo>
                  <a:pt x="244452" y="416333"/>
                </a:lnTo>
                <a:cubicBezTo>
                  <a:pt x="279265" y="495330"/>
                  <a:pt x="315607" y="529186"/>
                  <a:pt x="454857" y="522874"/>
                </a:cubicBezTo>
                <a:lnTo>
                  <a:pt x="481827" y="591352"/>
                </a:lnTo>
                <a:lnTo>
                  <a:pt x="353289" y="591352"/>
                </a:lnTo>
                <a:cubicBezTo>
                  <a:pt x="401682" y="671114"/>
                  <a:pt x="425400" y="707457"/>
                  <a:pt x="527351" y="698658"/>
                </a:cubicBezTo>
                <a:lnTo>
                  <a:pt x="554704" y="773065"/>
                </a:lnTo>
                <a:lnTo>
                  <a:pt x="464995" y="773065"/>
                </a:lnTo>
                <a:cubicBezTo>
                  <a:pt x="503250" y="859140"/>
                  <a:pt x="548391" y="862582"/>
                  <a:pt x="603097" y="871190"/>
                </a:cubicBezTo>
                <a:cubicBezTo>
                  <a:pt x="652255" y="878841"/>
                  <a:pt x="659141" y="971037"/>
                  <a:pt x="601949" y="1000493"/>
                </a:cubicBezTo>
                <a:lnTo>
                  <a:pt x="774099" y="1280905"/>
                </a:lnTo>
                <a:lnTo>
                  <a:pt x="946248" y="1000493"/>
                </a:lnTo>
                <a:cubicBezTo>
                  <a:pt x="888865" y="970845"/>
                  <a:pt x="895942" y="878841"/>
                  <a:pt x="945100" y="871190"/>
                </a:cubicBezTo>
                <a:cubicBezTo>
                  <a:pt x="999806" y="862582"/>
                  <a:pt x="1044564" y="859140"/>
                  <a:pt x="1083011" y="773065"/>
                </a:cubicBezTo>
                <a:lnTo>
                  <a:pt x="995406" y="773065"/>
                </a:lnTo>
                <a:lnTo>
                  <a:pt x="1022759" y="698467"/>
                </a:lnTo>
                <a:cubicBezTo>
                  <a:pt x="1124518" y="707457"/>
                  <a:pt x="1148237" y="670923"/>
                  <a:pt x="1196630" y="591352"/>
                </a:cubicBezTo>
                <a:lnTo>
                  <a:pt x="1068092" y="591352"/>
                </a:lnTo>
                <a:lnTo>
                  <a:pt x="1094488" y="523257"/>
                </a:lnTo>
                <a:cubicBezTo>
                  <a:pt x="1233164" y="529760"/>
                  <a:pt x="1269698" y="495713"/>
                  <a:pt x="1304893" y="416716"/>
                </a:cubicBezTo>
                <a:lnTo>
                  <a:pt x="1143455" y="410977"/>
                </a:lnTo>
                <a:lnTo>
                  <a:pt x="1178458" y="334466"/>
                </a:lnTo>
                <a:cubicBezTo>
                  <a:pt x="1343722" y="339057"/>
                  <a:pt x="1378726" y="334466"/>
                  <a:pt x="1439552" y="222378"/>
                </a:cubicBezTo>
                <a:lnTo>
                  <a:pt x="1234120" y="222378"/>
                </a:lnTo>
                <a:lnTo>
                  <a:pt x="1258604" y="157726"/>
                </a:lnTo>
                <a:cubicBezTo>
                  <a:pt x="1445864" y="165760"/>
                  <a:pt x="1496361" y="132095"/>
                  <a:pt x="1549536" y="38561"/>
                </a:cubicBezTo>
              </a:path>
            </a:pathLst>
          </a:custGeom>
          <a:gradFill>
            <a:gsLst>
              <a:gs pos="0">
                <a:srgbClr val="003F88">
                  <a:alpha val="50000"/>
                </a:srgbClr>
              </a:gs>
              <a:gs pos="100000">
                <a:srgbClr val="002858">
                  <a:alpha val="0"/>
                </a:srgbClr>
              </a:gs>
            </a:gsLst>
            <a:lin ang="5400000" scaled="1"/>
          </a:gradFill>
          <a:ln w="1910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0" name="文本占位符 5"/>
          <p:cNvSpPr txBox="1"/>
          <p:nvPr/>
        </p:nvSpPr>
        <p:spPr>
          <a:xfrm>
            <a:off x="1815497" y="2005643"/>
            <a:ext cx="1909627" cy="424732"/>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4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数据出海</a:t>
            </a:r>
            <a:endParaRPr kumimoji="0" lang="zh-CN" altLang="en-US" sz="24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1" name="文本占位符 6"/>
          <p:cNvSpPr txBox="1"/>
          <p:nvPr/>
        </p:nvSpPr>
        <p:spPr>
          <a:xfrm>
            <a:off x="1562812" y="2564842"/>
            <a:ext cx="4654549" cy="133874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元数据出境</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外企数据入境</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数据共享</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2" name="文本占位符 41"/>
          <p:cNvSpPr txBox="1"/>
          <p:nvPr/>
        </p:nvSpPr>
        <p:spPr>
          <a:xfrm>
            <a:off x="1748928" y="4036894"/>
            <a:ext cx="4468429" cy="372346"/>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0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使用场景</a:t>
            </a:r>
            <a:endParaRPr kumimoji="0" lang="zh-CN" altLang="en-US" sz="20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3" name="文本占位符 42"/>
          <p:cNvSpPr txBox="1"/>
          <p:nvPr/>
        </p:nvSpPr>
        <p:spPr>
          <a:xfrm>
            <a:off x="1562812" y="4505772"/>
            <a:ext cx="4654549" cy="121075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出境数据要素合规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入境数据要素合规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国家重要数据</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cxnSp>
        <p:nvCxnSpPr>
          <p:cNvPr id="14" name="直接连接符 16"/>
          <p:cNvCxnSpPr/>
          <p:nvPr/>
        </p:nvCxnSpPr>
        <p:spPr>
          <a:xfrm>
            <a:off x="1586208" y="4090433"/>
            <a:ext cx="0" cy="223617"/>
          </a:xfrm>
          <a:prstGeom prst="line">
            <a:avLst/>
          </a:prstGeom>
          <a:noFill/>
          <a:ln w="63500" cap="rnd" cmpd="sng" algn="ctr">
            <a:solidFill>
              <a:srgbClr val="FFC000"/>
            </a:solidFill>
            <a:prstDash val="solid"/>
            <a:round/>
          </a:ln>
          <a:effectLst/>
        </p:spPr>
      </p:cxnSp>
      <p:pic>
        <p:nvPicPr>
          <p:cNvPr id="15" name="图片占位符 27"/>
          <p:cNvPicPr>
            <a:picLocks noChangeAspect="1"/>
          </p:cNvPicPr>
          <p:nvPr/>
        </p:nvPicPr>
        <p:blipFill>
          <a:blip r:embed="rId4">
            <a:extLst>
              <a:ext uri="{28A0092B-C50C-407E-A947-70E740481C1C}">
                <a14:useLocalDpi xmlns:a14="http://schemas.microsoft.com/office/drawing/2010/main" val="0"/>
              </a:ext>
            </a:extLst>
          </a:blip>
          <a:srcRect t="19218" b="19218"/>
          <a:stretch>
            <a:fillRect/>
          </a:stretch>
        </p:blipFill>
        <p:spPr>
          <a:xfrm>
            <a:off x="5602299" y="2016193"/>
            <a:ext cx="9213654" cy="3312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8000">
                <a:srgbClr val="002858"/>
              </a:gs>
            </a:gsLst>
            <a:lin ang="5400000" scaled="1"/>
          </a:gradFill>
          <a:ln w="12700">
            <a:noFill/>
          </a:ln>
          <a:effectLst>
            <a:outerShdw blurRad="63500" dist="25400" algn="ctr" rotWithShape="0">
              <a:srgbClr val="002858">
                <a:alpha val="20000"/>
              </a:srgbClr>
            </a:outerShdw>
          </a:effectLst>
        </p:spPr>
      </p:pic>
      <p:pic>
        <p:nvPicPr>
          <p:cNvPr id="16" name="图形 15" descr="地球仪亚洲"/>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8750" y="1962654"/>
            <a:ext cx="574279" cy="574279"/>
          </a:xfrm>
          <a:prstGeom prst="rect">
            <a:avLst/>
          </a:prstGeom>
        </p:spPr>
      </p:pic>
      <p:sp>
        <p:nvSpPr>
          <p:cNvPr id="17" name="矩形: 圆角 31"/>
          <p:cNvSpPr/>
          <p:nvPr/>
        </p:nvSpPr>
        <p:spPr>
          <a:xfrm>
            <a:off x="1385198" y="3871777"/>
            <a:ext cx="2484276" cy="170383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8" name="灯片编号占位符 17"/>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3884129" y="1343581"/>
            <a:ext cx="12092431" cy="4608000"/>
            <a:chOff x="-11488572" y="1343581"/>
            <a:chExt cx="12092431" cy="4608000"/>
          </a:xfrm>
        </p:grpSpPr>
        <p:grpSp>
          <p:nvGrpSpPr>
            <p:cNvPr id="4" name="组合 3"/>
            <p:cNvGrpSpPr/>
            <p:nvPr userDrawn="1"/>
          </p:nvGrpSpPr>
          <p:grpSpPr>
            <a:xfrm>
              <a:off x="-11488572" y="1343581"/>
              <a:ext cx="12092431" cy="4608000"/>
              <a:chOff x="-11488572" y="1343581"/>
              <a:chExt cx="12092431" cy="4608000"/>
            </a:xfrm>
          </p:grpSpPr>
          <p:sp>
            <p:nvSpPr>
              <p:cNvPr id="7" name="任意多边形: 形状 8"/>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0000">
                    <a:srgbClr val="002858"/>
                  </a:gs>
                </a:gsLst>
                <a:lin ang="5400000" scaled="1"/>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 name="任意多边形: 形状 9"/>
              <p:cNvSpPr/>
              <p:nvPr userDrawn="1"/>
            </p:nvSpPr>
            <p:spPr>
              <a:xfrm flipH="1">
                <a:off x="-11488572" y="1343581"/>
                <a:ext cx="12092431" cy="4608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blipFill dpi="0" rotWithShape="1">
                <a:blip r:embed="rId1">
                  <a:alphaModFix amt="20000"/>
                  <a:extLst>
                    <a:ext uri="{BEBA8EAE-BF5A-486C-A8C5-ECC9F3942E4B}">
                      <a14:imgProps xmlns:a14="http://schemas.microsoft.com/office/drawing/2010/main">
                        <a14:imgLayer r:embed="rId2">
                          <a14:imgEffect>
                            <a14:brightnessContrast bright="40000" contrast="40000"/>
                          </a14:imgEffect>
                          <a14:imgEffect>
                            <a14:colorTemperature colorTemp="11500"/>
                          </a14:imgEffect>
                          <a14:imgEffect>
                            <a14:saturation sat="0"/>
                          </a14:imgEffect>
                        </a14:imgLayer>
                      </a14:imgProps>
                    </a:ext>
                  </a:extLst>
                </a:blip>
                <a:srcRect/>
                <a:tile tx="0" ty="-196850" sx="30000" sy="30000" flip="none" algn="tl"/>
              </a:blip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5" name="任意多边形: 形状 6"/>
            <p:cNvSpPr/>
            <p:nvPr userDrawn="1"/>
          </p:nvSpPr>
          <p:spPr>
            <a:xfrm flipH="1">
              <a:off x="-11014962" y="1476891"/>
              <a:ext cx="11429349" cy="434138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 name="connsiteX0-1" fmla="*/ 1941828 w 9233586"/>
                <a:gd name="connsiteY0-2" fmla="*/ 0 h 3312000"/>
                <a:gd name="connsiteX1-3" fmla="*/ 9161486 w 9233586"/>
                <a:gd name="connsiteY1-4" fmla="*/ 0 h 3312000"/>
                <a:gd name="connsiteX2-5" fmla="*/ 9223662 w 9233586"/>
                <a:gd name="connsiteY2-6" fmla="*/ 108305 h 3312000"/>
                <a:gd name="connsiteX3-7" fmla="*/ 7373867 w 9233586"/>
                <a:gd name="connsiteY3-8" fmla="*/ 3276305 h 3312000"/>
                <a:gd name="connsiteX4-9" fmla="*/ 7311690 w 9233586"/>
                <a:gd name="connsiteY4-10" fmla="*/ 3312000 h 3312000"/>
                <a:gd name="connsiteX5-11" fmla="*/ 92033 w 9233586"/>
                <a:gd name="connsiteY5-12" fmla="*/ 3312000 h 3312000"/>
                <a:gd name="connsiteX6-13" fmla="*/ 29856 w 9233586"/>
                <a:gd name="connsiteY6-14" fmla="*/ 3203695 h 3312000"/>
                <a:gd name="connsiteX7-15" fmla="*/ 1879652 w 9233586"/>
                <a:gd name="connsiteY7-16" fmla="*/ 35695 h 3312000"/>
                <a:gd name="connsiteX8-17" fmla="*/ 1941828 w 9233586"/>
                <a:gd name="connsiteY8-18" fmla="*/ 0 h 3312000"/>
                <a:gd name="connsiteX0-19" fmla="*/ 1951776 w 9243534"/>
                <a:gd name="connsiteY0-20" fmla="*/ 0 h 3312000"/>
                <a:gd name="connsiteX1-21" fmla="*/ 9171434 w 9243534"/>
                <a:gd name="connsiteY1-22" fmla="*/ 0 h 3312000"/>
                <a:gd name="connsiteX2-23" fmla="*/ 9233610 w 9243534"/>
                <a:gd name="connsiteY2-24" fmla="*/ 108305 h 3312000"/>
                <a:gd name="connsiteX3-25" fmla="*/ 7383815 w 9243534"/>
                <a:gd name="connsiteY3-26" fmla="*/ 3276305 h 3312000"/>
                <a:gd name="connsiteX4-27" fmla="*/ 7321638 w 9243534"/>
                <a:gd name="connsiteY4-28" fmla="*/ 3312000 h 3312000"/>
                <a:gd name="connsiteX5-29" fmla="*/ 101981 w 9243534"/>
                <a:gd name="connsiteY5-30" fmla="*/ 3312000 h 3312000"/>
                <a:gd name="connsiteX6-31" fmla="*/ 39804 w 9243534"/>
                <a:gd name="connsiteY6-32" fmla="*/ 3203695 h 3312000"/>
                <a:gd name="connsiteX7-33" fmla="*/ 1889600 w 9243534"/>
                <a:gd name="connsiteY7-34" fmla="*/ 35695 h 3312000"/>
                <a:gd name="connsiteX8-35" fmla="*/ 1951776 w 9243534"/>
                <a:gd name="connsiteY8-36" fmla="*/ 0 h 3312000"/>
                <a:gd name="connsiteX0-37" fmla="*/ 1948380 w 9240138"/>
                <a:gd name="connsiteY0-38" fmla="*/ 0 h 3312000"/>
                <a:gd name="connsiteX1-39" fmla="*/ 9168038 w 9240138"/>
                <a:gd name="connsiteY1-40" fmla="*/ 0 h 3312000"/>
                <a:gd name="connsiteX2-41" fmla="*/ 9230214 w 9240138"/>
                <a:gd name="connsiteY2-42" fmla="*/ 108305 h 3312000"/>
                <a:gd name="connsiteX3-43" fmla="*/ 7380419 w 9240138"/>
                <a:gd name="connsiteY3-44" fmla="*/ 3276305 h 3312000"/>
                <a:gd name="connsiteX4-45" fmla="*/ 7318242 w 9240138"/>
                <a:gd name="connsiteY4-46" fmla="*/ 3312000 h 3312000"/>
                <a:gd name="connsiteX5-47" fmla="*/ 98585 w 9240138"/>
                <a:gd name="connsiteY5-48" fmla="*/ 3312000 h 3312000"/>
                <a:gd name="connsiteX6-49" fmla="*/ 36408 w 9240138"/>
                <a:gd name="connsiteY6-50" fmla="*/ 3203695 h 3312000"/>
                <a:gd name="connsiteX7-51" fmla="*/ 1886204 w 9240138"/>
                <a:gd name="connsiteY7-52" fmla="*/ 35695 h 3312000"/>
                <a:gd name="connsiteX8-53" fmla="*/ 1948380 w 9240138"/>
                <a:gd name="connsiteY8-54" fmla="*/ 0 h 3312000"/>
                <a:gd name="connsiteX0-55" fmla="*/ 1951487 w 9243245"/>
                <a:gd name="connsiteY0-56" fmla="*/ 0 h 3312000"/>
                <a:gd name="connsiteX1-57" fmla="*/ 9171145 w 9243245"/>
                <a:gd name="connsiteY1-58" fmla="*/ 0 h 3312000"/>
                <a:gd name="connsiteX2-59" fmla="*/ 9233321 w 9243245"/>
                <a:gd name="connsiteY2-60" fmla="*/ 108305 h 3312000"/>
                <a:gd name="connsiteX3-61" fmla="*/ 7383526 w 9243245"/>
                <a:gd name="connsiteY3-62" fmla="*/ 3276305 h 3312000"/>
                <a:gd name="connsiteX4-63" fmla="*/ 7321349 w 9243245"/>
                <a:gd name="connsiteY4-64" fmla="*/ 3312000 h 3312000"/>
                <a:gd name="connsiteX5-65" fmla="*/ 101692 w 9243245"/>
                <a:gd name="connsiteY5-66" fmla="*/ 3312000 h 3312000"/>
                <a:gd name="connsiteX6-67" fmla="*/ 39515 w 9243245"/>
                <a:gd name="connsiteY6-68" fmla="*/ 3203695 h 3312000"/>
                <a:gd name="connsiteX7-69" fmla="*/ 1889311 w 9243245"/>
                <a:gd name="connsiteY7-70" fmla="*/ 35695 h 3312000"/>
                <a:gd name="connsiteX8-71" fmla="*/ 1951487 w 9243245"/>
                <a:gd name="connsiteY8-72" fmla="*/ 0 h 3312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9243245" h="3312000">
                  <a:moveTo>
                    <a:pt x="1951487" y="0"/>
                  </a:moveTo>
                  <a:lnTo>
                    <a:pt x="9171145" y="0"/>
                  </a:lnTo>
                  <a:cubicBezTo>
                    <a:pt x="9226704" y="0"/>
                    <a:pt x="9261337" y="60326"/>
                    <a:pt x="9233321" y="108305"/>
                  </a:cubicBezTo>
                  <a:lnTo>
                    <a:pt x="7383526" y="3276305"/>
                  </a:lnTo>
                  <a:cubicBezTo>
                    <a:pt x="7370624" y="3298400"/>
                    <a:pt x="7346935" y="3312000"/>
                    <a:pt x="7321349" y="3312000"/>
                  </a:cubicBezTo>
                  <a:lnTo>
                    <a:pt x="101692" y="3312000"/>
                  </a:lnTo>
                  <a:cubicBezTo>
                    <a:pt x="-11640" y="3312000"/>
                    <a:pt x="-27016" y="3309807"/>
                    <a:pt x="39515" y="3203695"/>
                  </a:cubicBezTo>
                  <a:lnTo>
                    <a:pt x="1889311" y="35695"/>
                  </a:lnTo>
                  <a:cubicBezTo>
                    <a:pt x="1902212" y="13600"/>
                    <a:pt x="1925901" y="0"/>
                    <a:pt x="1951487" y="0"/>
                  </a:cubicBezTo>
                  <a:close/>
                </a:path>
              </a:pathLst>
            </a:custGeom>
            <a:blipFill dpi="0" rotWithShape="1">
              <a:blip r:embed="rId3" cstate="hqprint"/>
              <a:srcRect/>
              <a:stretch>
                <a:fillRect r="-1000" b="-20000"/>
              </a:stretch>
            </a:blipFill>
            <a:ln w="12700" cap="flat" cmpd="sng" algn="ctr">
              <a:noFill/>
              <a:prstDash val="solid"/>
              <a:miter lim="800000"/>
            </a:ln>
            <a:effectLst>
              <a:outerShdw blurRad="254000" dist="38100" dir="5400000" algn="t" rotWithShape="0">
                <a:srgbClr val="002858">
                  <a:alpha val="1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9" name="任意多边形: 形状 10"/>
          <p:cNvSpPr/>
          <p:nvPr/>
        </p:nvSpPr>
        <p:spPr>
          <a:xfrm>
            <a:off x="6391564" y="2162813"/>
            <a:ext cx="949036" cy="784508"/>
          </a:xfrm>
          <a:custGeom>
            <a:avLst/>
            <a:gdLst>
              <a:gd name="connsiteX0" fmla="*/ 1549536 w 1549535"/>
              <a:gd name="connsiteY0" fmla="*/ 37222 h 1280905"/>
              <a:gd name="connsiteX1" fmla="*/ 1147854 w 1549535"/>
              <a:gd name="connsiteY1" fmla="*/ 37222 h 1280905"/>
              <a:gd name="connsiteX2" fmla="*/ 926355 w 1549535"/>
              <a:gd name="connsiteY2" fmla="*/ 256043 h 1280905"/>
              <a:gd name="connsiteX3" fmla="*/ 858643 w 1549535"/>
              <a:gd name="connsiteY3" fmla="*/ 103021 h 1280905"/>
              <a:gd name="connsiteX4" fmla="*/ 972262 w 1549535"/>
              <a:gd name="connsiteY4" fmla="*/ 61131 h 1280905"/>
              <a:gd name="connsiteX5" fmla="*/ 671383 w 1549535"/>
              <a:gd name="connsiteY5" fmla="*/ 58645 h 1280905"/>
              <a:gd name="connsiteX6" fmla="*/ 622990 w 1549535"/>
              <a:gd name="connsiteY6" fmla="*/ 255278 h 1280905"/>
              <a:gd name="connsiteX7" fmla="*/ 407229 w 1549535"/>
              <a:gd name="connsiteY7" fmla="*/ 37222 h 1280905"/>
              <a:gd name="connsiteX8" fmla="*/ 0 w 1549535"/>
              <a:gd name="connsiteY8" fmla="*/ 37222 h 1280905"/>
              <a:gd name="connsiteX9" fmla="*/ 290741 w 1549535"/>
              <a:gd name="connsiteY9" fmla="*/ 156579 h 1280905"/>
              <a:gd name="connsiteX10" fmla="*/ 315416 w 1549535"/>
              <a:gd name="connsiteY10" fmla="*/ 221039 h 1280905"/>
              <a:gd name="connsiteX11" fmla="*/ 109984 w 1549535"/>
              <a:gd name="connsiteY11" fmla="*/ 221995 h 1280905"/>
              <a:gd name="connsiteX12" fmla="*/ 370886 w 1549535"/>
              <a:gd name="connsiteY12" fmla="*/ 333893 h 1280905"/>
              <a:gd name="connsiteX13" fmla="*/ 405890 w 1549535"/>
              <a:gd name="connsiteY13" fmla="*/ 410403 h 1280905"/>
              <a:gd name="connsiteX14" fmla="*/ 244452 w 1549535"/>
              <a:gd name="connsiteY14" fmla="*/ 416333 h 1280905"/>
              <a:gd name="connsiteX15" fmla="*/ 454857 w 1549535"/>
              <a:gd name="connsiteY15" fmla="*/ 522874 h 1280905"/>
              <a:gd name="connsiteX16" fmla="*/ 481827 w 1549535"/>
              <a:gd name="connsiteY16" fmla="*/ 591352 h 1280905"/>
              <a:gd name="connsiteX17" fmla="*/ 353289 w 1549535"/>
              <a:gd name="connsiteY17" fmla="*/ 591352 h 1280905"/>
              <a:gd name="connsiteX18" fmla="*/ 527351 w 1549535"/>
              <a:gd name="connsiteY18" fmla="*/ 698658 h 1280905"/>
              <a:gd name="connsiteX19" fmla="*/ 554704 w 1549535"/>
              <a:gd name="connsiteY19" fmla="*/ 773065 h 1280905"/>
              <a:gd name="connsiteX20" fmla="*/ 464995 w 1549535"/>
              <a:gd name="connsiteY20" fmla="*/ 773065 h 1280905"/>
              <a:gd name="connsiteX21" fmla="*/ 603097 w 1549535"/>
              <a:gd name="connsiteY21" fmla="*/ 871190 h 1280905"/>
              <a:gd name="connsiteX22" fmla="*/ 601949 w 1549535"/>
              <a:gd name="connsiteY22" fmla="*/ 1000493 h 1280905"/>
              <a:gd name="connsiteX23" fmla="*/ 774099 w 1549535"/>
              <a:gd name="connsiteY23" fmla="*/ 1280905 h 1280905"/>
              <a:gd name="connsiteX24" fmla="*/ 946248 w 1549535"/>
              <a:gd name="connsiteY24" fmla="*/ 1000493 h 1280905"/>
              <a:gd name="connsiteX25" fmla="*/ 945100 w 1549535"/>
              <a:gd name="connsiteY25" fmla="*/ 871190 h 1280905"/>
              <a:gd name="connsiteX26" fmla="*/ 1083011 w 1549535"/>
              <a:gd name="connsiteY26" fmla="*/ 773065 h 1280905"/>
              <a:gd name="connsiteX27" fmla="*/ 995406 w 1549535"/>
              <a:gd name="connsiteY27" fmla="*/ 773065 h 1280905"/>
              <a:gd name="connsiteX28" fmla="*/ 1022759 w 1549535"/>
              <a:gd name="connsiteY28" fmla="*/ 698467 h 1280905"/>
              <a:gd name="connsiteX29" fmla="*/ 1196630 w 1549535"/>
              <a:gd name="connsiteY29" fmla="*/ 591352 h 1280905"/>
              <a:gd name="connsiteX30" fmla="*/ 1068092 w 1549535"/>
              <a:gd name="connsiteY30" fmla="*/ 591352 h 1280905"/>
              <a:gd name="connsiteX31" fmla="*/ 1094488 w 1549535"/>
              <a:gd name="connsiteY31" fmla="*/ 523257 h 1280905"/>
              <a:gd name="connsiteX32" fmla="*/ 1304893 w 1549535"/>
              <a:gd name="connsiteY32" fmla="*/ 416716 h 1280905"/>
              <a:gd name="connsiteX33" fmla="*/ 1143455 w 1549535"/>
              <a:gd name="connsiteY33" fmla="*/ 410977 h 1280905"/>
              <a:gd name="connsiteX34" fmla="*/ 1178458 w 1549535"/>
              <a:gd name="connsiteY34" fmla="*/ 334466 h 1280905"/>
              <a:gd name="connsiteX35" fmla="*/ 1439552 w 1549535"/>
              <a:gd name="connsiteY35" fmla="*/ 222378 h 1280905"/>
              <a:gd name="connsiteX36" fmla="*/ 1234120 w 1549535"/>
              <a:gd name="connsiteY36" fmla="*/ 222378 h 1280905"/>
              <a:gd name="connsiteX37" fmla="*/ 1258604 w 1549535"/>
              <a:gd name="connsiteY37" fmla="*/ 157726 h 1280905"/>
              <a:gd name="connsiteX38" fmla="*/ 1549536 w 1549535"/>
              <a:gd name="connsiteY38" fmla="*/ 38561 h 128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49535" h="1280905">
                <a:moveTo>
                  <a:pt x="1549536" y="37222"/>
                </a:moveTo>
                <a:lnTo>
                  <a:pt x="1147854" y="37222"/>
                </a:lnTo>
                <a:cubicBezTo>
                  <a:pt x="1030792" y="37222"/>
                  <a:pt x="970731" y="151988"/>
                  <a:pt x="926355" y="256043"/>
                </a:cubicBezTo>
                <a:lnTo>
                  <a:pt x="858643" y="103021"/>
                </a:lnTo>
                <a:lnTo>
                  <a:pt x="972262" y="61131"/>
                </a:lnTo>
                <a:cubicBezTo>
                  <a:pt x="905888" y="-1799"/>
                  <a:pt x="698735" y="-36037"/>
                  <a:pt x="671383" y="58645"/>
                </a:cubicBezTo>
                <a:lnTo>
                  <a:pt x="622990" y="255278"/>
                </a:lnTo>
                <a:cubicBezTo>
                  <a:pt x="584734" y="166716"/>
                  <a:pt x="529838" y="37222"/>
                  <a:pt x="407229" y="37222"/>
                </a:cubicBezTo>
                <a:lnTo>
                  <a:pt x="0" y="37222"/>
                </a:lnTo>
                <a:cubicBezTo>
                  <a:pt x="52984" y="130948"/>
                  <a:pt x="103481" y="164612"/>
                  <a:pt x="290741" y="156579"/>
                </a:cubicBezTo>
                <a:lnTo>
                  <a:pt x="315416" y="221039"/>
                </a:lnTo>
                <a:lnTo>
                  <a:pt x="109984" y="221995"/>
                </a:lnTo>
                <a:cubicBezTo>
                  <a:pt x="170619" y="333893"/>
                  <a:pt x="205623" y="338483"/>
                  <a:pt x="370886" y="333893"/>
                </a:cubicBezTo>
                <a:lnTo>
                  <a:pt x="405890" y="410403"/>
                </a:lnTo>
                <a:lnTo>
                  <a:pt x="244452" y="416333"/>
                </a:lnTo>
                <a:cubicBezTo>
                  <a:pt x="279265" y="495330"/>
                  <a:pt x="315607" y="529186"/>
                  <a:pt x="454857" y="522874"/>
                </a:cubicBezTo>
                <a:lnTo>
                  <a:pt x="481827" y="591352"/>
                </a:lnTo>
                <a:lnTo>
                  <a:pt x="353289" y="591352"/>
                </a:lnTo>
                <a:cubicBezTo>
                  <a:pt x="401682" y="671114"/>
                  <a:pt x="425400" y="707457"/>
                  <a:pt x="527351" y="698658"/>
                </a:cubicBezTo>
                <a:lnTo>
                  <a:pt x="554704" y="773065"/>
                </a:lnTo>
                <a:lnTo>
                  <a:pt x="464995" y="773065"/>
                </a:lnTo>
                <a:cubicBezTo>
                  <a:pt x="503250" y="859140"/>
                  <a:pt x="548391" y="862582"/>
                  <a:pt x="603097" y="871190"/>
                </a:cubicBezTo>
                <a:cubicBezTo>
                  <a:pt x="652255" y="878841"/>
                  <a:pt x="659141" y="971037"/>
                  <a:pt x="601949" y="1000493"/>
                </a:cubicBezTo>
                <a:lnTo>
                  <a:pt x="774099" y="1280905"/>
                </a:lnTo>
                <a:lnTo>
                  <a:pt x="946248" y="1000493"/>
                </a:lnTo>
                <a:cubicBezTo>
                  <a:pt x="888865" y="970845"/>
                  <a:pt x="895942" y="878841"/>
                  <a:pt x="945100" y="871190"/>
                </a:cubicBezTo>
                <a:cubicBezTo>
                  <a:pt x="999806" y="862582"/>
                  <a:pt x="1044564" y="859140"/>
                  <a:pt x="1083011" y="773065"/>
                </a:cubicBezTo>
                <a:lnTo>
                  <a:pt x="995406" y="773065"/>
                </a:lnTo>
                <a:lnTo>
                  <a:pt x="1022759" y="698467"/>
                </a:lnTo>
                <a:cubicBezTo>
                  <a:pt x="1124518" y="707457"/>
                  <a:pt x="1148237" y="670923"/>
                  <a:pt x="1196630" y="591352"/>
                </a:cubicBezTo>
                <a:lnTo>
                  <a:pt x="1068092" y="591352"/>
                </a:lnTo>
                <a:lnTo>
                  <a:pt x="1094488" y="523257"/>
                </a:lnTo>
                <a:cubicBezTo>
                  <a:pt x="1233164" y="529760"/>
                  <a:pt x="1269698" y="495713"/>
                  <a:pt x="1304893" y="416716"/>
                </a:cubicBezTo>
                <a:lnTo>
                  <a:pt x="1143455" y="410977"/>
                </a:lnTo>
                <a:lnTo>
                  <a:pt x="1178458" y="334466"/>
                </a:lnTo>
                <a:cubicBezTo>
                  <a:pt x="1343722" y="339057"/>
                  <a:pt x="1378726" y="334466"/>
                  <a:pt x="1439552" y="222378"/>
                </a:cubicBezTo>
                <a:lnTo>
                  <a:pt x="1234120" y="222378"/>
                </a:lnTo>
                <a:lnTo>
                  <a:pt x="1258604" y="157726"/>
                </a:lnTo>
                <a:cubicBezTo>
                  <a:pt x="1445864" y="165760"/>
                  <a:pt x="1496361" y="132095"/>
                  <a:pt x="1549536" y="38561"/>
                </a:cubicBezTo>
              </a:path>
            </a:pathLst>
          </a:custGeom>
          <a:gradFill>
            <a:gsLst>
              <a:gs pos="0">
                <a:srgbClr val="003F88">
                  <a:alpha val="50000"/>
                </a:srgbClr>
              </a:gs>
              <a:gs pos="100000">
                <a:srgbClr val="002858">
                  <a:alpha val="0"/>
                </a:srgbClr>
              </a:gs>
            </a:gsLst>
            <a:lin ang="5400000" scaled="1"/>
          </a:gradFill>
          <a:ln w="1910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0" name="文本占位符 5"/>
          <p:cNvSpPr txBox="1"/>
          <p:nvPr/>
        </p:nvSpPr>
        <p:spPr>
          <a:xfrm>
            <a:off x="1733660" y="2031089"/>
            <a:ext cx="4468432" cy="424732"/>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4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内部合规</a:t>
            </a:r>
            <a:endParaRPr kumimoji="0" lang="zh-CN" altLang="en-US" sz="24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1" name="文本占位符 6"/>
          <p:cNvSpPr txBox="1"/>
          <p:nvPr/>
        </p:nvSpPr>
        <p:spPr>
          <a:xfrm>
            <a:off x="1480975" y="2590288"/>
            <a:ext cx="4654549" cy="133874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产品合规</a:t>
            </a:r>
            <a:endParaRPr kumimoji="0" lang="zh-CN" altLang="en-US" sz="18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业务合规</a:t>
            </a:r>
            <a:endParaRPr kumimoji="0" lang="zh-CN" altLang="en-US" sz="18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管理经营</a:t>
            </a:r>
            <a:endParaRPr kumimoji="0" lang="zh-CN" altLang="en-US" sz="18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人员培训</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2" name="文本占位符 41"/>
          <p:cNvSpPr txBox="1"/>
          <p:nvPr/>
        </p:nvSpPr>
        <p:spPr>
          <a:xfrm>
            <a:off x="1667091" y="4062340"/>
            <a:ext cx="4468429" cy="372346"/>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90204" pitchFamily="34" charset="0"/>
              <a:buNone/>
              <a:defRPr lang="zh-CN" altLang="en-US" sz="2000" b="0" kern="1200" dirty="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90204" pitchFamily="34" charset="0"/>
              <a:buNone/>
              <a:defRPr/>
            </a:pPr>
            <a:r>
              <a:rPr kumimoji="0" lang="zh-CN" altLang="en-US" sz="2000" b="0" i="0" u="none" strike="noStrike" kern="120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rPr>
              <a:t>使用场景</a:t>
            </a:r>
            <a:endParaRPr kumimoji="0" lang="zh-CN" altLang="en-US" sz="20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sp>
        <p:nvSpPr>
          <p:cNvPr id="13" name="文本占位符 42"/>
          <p:cNvSpPr txBox="1"/>
          <p:nvPr/>
        </p:nvSpPr>
        <p:spPr>
          <a:xfrm>
            <a:off x="1480975" y="4531218"/>
            <a:ext cx="4654549" cy="1210752"/>
          </a:xfrm>
          <a:prstGeom prst="rect">
            <a:avLst/>
          </a:prstGeom>
          <a:noFill/>
        </p:spPr>
        <p:txBody>
          <a:bodyPr wrap="square" lIns="0" tIns="0" rtlCol="0">
            <a:noAutofit/>
          </a:bodyPr>
          <a:lstStyle>
            <a:lvl1pPr marL="71755" indent="-179705" algn="l" defTabSz="914400" rtl="0" eaLnBrk="1" latinLnBrk="0" hangingPunct="1">
              <a:lnSpc>
                <a:spcPct val="120000"/>
              </a:lnSpc>
              <a:spcBef>
                <a:spcPts val="0"/>
              </a:spcBef>
              <a:buFont typeface="Arial" panose="020B0604020202090204" pitchFamily="34" charset="0"/>
              <a:buChar char="•"/>
              <a:defRPr lang="zh-CN" altLang="en-US" sz="1800" kern="1200" dirty="0">
                <a:solidFill>
                  <a:schemeClr val="tx1"/>
                </a:solidFill>
                <a:latin typeface="阿里巴巴普惠体 L" panose="00020600040101010101" pitchFamily="18" charset="-122"/>
                <a:ea typeface="阿里巴巴普惠体 L" panose="00020600040101010101" pitchFamily="18" charset="-122"/>
                <a:cs typeface="阿里巴巴普惠体 L" panose="00020600040101010101" pitchFamily="18" charset="-122"/>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阿里巴巴普惠体 Light" panose="00020600040101010101" pitchFamily="18" charset="-122"/>
                <a:ea typeface="阿里巴巴普惠体 Light" panose="00020600040101010101" pitchFamily="18" charset="-122"/>
                <a:cs typeface="阿里巴巴普惠体 Light" panose="00020600040101010101" pitchFamily="18"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存储数据要素合规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产品数据要素合规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a:p>
            <a:pPr marL="71755" marR="0" lvl="0" indent="-179705" algn="l" defTabSz="914400" rtl="0" eaLnBrk="1" fontAlgn="auto" latinLnBrk="0" hangingPunct="1">
              <a:lnSpc>
                <a:spcPct val="120000"/>
              </a:lnSpc>
              <a:spcBef>
                <a:spcPts val="0"/>
              </a:spcBef>
              <a:spcAft>
                <a:spcPts val="0"/>
              </a:spcAft>
              <a:buClrTx/>
              <a:buSzTx/>
              <a:buFont typeface="Arial" panose="020B0604020202090204" pitchFamily="34" charset="0"/>
              <a:buChar char="•"/>
              <a:defRPr/>
            </a:pPr>
            <a:r>
              <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rPr>
              <a:t>供应商数据产品合规</a:t>
            </a:r>
            <a:endParaRPr kumimoji="0" lang="zh-CN" altLang="en-US" sz="1800" b="0" i="0" u="none" strike="noStrike" kern="1200" cap="none" spc="0" normalizeH="0" baseline="0" noProof="0" dirty="0">
              <a:ln>
                <a:noFill/>
              </a:ln>
              <a:solidFill>
                <a:srgbClr val="262626"/>
              </a:solidFill>
              <a:effectLst/>
              <a:uLnTx/>
              <a:uFillTx/>
              <a:latin typeface="微软雅黑" panose="020B0503020204020204" pitchFamily="34" charset="-122"/>
              <a:ea typeface="微软雅黑" panose="020B0503020204020204" pitchFamily="34" charset="-122"/>
            </a:endParaRPr>
          </a:p>
        </p:txBody>
      </p:sp>
      <p:cxnSp>
        <p:nvCxnSpPr>
          <p:cNvPr id="14" name="直接连接符 15"/>
          <p:cNvCxnSpPr/>
          <p:nvPr/>
        </p:nvCxnSpPr>
        <p:spPr>
          <a:xfrm>
            <a:off x="1504371" y="4115879"/>
            <a:ext cx="0" cy="223617"/>
          </a:xfrm>
          <a:prstGeom prst="line">
            <a:avLst/>
          </a:prstGeom>
          <a:noFill/>
          <a:ln w="63500" cap="rnd" cmpd="sng" algn="ctr">
            <a:solidFill>
              <a:srgbClr val="FFC000"/>
            </a:solidFill>
            <a:prstDash val="solid"/>
            <a:round/>
          </a:ln>
          <a:effectLst/>
        </p:spPr>
      </p:cxnSp>
      <p:pic>
        <p:nvPicPr>
          <p:cNvPr id="15" name="图片占位符 8"/>
          <p:cNvPicPr>
            <a:picLocks noChangeAspect="1"/>
          </p:cNvPicPr>
          <p:nvPr/>
        </p:nvPicPr>
        <p:blipFill>
          <a:blip r:embed="rId4">
            <a:extLst>
              <a:ext uri="{28A0092B-C50C-407E-A947-70E740481C1C}">
                <a14:useLocalDpi xmlns:a14="http://schemas.microsoft.com/office/drawing/2010/main" val="0"/>
              </a:ext>
            </a:extLst>
          </a:blip>
          <a:srcRect t="7806" b="7806"/>
          <a:stretch>
            <a:fillRect/>
          </a:stretch>
        </p:blipFill>
        <p:spPr>
          <a:xfrm>
            <a:off x="5765331" y="2009526"/>
            <a:ext cx="9213654" cy="3312000"/>
          </a:xfrm>
          <a:custGeom>
            <a:avLst/>
            <a:gdLst>
              <a:gd name="connsiteX0" fmla="*/ 1921896 w 9213654"/>
              <a:gd name="connsiteY0" fmla="*/ 0 h 3312000"/>
              <a:gd name="connsiteX1" fmla="*/ 9141554 w 9213654"/>
              <a:gd name="connsiteY1" fmla="*/ 0 h 3312000"/>
              <a:gd name="connsiteX2" fmla="*/ 9203730 w 9213654"/>
              <a:gd name="connsiteY2" fmla="*/ 108305 h 3312000"/>
              <a:gd name="connsiteX3" fmla="*/ 7353935 w 9213654"/>
              <a:gd name="connsiteY3" fmla="*/ 3276305 h 3312000"/>
              <a:gd name="connsiteX4" fmla="*/ 7291758 w 9213654"/>
              <a:gd name="connsiteY4" fmla="*/ 3312000 h 3312000"/>
              <a:gd name="connsiteX5" fmla="*/ 72101 w 9213654"/>
              <a:gd name="connsiteY5" fmla="*/ 3312000 h 3312000"/>
              <a:gd name="connsiteX6" fmla="*/ 9924 w 9213654"/>
              <a:gd name="connsiteY6" fmla="*/ 3203695 h 3312000"/>
              <a:gd name="connsiteX7" fmla="*/ 1859720 w 9213654"/>
              <a:gd name="connsiteY7" fmla="*/ 35695 h 3312000"/>
              <a:gd name="connsiteX8" fmla="*/ 1921896 w 9213654"/>
              <a:gd name="connsiteY8" fmla="*/ 0 h 33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13654" h="3312000">
                <a:moveTo>
                  <a:pt x="1921896" y="0"/>
                </a:moveTo>
                <a:lnTo>
                  <a:pt x="9141554" y="0"/>
                </a:lnTo>
                <a:cubicBezTo>
                  <a:pt x="9197113" y="0"/>
                  <a:pt x="9231746" y="60326"/>
                  <a:pt x="9203730" y="108305"/>
                </a:cubicBezTo>
                <a:lnTo>
                  <a:pt x="7353935" y="3276305"/>
                </a:lnTo>
                <a:cubicBezTo>
                  <a:pt x="7341033" y="3298400"/>
                  <a:pt x="7317344" y="3312000"/>
                  <a:pt x="7291758" y="3312000"/>
                </a:cubicBezTo>
                <a:lnTo>
                  <a:pt x="72101" y="3312000"/>
                </a:lnTo>
                <a:cubicBezTo>
                  <a:pt x="16542" y="3312000"/>
                  <a:pt x="-18091" y="3251674"/>
                  <a:pt x="9924" y="3203695"/>
                </a:cubicBezTo>
                <a:lnTo>
                  <a:pt x="1859720" y="35695"/>
                </a:lnTo>
                <a:cubicBezTo>
                  <a:pt x="1872621" y="13600"/>
                  <a:pt x="1896310" y="0"/>
                  <a:pt x="1921896" y="0"/>
                </a:cubicBezTo>
                <a:close/>
              </a:path>
            </a:pathLst>
          </a:custGeom>
          <a:gradFill>
            <a:gsLst>
              <a:gs pos="0">
                <a:srgbClr val="003F88"/>
              </a:gs>
              <a:gs pos="88000">
                <a:srgbClr val="002858"/>
              </a:gs>
            </a:gsLst>
            <a:lin ang="5400000" scaled="1"/>
          </a:gradFill>
          <a:ln w="12700">
            <a:noFill/>
          </a:ln>
          <a:effectLst>
            <a:outerShdw blurRad="63500" dist="25400" algn="ctr" rotWithShape="0">
              <a:srgbClr val="002858">
                <a:alpha val="20000"/>
              </a:srgbClr>
            </a:outerShdw>
          </a:effectLst>
        </p:spPr>
      </p:pic>
      <p:pic>
        <p:nvPicPr>
          <p:cNvPr id="16" name="图形 15" descr="警笛"/>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490" y="1886887"/>
            <a:ext cx="568934" cy="568934"/>
          </a:xfrm>
          <a:prstGeom prst="rect">
            <a:avLst/>
          </a:prstGeom>
        </p:spPr>
      </p:pic>
      <p:sp>
        <p:nvSpPr>
          <p:cNvPr id="17" name="文本框 16"/>
          <p:cNvSpPr txBox="1"/>
          <p:nvPr/>
        </p:nvSpPr>
        <p:spPr>
          <a:xfrm>
            <a:off x="7610007" y="1640194"/>
            <a:ext cx="9477530" cy="369332"/>
          </a:xfrm>
          <a:prstGeom prst="rect">
            <a:avLst/>
          </a:prstGeom>
          <a:noFill/>
        </p:spPr>
        <p:txBody>
          <a:bodyPr wrap="square">
            <a:spAutoFit/>
          </a:bodyPr>
          <a:lstStyle/>
          <a:p>
            <a:r>
              <a:rPr lang="zh-CN" altLang="en-US" b="1" dirty="0">
                <a:solidFill>
                  <a:srgbClr val="002060"/>
                </a:solidFill>
                <a:latin typeface="微软雅黑" panose="020B0503020204020204" pitchFamily="34" charset="-122"/>
                <a:ea typeface="微软雅黑" panose="020B0503020204020204" pitchFamily="34" charset="-122"/>
              </a:rPr>
              <a:t>适用场景</a:t>
            </a:r>
            <a:r>
              <a:rPr lang="en-US" altLang="zh-CN" b="1" dirty="0">
                <a:solidFill>
                  <a:srgbClr val="002060"/>
                </a:solidFill>
                <a:latin typeface="微软雅黑" panose="020B0503020204020204" pitchFamily="34" charset="-122"/>
                <a:ea typeface="微软雅黑" panose="020B0503020204020204" pitchFamily="34" charset="-122"/>
              </a:rPr>
              <a:t>-</a:t>
            </a:r>
            <a:r>
              <a:rPr lang="zh-CN" altLang="en-US" b="1" dirty="0">
                <a:solidFill>
                  <a:srgbClr val="002060"/>
                </a:solidFill>
                <a:latin typeface="微软雅黑" panose="020B0503020204020204" pitchFamily="34" charset="-122"/>
                <a:ea typeface="微软雅黑" panose="020B0503020204020204" pitchFamily="34" charset="-122"/>
              </a:rPr>
              <a:t>内部</a:t>
            </a:r>
            <a:endParaRPr lang="zh-CN" altLang="en-US" b="1" dirty="0">
              <a:solidFill>
                <a:srgbClr val="002060"/>
              </a:solidFill>
              <a:latin typeface="微软雅黑" panose="020B0503020204020204" pitchFamily="34" charset="-122"/>
              <a:ea typeface="微软雅黑" panose="020B0503020204020204" pitchFamily="34" charset="-122"/>
            </a:endParaRPr>
          </a:p>
        </p:txBody>
      </p:sp>
      <p:sp>
        <p:nvSpPr>
          <p:cNvPr id="18" name="矩形: 圆角 31"/>
          <p:cNvSpPr/>
          <p:nvPr/>
        </p:nvSpPr>
        <p:spPr>
          <a:xfrm>
            <a:off x="1374957" y="3962483"/>
            <a:ext cx="2929414" cy="1703831"/>
          </a:xfrm>
          <a:prstGeom prst="roundRect">
            <a:avLst/>
          </a:prstGeom>
          <a:noFill/>
          <a:ln w="12700" cap="flat" cmpd="sng" algn="ctr">
            <a:solidFill>
              <a:srgbClr val="003F88">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9" name="灯片编号占位符 18"/>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2354270" y="1041683"/>
            <a:ext cx="4914106" cy="400110"/>
          </a:xfrm>
          <a:prstGeom prst="rect">
            <a:avLst/>
          </a:prstGeom>
          <a:noFill/>
        </p:spPr>
        <p:txBody>
          <a:bodyPr wrap="square">
            <a:spAutoFit/>
          </a:bodyPr>
          <a:lstStyle/>
          <a:p>
            <a:pPr marL="285750" indent="-285750" fontAlgn="auto">
              <a:spcBef>
                <a:spcPts val="0"/>
              </a:spcBef>
              <a:spcAft>
                <a:spcPts val="0"/>
              </a:spcAft>
              <a:buFont typeface="Wingdings" panose="05000000000000000000" pitchFamily="2" charset="2"/>
              <a:buChar char="Ø"/>
            </a:pPr>
            <a:r>
              <a:rPr lang="zh-CN" altLang="zh-CN" sz="20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基于深度学习的个人信息抽取算法</a:t>
            </a:r>
            <a:endParaRPr lang="zh-CN" altLang="en-US" sz="2000"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1"/>
          <a:stretch>
            <a:fillRect/>
          </a:stretch>
        </p:blipFill>
        <p:spPr>
          <a:xfrm>
            <a:off x="1863025" y="1603685"/>
            <a:ext cx="9342120" cy="4586689"/>
          </a:xfrm>
          <a:prstGeom prst="rect">
            <a:avLst/>
          </a:prstGeom>
        </p:spPr>
      </p:pic>
      <p:sp>
        <p:nvSpPr>
          <p:cNvPr id="15" name="矩形 14"/>
          <p:cNvSpPr/>
          <p:nvPr/>
        </p:nvSpPr>
        <p:spPr>
          <a:xfrm>
            <a:off x="1122533" y="1054935"/>
            <a:ext cx="1231737" cy="400110"/>
          </a:xfrm>
          <a:prstGeom prst="rect">
            <a:avLst/>
          </a:prstGeom>
          <a:solidFill>
            <a:schemeClr val="accent1">
              <a:lumMod val="60000"/>
              <a:lumOff val="40000"/>
              <a:alpha val="267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1137594" y="1041683"/>
            <a:ext cx="2014997" cy="400110"/>
          </a:xfrm>
          <a:prstGeom prst="rect">
            <a:avLst/>
          </a:prstGeom>
          <a:noFill/>
        </p:spPr>
        <p:txBody>
          <a:bodyPr wrap="square">
            <a:spAutoFit/>
          </a:bodyPr>
          <a:lstStyle/>
          <a:p>
            <a:r>
              <a:rPr lang="zh-CN" altLang="en-US" sz="2000" b="1" dirty="0">
                <a:gradFill>
                  <a:gsLst>
                    <a:gs pos="0">
                      <a:srgbClr val="003F88"/>
                    </a:gs>
                    <a:gs pos="80000">
                      <a:srgbClr val="002858"/>
                    </a:gs>
                  </a:gsLst>
                  <a:lin ang="5400000" scaled="1"/>
                </a:gradFill>
                <a:latin typeface="微软雅黑" panose="020B0503020204020204" pitchFamily="34" charset="-122"/>
                <a:ea typeface="微软雅黑" panose="020B0503020204020204" pitchFamily="34" charset="-122"/>
              </a:rPr>
              <a:t>技术支撑</a:t>
            </a:r>
            <a:endParaRPr lang="zh-CN" altLang="en-US" sz="2000" b="1" dirty="0">
              <a:latin typeface="微软雅黑" panose="020B0503020204020204" pitchFamily="34" charset="-122"/>
              <a:ea typeface="微软雅黑" panose="020B0503020204020204" pitchFamily="34"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19134" y="1083246"/>
            <a:ext cx="10482219" cy="5246569"/>
          </a:xfrm>
          <a:prstGeom prst="rect">
            <a:avLst/>
          </a:prstGeom>
        </p:spPr>
      </p:pic>
      <p:sp>
        <p:nvSpPr>
          <p:cNvPr id="4" name="灯片编号占位符 3"/>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519135" y="1083247"/>
            <a:ext cx="10482218" cy="5246569"/>
          </a:xfrm>
          <a:prstGeom prst="rect">
            <a:avLst/>
          </a:prstGeom>
        </p:spPr>
      </p:pic>
      <p:sp>
        <p:nvSpPr>
          <p:cNvPr id="4" name="灯片编号占位符 3"/>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519135" y="1083246"/>
            <a:ext cx="10482218" cy="5246569"/>
          </a:xfrm>
          <a:prstGeom prst="rect">
            <a:avLst/>
          </a:prstGeom>
        </p:spPr>
      </p:pic>
      <p:sp>
        <p:nvSpPr>
          <p:cNvPr id="4" name="灯片编号占位符 3"/>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1" y="327987"/>
            <a:ext cx="4857741"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个人信息保护合规平台</a:t>
            </a:r>
            <a:endParaRPr lang="zh-CN" altLang="en-US" sz="2400" b="1"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675908" y="1291098"/>
            <a:ext cx="9368692" cy="4689636"/>
          </a:xfrm>
          <a:prstGeom prst="rect">
            <a:avLst/>
          </a:prstGeom>
        </p:spPr>
      </p:pic>
      <p:sp>
        <p:nvSpPr>
          <p:cNvPr id="4" name="文本框 3"/>
          <p:cNvSpPr txBox="1"/>
          <p:nvPr/>
        </p:nvSpPr>
        <p:spPr>
          <a:xfrm>
            <a:off x="8744192" y="3733874"/>
            <a:ext cx="2712231" cy="892552"/>
          </a:xfrm>
          <a:prstGeom prst="rect">
            <a:avLst/>
          </a:prstGeom>
          <a:solidFill>
            <a:srgbClr val="3365A0"/>
          </a:solidFill>
        </p:spPr>
        <p:txBody>
          <a:bodyPr wrap="square">
            <a:spAutoFit/>
          </a:bodyPr>
          <a:lstStyle/>
          <a:p>
            <a:pPr fontAlgn="auto">
              <a:spcBef>
                <a:spcPts val="0"/>
              </a:spcBef>
              <a:spcAft>
                <a:spcPts val="0"/>
              </a:spcAft>
            </a:pPr>
            <a:r>
              <a:rPr lang="zh-CN" altLang="en-US" sz="1400" dirty="0">
                <a:solidFill>
                  <a:prstClr val="white"/>
                </a:solidFill>
                <a:latin typeface="微软雅黑" panose="020B0503020204020204" pitchFamily="34" charset="-122"/>
                <a:ea typeface="微软雅黑" panose="020B0503020204020204" pitchFamily="34" charset="-122"/>
              </a:rPr>
              <a:t>个人信息保护法</a:t>
            </a:r>
            <a:endParaRPr lang="en-US" altLang="zh-CN" sz="1400"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400" dirty="0">
                <a:solidFill>
                  <a:prstClr val="white"/>
                </a:solidFill>
                <a:latin typeface="微软雅黑" panose="020B0503020204020204" pitchFamily="34" charset="-122"/>
                <a:ea typeface="微软雅黑" panose="020B0503020204020204" pitchFamily="34" charset="-122"/>
              </a:rPr>
              <a:t>第五章　个人信息处理者的义务</a:t>
            </a:r>
            <a:endParaRPr lang="en-US" altLang="zh-CN" sz="1400"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第五十一条 （三）采取相应的加密、去标识化等安全技术措施</a:t>
            </a:r>
            <a:endParaRPr lang="zh-CN" altLang="en-US" sz="1200" dirty="0">
              <a:solidFill>
                <a:prstClr val="white"/>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8744192" y="1351288"/>
            <a:ext cx="2712231" cy="892552"/>
          </a:xfrm>
          <a:prstGeom prst="rect">
            <a:avLst/>
          </a:prstGeom>
          <a:solidFill>
            <a:srgbClr val="3365A0"/>
          </a:solidFill>
        </p:spPr>
        <p:txBody>
          <a:bodyPr wrap="square">
            <a:spAutoFit/>
          </a:bodyPr>
          <a:lstStyle>
            <a:defPPr>
              <a:defRPr lang="zh-CN"/>
            </a:defPPr>
            <a:lvl1pPr>
              <a:defRPr sz="1400">
                <a:solidFill>
                  <a:schemeClr val="bg1"/>
                </a:solidFill>
                <a:latin typeface="+mn-ea"/>
              </a:defRPr>
            </a:lvl1pPr>
          </a:lstStyle>
          <a:p>
            <a:pPr fontAlgn="auto">
              <a:spcBef>
                <a:spcPts val="0"/>
              </a:spcBef>
              <a:spcAft>
                <a:spcPts val="0"/>
              </a:spcAft>
            </a:pPr>
            <a:r>
              <a:rPr lang="zh-CN" altLang="en-US" dirty="0">
                <a:solidFill>
                  <a:prstClr val="white"/>
                </a:solidFill>
                <a:latin typeface="微软雅黑" panose="020B0503020204020204" pitchFamily="34" charset="-122"/>
                <a:ea typeface="微软雅黑" panose="020B0503020204020204" pitchFamily="34" charset="-122"/>
              </a:rPr>
              <a:t>个人信息保护法</a:t>
            </a:r>
            <a:endParaRPr lang="en-US" altLang="zh-CN"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dirty="0">
                <a:solidFill>
                  <a:prstClr val="white"/>
                </a:solidFill>
                <a:latin typeface="微软雅黑" panose="020B0503020204020204" pitchFamily="34" charset="-122"/>
                <a:ea typeface="微软雅黑" panose="020B0503020204020204" pitchFamily="34" charset="-122"/>
              </a:rPr>
              <a:t>第五章　个人信息处理者的义务</a:t>
            </a:r>
            <a:endParaRPr lang="en-US" altLang="zh-CN"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第五十一条 （二）对个人信息实行分类管理</a:t>
            </a:r>
            <a:endParaRPr lang="zh-CN" altLang="en-US" sz="1200" dirty="0">
              <a:solidFill>
                <a:prstClr val="white"/>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64957" y="3225851"/>
            <a:ext cx="4019843" cy="861774"/>
          </a:xfrm>
          <a:prstGeom prst="rect">
            <a:avLst/>
          </a:prstGeom>
          <a:solidFill>
            <a:srgbClr val="3365A0"/>
          </a:solidFill>
        </p:spPr>
        <p:txBody>
          <a:bodyPr wrap="square">
            <a:spAutoFit/>
          </a:bodyPr>
          <a:lstStyle>
            <a:defPPr>
              <a:defRPr lang="zh-CN"/>
            </a:defPPr>
            <a:lvl1pPr>
              <a:defRPr sz="1400">
                <a:solidFill>
                  <a:schemeClr val="bg1"/>
                </a:solidFill>
                <a:latin typeface="+mn-ea"/>
              </a:defRPr>
            </a:lvl1pPr>
          </a:lstStyle>
          <a:p>
            <a:pPr fontAlgn="auto">
              <a:spcBef>
                <a:spcPts val="0"/>
              </a:spcBef>
              <a:spcAft>
                <a:spcPts val="0"/>
              </a:spcAft>
            </a:pPr>
            <a:r>
              <a:rPr lang="zh-CN" altLang="en-US" dirty="0">
                <a:solidFill>
                  <a:prstClr val="white"/>
                </a:solidFill>
                <a:latin typeface="微软雅黑" panose="020B0503020204020204" pitchFamily="34" charset="-122"/>
                <a:ea typeface="微软雅黑" panose="020B0503020204020204" pitchFamily="34" charset="-122"/>
              </a:rPr>
              <a:t>网络安全法 第四章</a:t>
            </a:r>
            <a:endParaRPr lang="en-US" altLang="zh-CN"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第四十二条  网络运营者不得泄露、篡改、毁损其收集的个人信息；未经被收集者同意，不得向他人提供个人信息。但是，经过处理无法识别特定个人且不能复原的除外</a:t>
            </a:r>
            <a:endParaRPr lang="zh-CN" altLang="en-US" sz="1200" dirty="0">
              <a:solidFill>
                <a:prstClr val="white"/>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19177" y="1901033"/>
            <a:ext cx="4862285" cy="1077218"/>
          </a:xfrm>
          <a:prstGeom prst="rect">
            <a:avLst/>
          </a:prstGeom>
          <a:solidFill>
            <a:srgbClr val="3365A0"/>
          </a:solidFill>
        </p:spPr>
        <p:txBody>
          <a:bodyPr wrap="square">
            <a:spAutoFit/>
          </a:bodyPr>
          <a:lstStyle>
            <a:defPPr>
              <a:defRPr lang="zh-CN"/>
            </a:defPPr>
            <a:lvl1pPr>
              <a:defRPr sz="1400">
                <a:solidFill>
                  <a:schemeClr val="bg1"/>
                </a:solidFill>
                <a:latin typeface="+mn-ea"/>
              </a:defRPr>
            </a:lvl1pPr>
          </a:lstStyle>
          <a:p>
            <a:pPr fontAlgn="auto">
              <a:spcBef>
                <a:spcPts val="0"/>
              </a:spcBef>
              <a:spcAft>
                <a:spcPts val="0"/>
              </a:spcAft>
            </a:pPr>
            <a:r>
              <a:rPr lang="zh-CN" altLang="en-US" dirty="0">
                <a:solidFill>
                  <a:prstClr val="white"/>
                </a:solidFill>
                <a:latin typeface="微软雅黑" panose="020B0503020204020204" pitchFamily="34" charset="-122"/>
                <a:ea typeface="微软雅黑" panose="020B0503020204020204" pitchFamily="34" charset="-122"/>
              </a:rPr>
              <a:t>个人信息保护法</a:t>
            </a:r>
            <a:endParaRPr lang="en-US" altLang="zh-CN"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第五十六条 个人信息保护影响评估应当包括下列内容：</a:t>
            </a:r>
            <a:endParaRPr lang="zh-CN" altLang="en-US" sz="1200"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dirty="0">
                <a:solidFill>
                  <a:prstClr val="white"/>
                </a:solidFill>
                <a:latin typeface="微软雅黑" panose="020B0503020204020204" pitchFamily="34" charset="-122"/>
                <a:ea typeface="微软雅黑" panose="020B0503020204020204" pitchFamily="34" charset="-122"/>
              </a:rPr>
              <a:t>　</a:t>
            </a:r>
            <a:r>
              <a:rPr lang="zh-CN" altLang="en-US" sz="1200" dirty="0">
                <a:solidFill>
                  <a:prstClr val="white"/>
                </a:solidFill>
                <a:latin typeface="微软雅黑" panose="020B0503020204020204" pitchFamily="34" charset="-122"/>
                <a:ea typeface="微软雅黑" panose="020B0503020204020204" pitchFamily="34" charset="-122"/>
              </a:rPr>
              <a:t>　（一）个人信息的处理目的、处理方式等是否合法、正当、必要；</a:t>
            </a:r>
            <a:endParaRPr lang="zh-CN" altLang="en-US" sz="1200"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　　（二）对个人权益的影响及安全风险；</a:t>
            </a:r>
            <a:endParaRPr lang="zh-CN" altLang="en-US" sz="1200"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　　（三）所采取的保护措施是否合法、有效并与风险程度相适应</a:t>
            </a:r>
            <a:endParaRPr lang="zh-CN" altLang="en-US" sz="1200" dirty="0">
              <a:solidFill>
                <a:prstClr val="white"/>
              </a:solidFill>
              <a:latin typeface="微软雅黑" panose="020B0503020204020204" pitchFamily="34" charset="-122"/>
              <a:ea typeface="微软雅黑" panose="020B0503020204020204" pitchFamily="34" charset="-122"/>
            </a:endParaRPr>
          </a:p>
        </p:txBody>
      </p:sp>
      <p:cxnSp>
        <p:nvCxnSpPr>
          <p:cNvPr id="9" name="直接连接符 10"/>
          <p:cNvCxnSpPr>
            <a:endCxn id="4" idx="1"/>
          </p:cNvCxnSpPr>
          <p:nvPr/>
        </p:nvCxnSpPr>
        <p:spPr>
          <a:xfrm flipV="1">
            <a:off x="3402594" y="4180150"/>
            <a:ext cx="5341598" cy="200121"/>
          </a:xfrm>
          <a:prstGeom prst="line">
            <a:avLst/>
          </a:prstGeom>
          <a:noFill/>
          <a:ln w="12700" cap="flat" cmpd="sng" algn="ctr">
            <a:solidFill>
              <a:srgbClr val="003F88"/>
            </a:solidFill>
            <a:prstDash val="solid"/>
            <a:miter lim="800000"/>
          </a:ln>
          <a:effectLst/>
        </p:spPr>
      </p:cxnSp>
      <p:cxnSp>
        <p:nvCxnSpPr>
          <p:cNvPr id="10" name="直接连接符 11"/>
          <p:cNvCxnSpPr>
            <a:stCxn id="7" idx="3"/>
          </p:cNvCxnSpPr>
          <p:nvPr/>
        </p:nvCxnSpPr>
        <p:spPr>
          <a:xfrm>
            <a:off x="4684800" y="3656738"/>
            <a:ext cx="2862091" cy="723533"/>
          </a:xfrm>
          <a:prstGeom prst="line">
            <a:avLst/>
          </a:prstGeom>
          <a:noFill/>
          <a:ln w="12700" cap="flat" cmpd="sng" algn="ctr">
            <a:solidFill>
              <a:srgbClr val="003F88"/>
            </a:solidFill>
            <a:prstDash val="solid"/>
            <a:miter lim="800000"/>
          </a:ln>
          <a:effectLst/>
        </p:spPr>
      </p:cxnSp>
      <p:cxnSp>
        <p:nvCxnSpPr>
          <p:cNvPr id="11" name="直接连接符 12"/>
          <p:cNvCxnSpPr>
            <a:endCxn id="5" idx="1"/>
          </p:cNvCxnSpPr>
          <p:nvPr/>
        </p:nvCxnSpPr>
        <p:spPr>
          <a:xfrm flipV="1">
            <a:off x="7052820" y="1797564"/>
            <a:ext cx="1691372" cy="407319"/>
          </a:xfrm>
          <a:prstGeom prst="line">
            <a:avLst/>
          </a:prstGeom>
          <a:noFill/>
          <a:ln w="12700" cap="flat" cmpd="sng" algn="ctr">
            <a:solidFill>
              <a:srgbClr val="003F88"/>
            </a:solidFill>
            <a:prstDash val="solid"/>
            <a:miter lim="800000"/>
          </a:ln>
          <a:effectLst/>
        </p:spPr>
      </p:cxnSp>
      <p:cxnSp>
        <p:nvCxnSpPr>
          <p:cNvPr id="12" name="直接连接符 13"/>
          <p:cNvCxnSpPr>
            <a:stCxn id="8" idx="3"/>
          </p:cNvCxnSpPr>
          <p:nvPr/>
        </p:nvCxnSpPr>
        <p:spPr>
          <a:xfrm>
            <a:off x="5581462" y="2439642"/>
            <a:ext cx="5092087" cy="1062021"/>
          </a:xfrm>
          <a:prstGeom prst="line">
            <a:avLst/>
          </a:prstGeom>
          <a:noFill/>
          <a:ln w="12700" cap="flat" cmpd="sng" algn="ctr">
            <a:solidFill>
              <a:srgbClr val="003F88"/>
            </a:solidFill>
            <a:prstDash val="solid"/>
            <a:miter lim="800000"/>
          </a:ln>
          <a:effectLst/>
        </p:spPr>
      </p:cxnSp>
      <p:sp>
        <p:nvSpPr>
          <p:cNvPr id="13" name="文本框 12"/>
          <p:cNvSpPr txBox="1"/>
          <p:nvPr/>
        </p:nvSpPr>
        <p:spPr>
          <a:xfrm>
            <a:off x="664957" y="4749628"/>
            <a:ext cx="6011811" cy="1231106"/>
          </a:xfrm>
          <a:prstGeom prst="rect">
            <a:avLst/>
          </a:prstGeom>
          <a:solidFill>
            <a:srgbClr val="3365A0"/>
          </a:solidFill>
        </p:spPr>
        <p:txBody>
          <a:bodyPr wrap="square">
            <a:spAutoFit/>
          </a:bodyPr>
          <a:lstStyle>
            <a:defPPr>
              <a:defRPr lang="zh-CN"/>
            </a:defPPr>
            <a:lvl1pPr>
              <a:defRPr sz="1400">
                <a:solidFill>
                  <a:schemeClr val="bg1"/>
                </a:solidFill>
                <a:latin typeface="+mn-ea"/>
              </a:defRPr>
            </a:lvl1pPr>
          </a:lstStyle>
          <a:p>
            <a:pPr fontAlgn="auto">
              <a:spcBef>
                <a:spcPts val="0"/>
              </a:spcBef>
              <a:spcAft>
                <a:spcPts val="0"/>
              </a:spcAft>
            </a:pPr>
            <a:r>
              <a:rPr lang="zh-CN" altLang="en-US" dirty="0">
                <a:solidFill>
                  <a:prstClr val="white"/>
                </a:solidFill>
                <a:latin typeface="微软雅黑" panose="020B0503020204020204" pitchFamily="34" charset="-122"/>
                <a:ea typeface="微软雅黑" panose="020B0503020204020204" pitchFamily="34" charset="-122"/>
              </a:rPr>
              <a:t>个人信息保护法</a:t>
            </a:r>
            <a:endParaRPr lang="en-US" altLang="zh-CN"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第五十五条 有下列情形之一的，个人信息处理者应当事前进行个人信息保护影响评估，并对处理情况进行记录：</a:t>
            </a:r>
            <a:endParaRPr lang="zh-CN" altLang="en-US" sz="1200"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　　（一）处理敏感个人信息；</a:t>
            </a:r>
            <a:endParaRPr lang="zh-CN" altLang="en-US" sz="1200"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　　（二）利用个人信息进行自动化决策；</a:t>
            </a:r>
            <a:endParaRPr lang="zh-CN" altLang="en-US" sz="1200" dirty="0">
              <a:solidFill>
                <a:prstClr val="white"/>
              </a:solidFill>
              <a:latin typeface="微软雅黑" panose="020B0503020204020204" pitchFamily="34" charset="-122"/>
              <a:ea typeface="微软雅黑" panose="020B0503020204020204" pitchFamily="34" charset="-122"/>
            </a:endParaRPr>
          </a:p>
          <a:p>
            <a:pPr fontAlgn="auto">
              <a:spcBef>
                <a:spcPts val="0"/>
              </a:spcBef>
              <a:spcAft>
                <a:spcPts val="0"/>
              </a:spcAft>
            </a:pPr>
            <a:r>
              <a:rPr lang="zh-CN" altLang="en-US" sz="1200" dirty="0">
                <a:solidFill>
                  <a:prstClr val="white"/>
                </a:solidFill>
                <a:latin typeface="微软雅黑" panose="020B0503020204020204" pitchFamily="34" charset="-122"/>
                <a:ea typeface="微软雅黑" panose="020B0503020204020204" pitchFamily="34" charset="-122"/>
              </a:rPr>
              <a:t>　　（三）委托处理个人信息、向其他个人信息处理者提供个人信息、公开个人信息；</a:t>
            </a:r>
            <a:endParaRPr lang="zh-CN" altLang="en-US" sz="1200" dirty="0">
              <a:solidFill>
                <a:prstClr val="white"/>
              </a:solidFill>
              <a:latin typeface="微软雅黑" panose="020B0503020204020204" pitchFamily="34" charset="-122"/>
              <a:ea typeface="微软雅黑" panose="020B0503020204020204" pitchFamily="34" charset="-122"/>
            </a:endParaRPr>
          </a:p>
        </p:txBody>
      </p:sp>
      <p:cxnSp>
        <p:nvCxnSpPr>
          <p:cNvPr id="14" name="直接连接符 15"/>
          <p:cNvCxnSpPr>
            <a:stCxn id="13" idx="3"/>
          </p:cNvCxnSpPr>
          <p:nvPr/>
        </p:nvCxnSpPr>
        <p:spPr>
          <a:xfrm flipV="1">
            <a:off x="6676768" y="5036574"/>
            <a:ext cx="2197478" cy="328607"/>
          </a:xfrm>
          <a:prstGeom prst="line">
            <a:avLst/>
          </a:prstGeom>
          <a:noFill/>
          <a:ln w="12700" cap="flat" cmpd="sng" algn="ctr">
            <a:solidFill>
              <a:srgbClr val="003F88"/>
            </a:solidFill>
            <a:prstDash val="solid"/>
            <a:miter lim="800000"/>
          </a:ln>
          <a:effectLst/>
        </p:spPr>
      </p:cxnSp>
      <p:sp>
        <p:nvSpPr>
          <p:cNvPr id="15" name="灯片编号占位符 14"/>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Tree>
  </p:cSld>
  <p:clrMapOvr>
    <a:masterClrMapping/>
  </p:clrMapOvr>
  <p:transition spd="slow">
    <p:push dir="u"/>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648970" y="1287145"/>
            <a:ext cx="11090275" cy="4507865"/>
          </a:xfrm>
          <a:prstGeom prst="rect">
            <a:avLst/>
          </a:prstGeom>
          <a:noFill/>
        </p:spPr>
        <p:txBody>
          <a:bodyPr wrap="square" rtlCol="0">
            <a:noAutofit/>
          </a:bodyPr>
          <a:lstStyle/>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Assert ownership and prevent unauthorized usage of shared data</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Basically two phases: embedding and detection </a:t>
            </a:r>
            <a:endParaRPr lang="en-US" altLang="zh-CN" sz="2400" b="1" dirty="0">
              <a:latin typeface="微软雅黑" panose="020B0503020204020204" pitchFamily="34" charset="-122"/>
              <a:ea typeface="微软雅黑" panose="020B0503020204020204" pitchFamily="34" charset="-122"/>
              <a:cs typeface="Arial Regular" panose="020B0604020202090204" charset="0"/>
            </a:endParaRPr>
          </a:p>
          <a:p>
            <a:pPr indent="0" fontAlgn="auto">
              <a:lnSpc>
                <a:spcPct val="150000"/>
              </a:lnSpc>
              <a:buSzPct val="100000"/>
              <a:buFont typeface="Arial" panose="020B0604020202090204" pitchFamily="34" charset="0"/>
              <a:buChar char="•"/>
            </a:pPr>
            <a:r>
              <a:rPr lang="en-US" altLang="zh-CN" sz="2400" b="1" dirty="0">
                <a:latin typeface="微软雅黑" panose="020B0503020204020204" pitchFamily="34" charset="-122"/>
                <a:ea typeface="微软雅黑" panose="020B0503020204020204" pitchFamily="34" charset="-122"/>
                <a:cs typeface="Arial Regular" panose="020B0604020202090204" charset="0"/>
              </a:rPr>
              <a:t> </a:t>
            </a:r>
            <a:r>
              <a:rPr lang="en-US" altLang="zh-CN" sz="2400" dirty="0">
                <a:latin typeface="Arial Regular" panose="020B0604020202090204" charset="0"/>
                <a:ea typeface="微软雅黑" panose="020B0503020204020204" pitchFamily="34" charset="-122"/>
                <a:cs typeface="Arial Regular" panose="020B0604020202090204" charset="0"/>
              </a:rPr>
              <a:t>Utilize</a:t>
            </a:r>
            <a:r>
              <a:rPr lang="zh-CN" altLang="en-US" sz="2400" dirty="0">
                <a:latin typeface="Arial Regular" panose="020B0604020202090204" charset="0"/>
                <a:ea typeface="微软雅黑" panose="020B0503020204020204" pitchFamily="34" charset="-122"/>
                <a:cs typeface="Arial Regular" panose="020B0604020202090204" charset="0"/>
              </a:rPr>
              <a:t> model utility to measure</a:t>
            </a:r>
            <a:r>
              <a:rPr lang="en-US" altLang="zh-CN" sz="2400" dirty="0">
                <a:latin typeface="Arial Regular" panose="020B0604020202090204" charset="0"/>
                <a:ea typeface="微软雅黑" panose="020B0503020204020204" pitchFamily="34" charset="-122"/>
                <a:cs typeface="Arial Regular" panose="020B0604020202090204" charset="0"/>
              </a:rPr>
              <a:t> data</a:t>
            </a:r>
            <a:r>
              <a:rPr lang="zh-CN" altLang="en-US" sz="2400" dirty="0">
                <a:latin typeface="Arial Regular" panose="020B0604020202090204" charset="0"/>
                <a:ea typeface="微软雅黑" panose="020B0503020204020204" pitchFamily="34" charset="-122"/>
                <a:cs typeface="Arial Regular" panose="020B0604020202090204" charset="0"/>
              </a:rPr>
              <a:t> utility</a:t>
            </a:r>
            <a:r>
              <a:rPr lang="en-US" altLang="zh-CN" sz="2400" dirty="0">
                <a:latin typeface="Arial Regular" panose="020B0604020202090204" charset="0"/>
                <a:ea typeface="微软雅黑" panose="020B0503020204020204" pitchFamily="34" charset="-122"/>
                <a:cs typeface="Arial Regular" panose="020B0604020202090204" charset="0"/>
              </a:rPr>
              <a:t> (this work)</a:t>
            </a:r>
            <a:endParaRPr lang="en-US" altLang="zh-CN" sz="2400" dirty="0">
              <a:latin typeface="Arial Regular" panose="020B0604020202090204" charset="0"/>
              <a:ea typeface="微软雅黑" panose="020B0503020204020204" pitchFamily="34" charset="-122"/>
              <a:cs typeface="Arial Regular" panose="020B0604020202090204" charset="0"/>
            </a:endParaRPr>
          </a:p>
        </p:txBody>
      </p:sp>
      <p:pic>
        <p:nvPicPr>
          <p:cNvPr id="17" name="图片 35" descr="3481866"/>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1806575" y="3185795"/>
            <a:ext cx="795020" cy="795020"/>
          </a:xfrm>
          <a:prstGeom prst="rect">
            <a:avLst/>
          </a:prstGeom>
        </p:spPr>
      </p:pic>
      <p:sp>
        <p:nvSpPr>
          <p:cNvPr id="18" name="TextBox 27"/>
          <p:cNvSpPr txBox="1"/>
          <p:nvPr>
            <p:custDataLst>
              <p:tags r:id="rId4"/>
            </p:custDataLst>
          </p:nvPr>
        </p:nvSpPr>
        <p:spPr>
          <a:xfrm>
            <a:off x="1369695" y="4178935"/>
            <a:ext cx="1791970"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a:ln>
                  <a:noFill/>
                </a:ln>
                <a:solidFill>
                  <a:srgbClr val="0E427C"/>
                </a:solidFill>
                <a:effectLst/>
                <a:uLnTx/>
                <a:uFillTx/>
                <a:latin typeface="Arial Bold" panose="020B0604020202090204" charset="0"/>
                <a:ea typeface="等线" panose="02010600030101010101" charset="-122"/>
                <a:cs typeface="Arial Bold" panose="020B0604020202090204" charset="0"/>
              </a:rPr>
              <a:t>Original dataset</a:t>
            </a:r>
            <a:endParaRPr kumimoji="0" lang="en-US" altLang="zh-CN" sz="1600" b="1" i="0" u="none" strike="noStrike" kern="1200" cap="none" spc="0" normalizeH="0" baseline="0" noProof="0">
              <a:ln>
                <a:noFill/>
              </a:ln>
              <a:solidFill>
                <a:srgbClr val="0E427C"/>
              </a:solidFill>
              <a:effectLst/>
              <a:uLnTx/>
              <a:uFillTx/>
              <a:latin typeface="Arial Bold" panose="020B0604020202090204" charset="0"/>
              <a:ea typeface="等线" panose="02010600030101010101" charset="-122"/>
              <a:cs typeface="Arial Bold" panose="020B0604020202090204" charset="0"/>
            </a:endParaRPr>
          </a:p>
        </p:txBody>
      </p:sp>
      <p:cxnSp>
        <p:nvCxnSpPr>
          <p:cNvPr id="19" name="Straight Arrow Connector 34"/>
          <p:cNvCxnSpPr/>
          <p:nvPr>
            <p:custDataLst>
              <p:tags r:id="rId5"/>
            </p:custDataLst>
          </p:nvPr>
        </p:nvCxnSpPr>
        <p:spPr>
          <a:xfrm>
            <a:off x="2975107" y="3566056"/>
            <a:ext cx="1349375" cy="541020"/>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 name="图片 39" descr="21572435"/>
          <p:cNvPicPr>
            <a:picLocks noChangeAspect="1"/>
          </p:cNvPicPr>
          <p:nvPr>
            <p:custDataLst>
              <p:tags r:id="rId6"/>
            </p:custDataLst>
          </p:nvPr>
        </p:nvPicPr>
        <p:blipFill>
          <a:blip r:embed="rId7">
            <a:extLst>
              <a:ext uri="{96DAC541-7B7A-43D3-8B79-37D633B846F1}">
                <asvg:svgBlip xmlns:asvg="http://schemas.microsoft.com/office/drawing/2016/SVG/main" r:embed="rId8"/>
              </a:ext>
            </a:extLst>
          </a:blip>
          <a:stretch>
            <a:fillRect/>
          </a:stretch>
        </p:blipFill>
        <p:spPr>
          <a:xfrm>
            <a:off x="1778000" y="4799965"/>
            <a:ext cx="823595" cy="823595"/>
          </a:xfrm>
          <a:prstGeom prst="rect">
            <a:avLst/>
          </a:prstGeom>
        </p:spPr>
      </p:pic>
      <p:sp>
        <p:nvSpPr>
          <p:cNvPr id="21" name="TextBox 27"/>
          <p:cNvSpPr txBox="1"/>
          <p:nvPr>
            <p:custDataLst>
              <p:tags r:id="rId9"/>
            </p:custDataLst>
          </p:nvPr>
        </p:nvSpPr>
        <p:spPr>
          <a:xfrm>
            <a:off x="1058545" y="5774055"/>
            <a:ext cx="2526665"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a:ln>
                  <a:noFill/>
                </a:ln>
                <a:solidFill>
                  <a:srgbClr val="0E427C"/>
                </a:solidFill>
                <a:effectLst/>
                <a:uLnTx/>
                <a:uFillTx/>
                <a:latin typeface="Arial Bold" panose="020B0604020202090204" charset="0"/>
                <a:ea typeface="等线" panose="02010600030101010101" charset="-122"/>
                <a:cs typeface="Arial Bold" panose="020B0604020202090204" charset="0"/>
              </a:rPr>
              <a:t>Watermark information</a:t>
            </a:r>
            <a:endParaRPr kumimoji="0" lang="en-US" altLang="zh-CN" sz="1600" b="1" i="0" u="none" strike="noStrike" kern="1200" cap="none" spc="0" normalizeH="0" baseline="0" noProof="0">
              <a:ln>
                <a:noFill/>
              </a:ln>
              <a:solidFill>
                <a:srgbClr val="0E427C"/>
              </a:solidFill>
              <a:effectLst/>
              <a:uLnTx/>
              <a:uFillTx/>
              <a:latin typeface="Arial Bold" panose="020B0604020202090204" charset="0"/>
              <a:ea typeface="等线" panose="02010600030101010101" charset="-122"/>
              <a:cs typeface="Arial Bold" panose="020B0604020202090204" charset="0"/>
            </a:endParaRPr>
          </a:p>
        </p:txBody>
      </p:sp>
      <p:cxnSp>
        <p:nvCxnSpPr>
          <p:cNvPr id="22" name="Straight Arrow Connector 34"/>
          <p:cNvCxnSpPr/>
          <p:nvPr>
            <p:custDataLst>
              <p:tags r:id="rId10"/>
            </p:custDataLst>
          </p:nvPr>
        </p:nvCxnSpPr>
        <p:spPr>
          <a:xfrm flipV="1">
            <a:off x="2975107" y="4714771"/>
            <a:ext cx="1308100" cy="561975"/>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3" name="图片 42" descr="20278555"/>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5081905" y="3840480"/>
            <a:ext cx="917575" cy="917575"/>
          </a:xfrm>
          <a:prstGeom prst="rect">
            <a:avLst/>
          </a:prstGeom>
        </p:spPr>
      </p:pic>
      <p:sp>
        <p:nvSpPr>
          <p:cNvPr id="24" name="TextBox 27"/>
          <p:cNvSpPr txBox="1"/>
          <p:nvPr>
            <p:custDataLst>
              <p:tags r:id="rId14"/>
            </p:custDataLst>
          </p:nvPr>
        </p:nvSpPr>
        <p:spPr>
          <a:xfrm>
            <a:off x="4324350" y="4758055"/>
            <a:ext cx="2526030"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a:ln>
                  <a:noFill/>
                </a:ln>
                <a:solidFill>
                  <a:srgbClr val="0E427C"/>
                </a:solidFill>
                <a:effectLst/>
                <a:uLnTx/>
                <a:uFillTx/>
                <a:latin typeface="Arial Bold" panose="020B0604020202090204" charset="0"/>
                <a:ea typeface="等线" panose="02010600030101010101" charset="-122"/>
                <a:cs typeface="Arial Bold" panose="020B0604020202090204" charset="0"/>
              </a:rPr>
              <a:t>Watermark embedding</a:t>
            </a:r>
            <a:endParaRPr kumimoji="0" lang="en-US" altLang="zh-CN" sz="1600" b="1" i="0" u="none" strike="noStrike" kern="1200" cap="none" spc="0" normalizeH="0" baseline="0" noProof="0">
              <a:ln>
                <a:noFill/>
              </a:ln>
              <a:solidFill>
                <a:srgbClr val="0E427C"/>
              </a:solidFill>
              <a:effectLst/>
              <a:uLnTx/>
              <a:uFillTx/>
              <a:latin typeface="Arial Bold" panose="020B0604020202090204" charset="0"/>
              <a:ea typeface="等线" panose="02010600030101010101" charset="-122"/>
              <a:cs typeface="Arial Bold" panose="020B0604020202090204" charset="0"/>
            </a:endParaRPr>
          </a:p>
        </p:txBody>
      </p:sp>
      <p:cxnSp>
        <p:nvCxnSpPr>
          <p:cNvPr id="25" name="Straight Arrow Connector 34"/>
          <p:cNvCxnSpPr/>
          <p:nvPr>
            <p:custDataLst>
              <p:tags r:id="rId15"/>
            </p:custDataLst>
          </p:nvPr>
        </p:nvCxnSpPr>
        <p:spPr>
          <a:xfrm>
            <a:off x="6428237" y="4331231"/>
            <a:ext cx="1047115" cy="0"/>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6" name="图片 45" descr="3481866"/>
          <p:cNvPicPr>
            <a:picLocks noChangeAspect="1"/>
          </p:cNvPicPr>
          <p:nvPr>
            <p:custDataLst>
              <p:tags r:id="rId16"/>
            </p:custDataLst>
          </p:nvPr>
        </p:nvPicPr>
        <p:blipFill>
          <a:blip r:embed="rId2">
            <a:extLst>
              <a:ext uri="{96DAC541-7B7A-43D3-8B79-37D633B846F1}">
                <asvg:svgBlip xmlns:asvg="http://schemas.microsoft.com/office/drawing/2016/SVG/main" r:embed="rId3"/>
              </a:ext>
            </a:extLst>
          </a:blip>
          <a:stretch>
            <a:fillRect/>
          </a:stretch>
        </p:blipFill>
        <p:spPr>
          <a:xfrm>
            <a:off x="7919720" y="3906520"/>
            <a:ext cx="720725" cy="720725"/>
          </a:xfrm>
          <a:prstGeom prst="rect">
            <a:avLst/>
          </a:prstGeom>
        </p:spPr>
      </p:pic>
      <p:sp>
        <p:nvSpPr>
          <p:cNvPr id="27" name="TextBox 27"/>
          <p:cNvSpPr txBox="1"/>
          <p:nvPr>
            <p:custDataLst>
              <p:tags r:id="rId17"/>
            </p:custDataLst>
          </p:nvPr>
        </p:nvSpPr>
        <p:spPr>
          <a:xfrm>
            <a:off x="7172325" y="4758055"/>
            <a:ext cx="2369185"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a:ln>
                  <a:noFill/>
                </a:ln>
                <a:solidFill>
                  <a:srgbClr val="0E427C"/>
                </a:solidFill>
                <a:effectLst/>
                <a:uLnTx/>
                <a:uFillTx/>
                <a:latin typeface="Arial Bold" panose="020B0604020202090204" charset="0"/>
                <a:ea typeface="等线" panose="02010600030101010101" charset="-122"/>
                <a:cs typeface="Arial Bold" panose="020B0604020202090204" charset="0"/>
              </a:rPr>
              <a:t>Watermarked dataset</a:t>
            </a:r>
            <a:endParaRPr kumimoji="0" lang="en-US" altLang="zh-CN" sz="1600" b="1" i="0" u="none" strike="noStrike" kern="1200" cap="none" spc="0" normalizeH="0" baseline="0" noProof="0">
              <a:ln>
                <a:noFill/>
              </a:ln>
              <a:solidFill>
                <a:srgbClr val="0E427C"/>
              </a:solidFill>
              <a:effectLst/>
              <a:uLnTx/>
              <a:uFillTx/>
              <a:latin typeface="Arial Bold" panose="020B0604020202090204" charset="0"/>
              <a:ea typeface="等线" panose="02010600030101010101" charset="-122"/>
              <a:cs typeface="Arial Bold" panose="020B0604020202090204" charset="0"/>
            </a:endParaRPr>
          </a:p>
        </p:txBody>
      </p:sp>
      <p:pic>
        <p:nvPicPr>
          <p:cNvPr id="28" name="图片 23" descr="21601176"/>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8357235" y="4297045"/>
            <a:ext cx="372110" cy="365125"/>
          </a:xfrm>
          <a:prstGeom prst="rect">
            <a:avLst/>
          </a:prstGeom>
        </p:spPr>
      </p:pic>
      <p:sp>
        <p:nvSpPr>
          <p:cNvPr id="29" name="TextBox 27"/>
          <p:cNvSpPr txBox="1"/>
          <p:nvPr>
            <p:custDataLst>
              <p:tags r:id="rId21"/>
            </p:custDataLst>
          </p:nvPr>
        </p:nvSpPr>
        <p:spPr>
          <a:xfrm>
            <a:off x="6621780" y="5734050"/>
            <a:ext cx="2820670"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600" b="1" noProof="0">
                <a:ln>
                  <a:noFill/>
                </a:ln>
                <a:solidFill>
                  <a:srgbClr val="0E427C"/>
                </a:solidFill>
                <a:effectLst/>
                <a:uLnTx/>
                <a:uFillTx/>
                <a:latin typeface="Arial Bold" panose="020B0604020202090204" charset="0"/>
                <a:ea typeface="等线" panose="02010600030101010101" charset="-122"/>
                <a:cs typeface="Arial Bold" panose="020B0604020202090204" charset="0"/>
                <a:sym typeface="+mn-ea"/>
              </a:rPr>
              <a:t>Watermark detection</a:t>
            </a:r>
            <a:endParaRPr kumimoji="0" lang="zh-CN" altLang="en-US" sz="1600" b="1" i="0" u="none" strike="noStrike" kern="1200" cap="none" spc="0" normalizeH="0" baseline="0" noProof="0">
              <a:ln>
                <a:noFill/>
              </a:ln>
              <a:solidFill>
                <a:srgbClr val="0E427C"/>
              </a:solidFill>
              <a:effectLst/>
              <a:uLnTx/>
              <a:uFillTx/>
              <a:latin typeface="等线" panose="02010600030101010101" charset="-122"/>
              <a:ea typeface="等线" panose="02010600030101010101" charset="-122"/>
              <a:cs typeface="Times New Roman" panose="02020603050405020304" pitchFamily="18" charset="0"/>
            </a:endParaRPr>
          </a:p>
        </p:txBody>
      </p:sp>
      <p:cxnSp>
        <p:nvCxnSpPr>
          <p:cNvPr id="30" name="曲线连接符 28"/>
          <p:cNvCxnSpPr>
            <a:stCxn id="27" idx="2"/>
          </p:cNvCxnSpPr>
          <p:nvPr/>
        </p:nvCxnSpPr>
        <p:spPr>
          <a:xfrm rot="5400000">
            <a:off x="5672455" y="3234055"/>
            <a:ext cx="823595" cy="4545965"/>
          </a:xfrm>
          <a:prstGeom prst="curvedConnector2">
            <a:avLst/>
          </a:prstGeom>
          <a:ln w="28575" cap="flat" cmpd="sng">
            <a:solidFill>
              <a:schemeClr val="tx1">
                <a:lumMod val="50000"/>
                <a:lumOff val="50000"/>
              </a:schemeClr>
            </a:solidFill>
            <a:prstDash val="solid"/>
            <a:miter lim="800000"/>
            <a:headEnd type="none"/>
            <a:tailEnd type="arrow" w="med" len="med"/>
          </a:ln>
        </p:spPr>
        <p:style>
          <a:lnRef idx="2">
            <a:schemeClr val="accent1"/>
          </a:lnRef>
          <a:fillRef idx="0">
            <a:srgbClr val="FFFFFF"/>
          </a:fillRef>
          <a:effectRef idx="0">
            <a:srgbClr val="FFFFFF"/>
          </a:effectRef>
          <a:fontRef idx="minor">
            <a:schemeClr val="tx1"/>
          </a:fontRef>
        </p:style>
      </p:cxnSp>
      <p:sp>
        <p:nvSpPr>
          <p:cNvPr id="7" name="灯片编号占位符 6"/>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endParaRPr kumimoji="1" lang="zh-CN" altLang="en-US" dirty="0"/>
          </a:p>
        </p:txBody>
      </p:sp>
      <p:graphicFrame>
        <p:nvGraphicFramePr>
          <p:cNvPr id="2" name="表格 1"/>
          <p:cNvGraphicFramePr/>
          <p:nvPr>
            <p:custDataLst>
              <p:tags r:id="rId22"/>
            </p:custDataLst>
          </p:nvPr>
        </p:nvGraphicFramePr>
        <p:xfrm>
          <a:off x="8098790" y="1975485"/>
          <a:ext cx="3941445" cy="1681480"/>
        </p:xfrm>
        <a:graphic>
          <a:graphicData uri="http://schemas.openxmlformats.org/drawingml/2006/table">
            <a:tbl>
              <a:tblPr firstRow="1" bandRow="1">
                <a:tableStyleId>{5C22544A-7EE6-4342-B048-85BDC9FD1C3A}</a:tableStyleId>
              </a:tblPr>
              <a:tblGrid>
                <a:gridCol w="1313815"/>
                <a:gridCol w="1313815"/>
                <a:gridCol w="1313815"/>
              </a:tblGrid>
              <a:tr h="401320">
                <a:tc>
                  <a:txBody>
                    <a:bodyPr/>
                    <a:lstStyle/>
                    <a:p>
                      <a:pPr>
                        <a:buNone/>
                      </a:pPr>
                      <a:endParaRPr lang="zh-CN" altLang="en-US"/>
                    </a:p>
                  </a:txBody>
                  <a:tcPr/>
                </a:tc>
                <a:tc>
                  <a:txBody>
                    <a:bodyPr/>
                    <a:lstStyle/>
                    <a:p>
                      <a:pPr>
                        <a:buNone/>
                      </a:pPr>
                      <a:r>
                        <a:rPr lang="en-US" altLang="zh-CN" sz="1800" dirty="0">
                          <a:sym typeface="+mn-ea"/>
                        </a:rPr>
                        <a:t>Data</a:t>
                      </a:r>
                      <a:endParaRPr lang="zh-CN" altLang="en-US"/>
                    </a:p>
                  </a:txBody>
                  <a:tcPr/>
                </a:tc>
                <a:tc>
                  <a:txBody>
                    <a:bodyPr/>
                    <a:lstStyle/>
                    <a:p>
                      <a:pPr>
                        <a:buNone/>
                      </a:pPr>
                      <a:r>
                        <a:rPr lang="en-US" altLang="zh-CN" sz="1800" dirty="0">
                          <a:sym typeface="+mn-ea"/>
                        </a:rPr>
                        <a:t>Model</a:t>
                      </a:r>
                      <a:endParaRPr lang="zh-CN" altLang="en-US"/>
                    </a:p>
                  </a:txBody>
                  <a:tcPr/>
                </a:tc>
              </a:tr>
              <a:tr h="640080">
                <a:tc>
                  <a:txBody>
                    <a:bodyPr/>
                    <a:lstStyle/>
                    <a:p>
                      <a:pPr>
                        <a:buNone/>
                      </a:pPr>
                      <a:r>
                        <a:rPr lang="en-US" altLang="zh-CN" sz="1800" dirty="0">
                          <a:sym typeface="+mn-ea"/>
                        </a:rPr>
                        <a:t>Data utility (Query)</a:t>
                      </a:r>
                      <a:endParaRPr lang="zh-CN" altLang="en-US"/>
                    </a:p>
                  </a:txBody>
                  <a:tcPr/>
                </a:tc>
                <a:tc>
                  <a:txBody>
                    <a:bodyPr/>
                    <a:lstStyle/>
                    <a:p>
                      <a:pPr>
                        <a:buNone/>
                      </a:pPr>
                      <a:r>
                        <a:rPr lang="zh-CN" altLang="en-US" sz="2400"/>
                        <a:t>✔</a:t>
                      </a:r>
                      <a:endParaRPr lang="zh-CN" altLang="en-US" sz="2400"/>
                    </a:p>
                  </a:txBody>
                  <a:tcPr/>
                </a:tc>
                <a:tc>
                  <a:txBody>
                    <a:bodyPr/>
                    <a:lstStyle/>
                    <a:p>
                      <a:pPr>
                        <a:buNone/>
                      </a:pPr>
                      <a:r>
                        <a:rPr lang="en-US" altLang="zh-CN" b="1"/>
                        <a:t>N/A</a:t>
                      </a:r>
                      <a:endParaRPr lang="en-US" altLang="zh-CN" b="1"/>
                    </a:p>
                  </a:txBody>
                  <a:tcPr/>
                </a:tc>
              </a:tr>
              <a:tr h="640080">
                <a:tc>
                  <a:txBody>
                    <a:bodyPr/>
                    <a:lstStyle/>
                    <a:p>
                      <a:pPr>
                        <a:buNone/>
                      </a:pPr>
                      <a:r>
                        <a:rPr lang="en-US" altLang="zh-CN" sz="1800" dirty="0">
                          <a:sym typeface="+mn-ea"/>
                        </a:rPr>
                        <a:t>Model utility (Acc)</a:t>
                      </a:r>
                      <a:endParaRPr lang="zh-CN" altLang="en-US"/>
                    </a:p>
                  </a:txBody>
                  <a:tcPr/>
                </a:tc>
                <a:tc>
                  <a:txBody>
                    <a:bodyPr/>
                    <a:lstStyle/>
                    <a:p>
                      <a:pPr>
                        <a:buNone/>
                      </a:pPr>
                      <a:r>
                        <a:rPr lang="en-US" altLang="zh-CN" sz="1800" b="1"/>
                        <a:t>this work</a:t>
                      </a:r>
                      <a:endParaRPr lang="en-US" altLang="zh-CN" sz="1800" b="1"/>
                    </a:p>
                  </a:txBody>
                  <a:tcPr/>
                </a:tc>
                <a:tc>
                  <a:txBody>
                    <a:bodyPr/>
                    <a:lstStyle/>
                    <a:p>
                      <a:pPr>
                        <a:buNone/>
                      </a:pPr>
                      <a:r>
                        <a:rPr lang="zh-CN" altLang="en-US" sz="2400" dirty="0">
                          <a:sym typeface="+mn-ea"/>
                        </a:rPr>
                        <a:t>✔</a:t>
                      </a:r>
                      <a:endParaRPr lang="zh-CN" altLang="en-US" sz="2400" dirty="0"/>
                    </a:p>
                  </a:txBody>
                  <a:tcPr/>
                </a:tc>
              </a:tr>
            </a:tbl>
          </a:graphicData>
        </a:graphic>
      </p:graphicFrame>
      <p:sp>
        <p:nvSpPr>
          <p:cNvPr id="14" name="标题 1"/>
          <p:cNvSpPr>
            <a:spLocks noGrp="1"/>
          </p:cNvSpPr>
          <p:nvPr>
            <p:custDataLst>
              <p:tags r:id="rId23"/>
            </p:custDataLst>
          </p:nvPr>
        </p:nvSpPr>
        <p:spPr>
          <a:xfrm>
            <a:off x="824865" y="254000"/>
            <a:ext cx="3674745"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zh-CN" altLang="en-US" sz="3600" b="1" dirty="0">
                <a:latin typeface="Arial Bold" panose="020B0604020202090204" charset="0"/>
                <a:ea typeface="微软雅黑" panose="020B0503020204020204" pitchFamily="34" charset="-122"/>
                <a:cs typeface="Arial Bold" panose="020B0604020202090204" charset="0"/>
              </a:rPr>
              <a:t>水印</a:t>
            </a:r>
            <a:endParaRPr lang="en-US" altLang="zh-CN" sz="3600" b="1" dirty="0">
              <a:latin typeface="Arial Bold" panose="020B0604020202090204" charset="0"/>
              <a:ea typeface="微软雅黑" panose="020B0503020204020204" pitchFamily="34" charset="-122"/>
              <a:cs typeface="Arial Bold" panose="020B060402020209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552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百万富翁问题</a:t>
            </a:r>
            <a:endParaRPr lang="zh-CN" altLang="en-US" sz="2400" b="1" dirty="0">
              <a:latin typeface="微软雅黑" panose="020B0503020204020204" pitchFamily="34" charset="-122"/>
              <a:ea typeface="微软雅黑" panose="020B0503020204020204" pitchFamily="34"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dirty="0"/>
          </a:p>
        </p:txBody>
      </p:sp>
      <p:sp>
        <p:nvSpPr>
          <p:cNvPr id="7" name="文本框 6"/>
          <p:cNvSpPr txBox="1"/>
          <p:nvPr/>
        </p:nvSpPr>
        <p:spPr>
          <a:xfrm>
            <a:off x="1101733" y="1501583"/>
            <a:ext cx="9996312" cy="461665"/>
          </a:xfrm>
          <a:prstGeom prst="rect">
            <a:avLst/>
          </a:prstGeom>
          <a:noFill/>
        </p:spPr>
        <p:txBody>
          <a:bodyPr wrap="square">
            <a:spAutoFit/>
          </a:bodyPr>
          <a:lstStyle/>
          <a:p>
            <a:r>
              <a:rPr lang="zh-CN" altLang="en-US" sz="2400" b="1" dirty="0">
                <a:solidFill>
                  <a:srgbClr val="C00000"/>
                </a:solidFill>
                <a:latin typeface="微软雅黑" panose="020B0503020204020204" pitchFamily="34" charset="-122"/>
                <a:ea typeface="微软雅黑" panose="020B0503020204020204" pitchFamily="34" charset="-122"/>
              </a:rPr>
              <a:t>姚氏百万富翁问题</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2089151" y="5883031"/>
            <a:ext cx="8693552" cy="646331"/>
          </a:xfrm>
          <a:prstGeom prst="rect">
            <a:avLst/>
          </a:prstGeom>
          <a:noFill/>
        </p:spPr>
        <p:txBody>
          <a:bodyPr wrap="square">
            <a:spAutoFit/>
          </a:bodyPr>
          <a:lstStyle/>
          <a:p>
            <a:r>
              <a:rPr lang="en-GB" altLang="zh-CN" b="0" i="1" dirty="0">
                <a:solidFill>
                  <a:srgbClr val="4D4D4D"/>
                </a:solidFill>
                <a:effectLst/>
                <a:latin typeface="-apple-system"/>
              </a:rPr>
              <a:t>Yao, Andrew C. “Protocols for secure computations.” *Foundations of Computer Science, 1982. F</a:t>
            </a:r>
            <a:r>
              <a:rPr lang="en-US" altLang="zh-CN" i="1" dirty="0">
                <a:solidFill>
                  <a:srgbClr val="4D4D4D"/>
                </a:solidFill>
                <a:latin typeface="-apple-system"/>
              </a:rPr>
              <a:t>O</a:t>
            </a:r>
            <a:r>
              <a:rPr lang="en-GB" altLang="zh-CN" b="0" i="1" dirty="0">
                <a:solidFill>
                  <a:srgbClr val="4D4D4D"/>
                </a:solidFill>
                <a:effectLst/>
                <a:latin typeface="-apple-system"/>
              </a:rPr>
              <a:t>CS’08. 23rd Annual Symposium on</a:t>
            </a:r>
            <a:r>
              <a:rPr lang="en-GB" altLang="zh-CN" b="0" i="0" dirty="0">
                <a:solidFill>
                  <a:srgbClr val="4D4D4D"/>
                </a:solidFill>
                <a:effectLst/>
                <a:latin typeface="-apple-system"/>
              </a:rPr>
              <a:t>. IEEE, 1982.</a:t>
            </a:r>
            <a:endParaRPr lang="zh-CN" altLang="en-US" dirty="0"/>
          </a:p>
        </p:txBody>
      </p:sp>
      <p:sp>
        <p:nvSpPr>
          <p:cNvPr id="12" name="文本框 11"/>
          <p:cNvSpPr txBox="1"/>
          <p:nvPr/>
        </p:nvSpPr>
        <p:spPr>
          <a:xfrm>
            <a:off x="4099360" y="1389749"/>
            <a:ext cx="6998686" cy="923330"/>
          </a:xfrm>
          <a:prstGeom prst="rect">
            <a:avLst/>
          </a:prstGeom>
          <a:noFill/>
        </p:spPr>
        <p:txBody>
          <a:bodyPr wrap="square">
            <a:spAutoFit/>
          </a:bodyPr>
          <a:lstStyle/>
          <a:p>
            <a:r>
              <a:rPr lang="zh-CN" altLang="en-US" b="0" i="0" dirty="0">
                <a:solidFill>
                  <a:srgbClr val="4F4F4F"/>
                </a:solidFill>
                <a:effectLst/>
                <a:latin typeface="微软雅黑" panose="020B0503020204020204" pitchFamily="34" charset="-122"/>
                <a:ea typeface="微软雅黑" panose="020B0503020204020204" pitchFamily="34" charset="-122"/>
              </a:rPr>
              <a:t>世界著名计算机学家，</a:t>
            </a:r>
            <a:r>
              <a:rPr lang="en-US" altLang="zh-CN" b="0" i="0" dirty="0">
                <a:solidFill>
                  <a:srgbClr val="4F4F4F"/>
                </a:solidFill>
                <a:effectLst/>
                <a:latin typeface="微软雅黑" panose="020B0503020204020204" pitchFamily="34" charset="-122"/>
                <a:ea typeface="微软雅黑" panose="020B0503020204020204" pitchFamily="34" charset="-122"/>
              </a:rPr>
              <a:t>2000</a:t>
            </a:r>
            <a:r>
              <a:rPr lang="zh-CN" altLang="en-US" b="0" i="0" dirty="0">
                <a:solidFill>
                  <a:srgbClr val="4F4F4F"/>
                </a:solidFill>
                <a:effectLst/>
                <a:latin typeface="微软雅黑" panose="020B0503020204020204" pitchFamily="34" charset="-122"/>
                <a:ea typeface="微软雅黑" panose="020B0503020204020204" pitchFamily="34" charset="-122"/>
              </a:rPr>
              <a:t>年图灵奖得主，中国科学院院士，美国科学院院士，美国科学与艺术学院院士，清华大学高等研究中心教授，香港中文大学博文讲座教授。</a:t>
            </a:r>
            <a:endParaRPr lang="zh-CN" altLang="en-US" dirty="0">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1"/>
          <a:stretch>
            <a:fillRect/>
          </a:stretch>
        </p:blipFill>
        <p:spPr>
          <a:xfrm>
            <a:off x="1409297" y="2876298"/>
            <a:ext cx="9373406" cy="1880294"/>
          </a:xfrm>
          <a:prstGeom prst="rect">
            <a:avLst/>
          </a:prstGeom>
        </p:spPr>
      </p:pic>
    </p:spTree>
  </p:cSld>
  <p:clrMapOvr>
    <a:masterClrMapping/>
  </p:clrMapOvr>
  <p:transition spd="slow">
    <p:push dir="u"/>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endParaRPr kumimoji="1" lang="zh-CN" altLang="en-US" dirty="0"/>
          </a:p>
        </p:txBody>
      </p:sp>
      <p:sp>
        <p:nvSpPr>
          <p:cNvPr id="4" name="文本框 3"/>
          <p:cNvSpPr txBox="1"/>
          <p:nvPr/>
        </p:nvSpPr>
        <p:spPr>
          <a:xfrm>
            <a:off x="837398" y="231007"/>
            <a:ext cx="6400800" cy="707886"/>
          </a:xfrm>
          <a:prstGeom prst="rect">
            <a:avLst/>
          </a:prstGeom>
          <a:noFill/>
        </p:spPr>
        <p:txBody>
          <a:bodyPr wrap="square" rtlCol="0">
            <a:spAutoFit/>
          </a:bodyPr>
          <a:lstStyle/>
          <a:p>
            <a:r>
              <a:rPr lang="en-US" sz="4000" b="1" dirty="0">
                <a:latin typeface="Arial Bold" panose="020B0604020202090204" charset="0"/>
                <a:cs typeface="Arial Bold" panose="020B0604020202090204" charset="0"/>
              </a:rPr>
              <a:t>Watermark Embedding</a:t>
            </a:r>
            <a:endParaRPr kumimoji="1" lang="zh-CN" altLang="en-US" sz="4000" b="1" dirty="0">
              <a:latin typeface="微软雅黑" panose="020B0503020204020204" pitchFamily="34" charset="-122"/>
              <a:ea typeface="微软雅黑" panose="020B0503020204020204" pitchFamily="34" charset="-122"/>
            </a:endParaRPr>
          </a:p>
        </p:txBody>
      </p:sp>
      <p:sp>
        <p:nvSpPr>
          <p:cNvPr id="6" name="文本框 5"/>
          <p:cNvSpPr txBox="1"/>
          <p:nvPr>
            <p:custDataLst>
              <p:tags r:id="rId1"/>
            </p:custDataLst>
          </p:nvPr>
        </p:nvSpPr>
        <p:spPr>
          <a:xfrm>
            <a:off x="648970" y="1287145"/>
            <a:ext cx="11090275" cy="5166995"/>
          </a:xfrm>
          <a:prstGeom prst="rect">
            <a:avLst/>
          </a:prstGeom>
          <a:noFill/>
        </p:spPr>
        <p:txBody>
          <a:bodyPr wrap="square" rtlCol="0">
            <a:noAutofit/>
          </a:bodyPr>
          <a:lstStyle/>
          <a:p>
            <a:pPr marL="342900" indent="-34290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Introduce designed noise to specific cells</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endParaRPr lang="en-US" altLang="zh-CN" sz="2400" dirty="0">
              <a:latin typeface="Arial Regular" panose="020B0604020202090204" charset="0"/>
              <a:cs typeface="Arial Regular" panose="020B0604020202090204" charset="0"/>
            </a:endParaRPr>
          </a:p>
          <a:p>
            <a:pPr marL="342900" indent="-34290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sym typeface="+mn-ea"/>
              </a:rPr>
              <a:t>Noise range partition</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None/>
            </a:pPr>
            <a:endParaRPr lang="en-US" altLang="zh-CN" sz="2400" dirty="0">
              <a:latin typeface="Arial Regular" panose="020B0604020202090204" charset="0"/>
              <a:cs typeface="Arial Regular" panose="020B0604020202090204" charset="0"/>
            </a:endParaRPr>
          </a:p>
        </p:txBody>
      </p:sp>
      <p:pic>
        <p:nvPicPr>
          <p:cNvPr id="7" name="图片 6"/>
          <p:cNvPicPr>
            <a:picLocks noChangeAspect="1"/>
          </p:cNvPicPr>
          <p:nvPr>
            <p:custDataLst>
              <p:tags r:id="rId2"/>
            </p:custDataLst>
          </p:nvPr>
        </p:nvPicPr>
        <p:blipFill>
          <a:blip r:embed="rId3"/>
          <a:stretch>
            <a:fillRect/>
          </a:stretch>
        </p:blipFill>
        <p:spPr>
          <a:xfrm>
            <a:off x="837565" y="3246120"/>
            <a:ext cx="5403850" cy="1249045"/>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endParaRPr kumimoji="1" lang="zh-CN" altLang="en-US" dirty="0"/>
          </a:p>
        </p:txBody>
      </p:sp>
      <p:sp>
        <p:nvSpPr>
          <p:cNvPr id="4" name="文本框 3"/>
          <p:cNvSpPr txBox="1"/>
          <p:nvPr/>
        </p:nvSpPr>
        <p:spPr>
          <a:xfrm>
            <a:off x="837398" y="231007"/>
            <a:ext cx="6400800" cy="707886"/>
          </a:xfrm>
          <a:prstGeom prst="rect">
            <a:avLst/>
          </a:prstGeom>
          <a:noFill/>
        </p:spPr>
        <p:txBody>
          <a:bodyPr wrap="square" rtlCol="0">
            <a:spAutoFit/>
          </a:bodyPr>
          <a:lstStyle/>
          <a:p>
            <a:r>
              <a:rPr lang="en-US" sz="4000" b="1" dirty="0">
                <a:latin typeface="Arial Bold" panose="020B0604020202090204" charset="0"/>
                <a:cs typeface="Arial Bold" panose="020B0604020202090204" charset="0"/>
              </a:rPr>
              <a:t>Watermark Embedding</a:t>
            </a:r>
            <a:endParaRPr kumimoji="1" lang="zh-CN" altLang="en-US" sz="4000" b="1" dirty="0">
              <a:latin typeface="微软雅黑" panose="020B0503020204020204" pitchFamily="34" charset="-122"/>
              <a:ea typeface="微软雅黑" panose="020B0503020204020204" pitchFamily="34" charset="-122"/>
            </a:endParaRPr>
          </a:p>
        </p:txBody>
      </p:sp>
      <p:sp>
        <p:nvSpPr>
          <p:cNvPr id="6" name="文本框 5"/>
          <p:cNvSpPr txBox="1"/>
          <p:nvPr>
            <p:custDataLst>
              <p:tags r:id="rId1"/>
            </p:custDataLst>
          </p:nvPr>
        </p:nvSpPr>
        <p:spPr>
          <a:xfrm>
            <a:off x="648970" y="1287145"/>
            <a:ext cx="11090275" cy="5166995"/>
          </a:xfrm>
          <a:prstGeom prst="rect">
            <a:avLst/>
          </a:prstGeom>
          <a:noFill/>
        </p:spPr>
        <p:txBody>
          <a:bodyPr wrap="square" rtlCol="0">
            <a:noAutofit/>
          </a:bodyPr>
          <a:lstStyle/>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a:t>
            </a:r>
            <a:r>
              <a:rPr lang="en-US" altLang="zh-CN" sz="2400" dirty="0">
                <a:latin typeface="Calibri" pitchFamily="34" charset="0"/>
                <a:cs typeface="Arial Regular" panose="020B0604020202090204" charset="0"/>
              </a:rPr>
              <a:t>① </a:t>
            </a:r>
            <a:r>
              <a:rPr lang="en-US" altLang="zh-CN" sz="2400" dirty="0">
                <a:latin typeface="Arial" panose="020B0604020202090204" pitchFamily="34" charset="0"/>
                <a:cs typeface="Arial" panose="020B0604020202090204" pitchFamily="34" charset="0"/>
              </a:rPr>
              <a:t>Select key cells from the selected attribute          non-intrusive</a:t>
            </a:r>
            <a:endParaRPr lang="en-US" altLang="zh-CN" sz="2400" dirty="0">
              <a:latin typeface="Arial" panose="020B0604020202090204" pitchFamily="34" charset="0"/>
              <a:cs typeface="Arial" panose="020B0604020202090204" pitchFamily="34" charset="0"/>
            </a:endParaRPr>
          </a:p>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a:t>
            </a:r>
            <a:r>
              <a:rPr lang="en-US" altLang="zh-CN" sz="2400" dirty="0">
                <a:latin typeface="Calibri" pitchFamily="34" charset="0"/>
                <a:cs typeface="Arial Regular" panose="020B0604020202090204" charset="0"/>
              </a:rPr>
              <a:t>② </a:t>
            </a:r>
            <a:r>
              <a:rPr lang="en-US" altLang="zh-CN" sz="2400" dirty="0">
                <a:latin typeface="Arial" panose="020B0604020202090204" pitchFamily="34" charset="0"/>
                <a:cs typeface="Arial" panose="020B0604020202090204" pitchFamily="34" charset="0"/>
              </a:rPr>
              <a:t>Partition the range and select noise from green domain to perturb key cells</a:t>
            </a:r>
            <a:endParaRPr lang="en-US" altLang="zh-CN" sz="2400" dirty="0">
              <a:latin typeface="Arial" panose="020B0604020202090204" pitchFamily="34" charset="0"/>
              <a:cs typeface="Arial" panose="020B0604020202090204" pitchFamily="34" charset="0"/>
            </a:endParaRPr>
          </a:p>
          <a:p>
            <a:pPr indent="0" fontAlgn="auto">
              <a:lnSpc>
                <a:spcPct val="150000"/>
              </a:lnSpc>
              <a:buSzPct val="100000"/>
              <a:buFont typeface="Arial" panose="020B0604020202090204" pitchFamily="34" charset="0"/>
              <a:buChar char="•"/>
            </a:pPr>
            <a:r>
              <a:rPr lang="en-US" altLang="zh-CN" sz="2400" dirty="0">
                <a:latin typeface="Calibri" pitchFamily="34" charset="0"/>
                <a:cs typeface="Arial Regular" panose="020B0604020202090204" charset="0"/>
              </a:rPr>
              <a:t> ③ </a:t>
            </a:r>
            <a:r>
              <a:rPr lang="en-US" altLang="zh-CN" sz="2400" dirty="0">
                <a:latin typeface="Arial" panose="020B0604020202090204" pitchFamily="34" charset="0"/>
                <a:cs typeface="Arial" panose="020B0604020202090204" pitchFamily="34" charset="0"/>
              </a:rPr>
              <a:t>After perturbing all key cells, we obtain the watermarked </a:t>
            </a:r>
            <a:r>
              <a:rPr lang="en-US" altLang="zh-CN" sz="2400" dirty="0">
                <a:latin typeface="Arial Regular" panose="020B0604020202090204" charset="0"/>
                <a:cs typeface="Arial Regular" panose="020B0604020202090204" charset="0"/>
              </a:rPr>
              <a:t>dataset</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E.g., </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None/>
            </a:pPr>
            <a:r>
              <a:rPr lang="en-US" altLang="zh-CN" sz="2400" dirty="0">
                <a:latin typeface="Arial Regular" panose="020B0604020202090204" charset="0"/>
                <a:cs typeface="Arial Regular" panose="020B0604020202090204" charset="0"/>
                <a:sym typeface="+mn-ea"/>
              </a:rPr>
              <a:t> </a:t>
            </a:r>
            <a:endParaRPr lang="en-US" altLang="zh-CN" sz="2400" dirty="0">
              <a:latin typeface="Arial Regular" panose="020B0604020202090204" charset="0"/>
              <a:cs typeface="Arial Regular" panose="020B0604020202090204" charset="0"/>
              <a:sym typeface="+mn-ea"/>
            </a:endParaRPr>
          </a:p>
          <a:p>
            <a:pPr indent="0" fontAlgn="auto">
              <a:lnSpc>
                <a:spcPct val="150000"/>
              </a:lnSpc>
              <a:buSzPct val="100000"/>
              <a:buFont typeface="Arial" panose="020B0604020202090204" pitchFamily="34" charset="0"/>
              <a:buChar char="•"/>
            </a:pPr>
            <a:endParaRPr lang="en-US" altLang="zh-CN" sz="2400" dirty="0">
              <a:latin typeface="Arial Regular" panose="020B0604020202090204" charset="0"/>
              <a:cs typeface="Arial Regular" panose="020B0604020202090204" charset="0"/>
              <a:sym typeface="+mn-ea"/>
            </a:endParaRPr>
          </a:p>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sym typeface="+mn-ea"/>
              </a:rPr>
              <a:t> For categorical attributes, directly replace the original</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None/>
            </a:pPr>
            <a:endParaRPr lang="en-US" altLang="zh-CN" sz="2400" dirty="0">
              <a:latin typeface="Arial Regular" panose="020B0604020202090204" charset="0"/>
              <a:cs typeface="Arial Regular" panose="020B0604020202090204" charset="0"/>
            </a:endParaRPr>
          </a:p>
        </p:txBody>
      </p:sp>
      <p:pic>
        <p:nvPicPr>
          <p:cNvPr id="3" name="图片 2"/>
          <p:cNvPicPr>
            <a:picLocks noChangeAspect="1"/>
          </p:cNvPicPr>
          <p:nvPr/>
        </p:nvPicPr>
        <p:blipFill>
          <a:blip r:embed="rId2"/>
          <a:stretch>
            <a:fillRect/>
          </a:stretch>
        </p:blipFill>
        <p:spPr>
          <a:xfrm>
            <a:off x="2078355" y="3096895"/>
            <a:ext cx="8034655" cy="2720975"/>
          </a:xfrm>
          <a:prstGeom prst="rect">
            <a:avLst/>
          </a:prstGeom>
        </p:spPr>
      </p:pic>
      <p:cxnSp>
        <p:nvCxnSpPr>
          <p:cNvPr id="5" name="直接箭头连接符 4"/>
          <p:cNvCxnSpPr/>
          <p:nvPr/>
        </p:nvCxnSpPr>
        <p:spPr>
          <a:xfrm>
            <a:off x="7157720" y="1668145"/>
            <a:ext cx="572770" cy="5715"/>
          </a:xfrm>
          <a:prstGeom prst="straightConnector1">
            <a:avLst/>
          </a:prstGeom>
          <a:ln w="19050" cmpd="sng">
            <a:solidFill>
              <a:schemeClr val="tx1"/>
            </a:solidFill>
            <a:prstDash val="solid"/>
            <a:tailEnd type="triangle"/>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endParaRPr kumimoji="1" lang="zh-CN" altLang="en-US" dirty="0"/>
          </a:p>
        </p:txBody>
      </p:sp>
      <p:sp>
        <p:nvSpPr>
          <p:cNvPr id="3" name="文本框 2"/>
          <p:cNvSpPr txBox="1"/>
          <p:nvPr>
            <p:custDataLst>
              <p:tags r:id="rId1"/>
            </p:custDataLst>
          </p:nvPr>
        </p:nvSpPr>
        <p:spPr>
          <a:xfrm>
            <a:off x="648970" y="1287145"/>
            <a:ext cx="11090275" cy="4507865"/>
          </a:xfrm>
          <a:prstGeom prst="rect">
            <a:avLst/>
          </a:prstGeom>
          <a:noFill/>
        </p:spPr>
        <p:txBody>
          <a:bodyPr wrap="square" rtlCol="0">
            <a:noAutofit/>
          </a:bodyPr>
          <a:lstStyle/>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a:t>
            </a:r>
            <a:r>
              <a:rPr lang="en-US" altLang="zh-CN" sz="2400" b="1" dirty="0">
                <a:latin typeface="Calibri" pitchFamily="34" charset="0"/>
                <a:cs typeface="Arial Regular" panose="020B0604020202090204" charset="0"/>
              </a:rPr>
              <a:t>①</a:t>
            </a:r>
            <a:r>
              <a:rPr lang="en-US" altLang="zh-CN" sz="2000" dirty="0">
                <a:latin typeface="Calibri" pitchFamily="34" charset="0"/>
                <a:ea typeface="Calibri" pitchFamily="34" charset="0"/>
                <a:cs typeface="Arial Regular" panose="020B0604020202090204" charset="0"/>
              </a:rPr>
              <a:t> </a:t>
            </a:r>
            <a:r>
              <a:rPr lang="en-US" altLang="zh-CN" sz="2400" dirty="0">
                <a:latin typeface="Arial Regular" panose="020B0604020202090204" charset="0"/>
                <a:cs typeface="Arial Regular" panose="020B0604020202090204" charset="0"/>
              </a:rPr>
              <a:t>Calculate the differences of those perturbed cells  </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a:t>
            </a:r>
            <a:r>
              <a:rPr lang="en-US" altLang="zh-CN" sz="2400" b="1" dirty="0">
                <a:latin typeface="Calibri" pitchFamily="34" charset="0"/>
                <a:cs typeface="Arial Regular" panose="020B0604020202090204" charset="0"/>
              </a:rPr>
              <a:t>②</a:t>
            </a:r>
            <a:r>
              <a:rPr lang="en-US" altLang="zh-CN" sz="2400" dirty="0">
                <a:latin typeface="Arial Regular" panose="020B0604020202090204" charset="0"/>
                <a:cs typeface="Arial Regular" panose="020B0604020202090204" charset="0"/>
              </a:rPr>
              <a:t> Restore noise domain partition </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a:t>
            </a:r>
            <a:r>
              <a:rPr lang="en-US" altLang="zh-CN" sz="2400" b="1" dirty="0">
                <a:latin typeface="Calibri" pitchFamily="34" charset="0"/>
                <a:cs typeface="Arial Regular" panose="020B0604020202090204" charset="0"/>
              </a:rPr>
              <a:t>③</a:t>
            </a:r>
            <a:r>
              <a:rPr lang="en-US" altLang="zh-CN" sz="2400" dirty="0">
                <a:latin typeface="Arial Regular" panose="020B0604020202090204" charset="0"/>
                <a:cs typeface="Arial Regular" panose="020B0604020202090204" charset="0"/>
              </a:rPr>
              <a:t> Count green cells according to their differences</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a:t>
            </a:r>
            <a:r>
              <a:rPr lang="en-US" altLang="zh-CN" sz="2400" b="1" dirty="0">
                <a:latin typeface="Calibri" pitchFamily="34" charset="0"/>
                <a:cs typeface="Arial Regular" panose="020B0604020202090204" charset="0"/>
                <a:sym typeface="+mn-ea"/>
              </a:rPr>
              <a:t>④</a:t>
            </a:r>
            <a:r>
              <a:rPr lang="en-US" altLang="zh-CN" sz="2400" dirty="0">
                <a:latin typeface="Calibri" pitchFamily="34" charset="0"/>
                <a:cs typeface="Arial Regular" panose="020B0604020202090204" charset="0"/>
                <a:sym typeface="+mn-ea"/>
              </a:rPr>
              <a:t> </a:t>
            </a:r>
            <a:r>
              <a:rPr lang="en-US" altLang="zh-CN" sz="2400" dirty="0">
                <a:latin typeface="Arial Regular" panose="020B0604020202090204" charset="0"/>
                <a:cs typeface="Arial Regular" panose="020B0604020202090204" charset="0"/>
              </a:rPr>
              <a:t>Calculate z-score and compare it to the threshold</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E.g.,</a:t>
            </a:r>
            <a:endParaRPr lang="en-US" altLang="zh-CN" sz="2400" dirty="0">
              <a:latin typeface="Arial Regular" panose="020B0604020202090204" charset="0"/>
              <a:cs typeface="Arial Regular" panose="020B0604020202090204" charset="0"/>
            </a:endParaRPr>
          </a:p>
          <a:p>
            <a:pPr indent="0" fontAlgn="auto">
              <a:lnSpc>
                <a:spcPct val="150000"/>
              </a:lnSpc>
              <a:buSzPct val="100000"/>
              <a:buFont typeface="Arial" panose="020B0604020202090204" pitchFamily="34" charset="0"/>
              <a:buChar char="•"/>
            </a:pPr>
            <a:endParaRPr lang="zh-CN" altLang="en-US" sz="2400" dirty="0">
              <a:latin typeface="Arial Regular" panose="020B0604020202090204" charset="0"/>
              <a:cs typeface="Arial Regular" panose="020B0604020202090204" charset="0"/>
            </a:endParaRPr>
          </a:p>
        </p:txBody>
      </p:sp>
      <p:sp>
        <p:nvSpPr>
          <p:cNvPr id="5" name="文本框 4"/>
          <p:cNvSpPr txBox="1"/>
          <p:nvPr/>
        </p:nvSpPr>
        <p:spPr>
          <a:xfrm>
            <a:off x="837398" y="231007"/>
            <a:ext cx="6400800" cy="707886"/>
          </a:xfrm>
          <a:prstGeom prst="rect">
            <a:avLst/>
          </a:prstGeom>
          <a:noFill/>
        </p:spPr>
        <p:txBody>
          <a:bodyPr wrap="square" rtlCol="0">
            <a:spAutoFit/>
          </a:bodyPr>
          <a:lstStyle/>
          <a:p>
            <a:r>
              <a:rPr lang="en-US" sz="4000" b="1" dirty="0">
                <a:latin typeface="Arial Bold" panose="020B0604020202090204" charset="0"/>
                <a:cs typeface="Arial Bold" panose="020B0604020202090204" charset="0"/>
              </a:rPr>
              <a:t>Watermark Detection</a:t>
            </a:r>
            <a:endParaRPr kumimoji="1" lang="zh-CN" altLang="en-US" sz="4000" b="1"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1814830" y="4076065"/>
            <a:ext cx="7627620" cy="269367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endParaRPr kumimoji="1" lang="zh-CN" altLang="en-US" dirty="0"/>
          </a:p>
        </p:txBody>
      </p:sp>
      <p:sp>
        <p:nvSpPr>
          <p:cNvPr id="5" name="文本框 4"/>
          <p:cNvSpPr txBox="1"/>
          <p:nvPr/>
        </p:nvSpPr>
        <p:spPr>
          <a:xfrm>
            <a:off x="837398" y="231007"/>
            <a:ext cx="6400800" cy="707886"/>
          </a:xfrm>
          <a:prstGeom prst="rect">
            <a:avLst/>
          </a:prstGeom>
          <a:noFill/>
        </p:spPr>
        <p:txBody>
          <a:bodyPr wrap="square" rtlCol="0">
            <a:spAutoFit/>
          </a:bodyPr>
          <a:lstStyle/>
          <a:p>
            <a:r>
              <a:rPr lang="en-US" sz="4000" b="1" dirty="0">
                <a:latin typeface="Arial Bold" panose="020B0604020202090204" charset="0"/>
                <a:cs typeface="Arial Bold" panose="020B0604020202090204" charset="0"/>
              </a:rPr>
              <a:t>Watermark Detection</a:t>
            </a:r>
            <a:endParaRPr kumimoji="1" lang="zh-CN" altLang="en-US" sz="4000" b="1" dirty="0">
              <a:latin typeface="微软雅黑" panose="020B0503020204020204" pitchFamily="34" charset="-122"/>
              <a:ea typeface="微软雅黑" panose="020B0503020204020204" pitchFamily="34" charset="-122"/>
            </a:endParaRPr>
          </a:p>
        </p:txBody>
      </p:sp>
      <p:sp>
        <p:nvSpPr>
          <p:cNvPr id="7" name="文本框 17"/>
          <p:cNvSpPr txBox="1"/>
          <p:nvPr>
            <p:custDataLst>
              <p:tags r:id="rId1"/>
            </p:custDataLst>
          </p:nvPr>
        </p:nvSpPr>
        <p:spPr>
          <a:xfrm>
            <a:off x="648970" y="1287145"/>
            <a:ext cx="11090275" cy="4322445"/>
          </a:xfrm>
          <a:prstGeom prst="rect">
            <a:avLst/>
          </a:prstGeom>
          <a:noFill/>
        </p:spPr>
        <p:txBody>
          <a:bodyPr wrap="square" rtlCol="0">
            <a:noAutofit/>
          </a:bodyPr>
          <a:lstStyle/>
          <a:p>
            <a:pPr indent="0" fontAlgn="auto">
              <a:lnSpc>
                <a:spcPct val="150000"/>
              </a:lnSpc>
              <a:buSzPct val="100000"/>
              <a:buFont typeface="Arial" panose="020B0604020202090204" pitchFamily="34" charset="0"/>
              <a:buChar char="•"/>
            </a:pPr>
            <a:r>
              <a:rPr lang="zh-CN" altLang="en-US" sz="2400" dirty="0">
                <a:latin typeface="Arial Regular" panose="020B0604020202090204" charset="0"/>
                <a:cs typeface="Arial Regular" panose="020B0604020202090204" charset="0"/>
              </a:rPr>
              <a:t> One </a:t>
            </a:r>
            <a:r>
              <a:rPr lang="en-US" altLang="zh-CN" sz="2400" dirty="0">
                <a:latin typeface="Arial Regular" panose="020B0604020202090204" charset="0"/>
                <a:cs typeface="Arial Regular" panose="020B0604020202090204" charset="0"/>
              </a:rPr>
              <a:t>p</a:t>
            </a:r>
            <a:r>
              <a:rPr lang="zh-CN" altLang="en-US" sz="2400" dirty="0">
                <a:latin typeface="Arial Regular" panose="020B0604020202090204" charset="0"/>
                <a:cs typeface="Arial Regular" panose="020B0604020202090204" charset="0"/>
              </a:rPr>
              <a:t>roportion </a:t>
            </a:r>
            <a:r>
              <a:rPr lang="en-US" altLang="zh-CN" sz="2400" dirty="0">
                <a:latin typeface="Arial Regular" panose="020B0604020202090204" charset="0"/>
                <a:cs typeface="Arial Regular" panose="020B0604020202090204" charset="0"/>
              </a:rPr>
              <a:t>z</a:t>
            </a:r>
            <a:r>
              <a:rPr lang="zh-CN" altLang="en-US" sz="2400" dirty="0">
                <a:latin typeface="Arial Regular" panose="020B0604020202090204" charset="0"/>
                <a:cs typeface="Arial Regular" panose="020B0604020202090204" charset="0"/>
              </a:rPr>
              <a:t>-test</a:t>
            </a:r>
            <a:r>
              <a:rPr lang="en-US" altLang="zh-CN" sz="2400" dirty="0">
                <a:latin typeface="Arial Regular" panose="020B0604020202090204" charset="0"/>
                <a:cs typeface="Arial Regular" panose="020B0604020202090204" charset="0"/>
              </a:rPr>
              <a:t> </a:t>
            </a:r>
            <a:endParaRPr lang="en-US" altLang="zh-CN" sz="2400" dirty="0">
              <a:latin typeface="Arial Regular" panose="020B0604020202090204" charset="0"/>
              <a:cs typeface="Arial Regular" panose="020B0604020202090204" charset="0"/>
            </a:endParaRPr>
          </a:p>
          <a:p>
            <a:pPr lvl="1" indent="0" fontAlgn="auto">
              <a:lnSpc>
                <a:spcPct val="150000"/>
              </a:lnSpc>
              <a:buSzPct val="100000"/>
              <a:buFont typeface="Arial" panose="020B0604020202090204" pitchFamily="34" charset="0"/>
              <a:buChar char="•"/>
            </a:pPr>
            <a:r>
              <a:rPr lang="en-US" altLang="zh-CN" sz="2400" dirty="0">
                <a:latin typeface="Arial Regular" panose="020B0604020202090204" charset="0"/>
                <a:cs typeface="Arial Regular" panose="020B0604020202090204" charset="0"/>
              </a:rPr>
              <a:t> It is called </a:t>
            </a:r>
            <a:r>
              <a:rPr lang="en-US" altLang="zh-CN" sz="2400" i="1" dirty="0">
                <a:latin typeface="Arial Italic" panose="020B0604020202090204" charset="0"/>
                <a:cs typeface="Arial Italic" panose="020B0604020202090204" charset="0"/>
              </a:rPr>
              <a:t>z-score</a:t>
            </a:r>
            <a:r>
              <a:rPr lang="en-US" altLang="zh-CN" sz="2400" dirty="0">
                <a:latin typeface="Arial" panose="020B0604020202090204" pitchFamily="34" charset="0"/>
                <a:cs typeface="Arial" panose="020B0604020202090204" pitchFamily="34" charset="0"/>
              </a:rPr>
              <a:t>, which can be seen as the degree of deviation from the null hypothesis</a:t>
            </a:r>
            <a:endParaRPr lang="en-US" altLang="zh-CN" sz="2400" dirty="0">
              <a:latin typeface="Arial" panose="020B0604020202090204" pitchFamily="34" charset="0"/>
              <a:cs typeface="Arial" panose="020B0604020202090204" pitchFamily="34" charset="0"/>
            </a:endParaRPr>
          </a:p>
          <a:p>
            <a:pPr lvl="1" indent="0" fontAlgn="auto">
              <a:lnSpc>
                <a:spcPct val="150000"/>
              </a:lnSpc>
              <a:buSzPct val="100000"/>
              <a:buFont typeface="Arial" panose="020B0604020202090204" pitchFamily="34" charset="0"/>
              <a:buChar char="•"/>
            </a:pPr>
            <a:endParaRPr lang="en-US" altLang="zh-CN" sz="2400" dirty="0">
              <a:latin typeface="Arial" panose="020B0604020202090204" pitchFamily="34" charset="0"/>
              <a:cs typeface="Arial" panose="020B0604020202090204" pitchFamily="34" charset="0"/>
            </a:endParaRPr>
          </a:p>
          <a:p>
            <a:pPr lvl="1" indent="0" fontAlgn="auto">
              <a:lnSpc>
                <a:spcPct val="150000"/>
              </a:lnSpc>
              <a:buSzPct val="100000"/>
              <a:buFont typeface="Arial" panose="020B0604020202090204" pitchFamily="34" charset="0"/>
              <a:buChar char="•"/>
            </a:pPr>
            <a:endParaRPr lang="en-US" altLang="zh-CN" sz="2400" dirty="0">
              <a:latin typeface="Arial" panose="020B0604020202090204" pitchFamily="34" charset="0"/>
              <a:cs typeface="Arial" panose="020B0604020202090204" pitchFamily="34" charset="0"/>
            </a:endParaRPr>
          </a:p>
          <a:p>
            <a:pPr lvl="1" indent="0" fontAlgn="auto">
              <a:lnSpc>
                <a:spcPct val="150000"/>
              </a:lnSpc>
              <a:buSzPct val="100000"/>
              <a:buFont typeface="Arial" panose="020B0604020202090204" pitchFamily="34" charset="0"/>
              <a:buChar char="•"/>
            </a:pPr>
            <a:r>
              <a:rPr lang="en-US" altLang="zh-CN" sz="2400" dirty="0">
                <a:latin typeface="Arial" panose="020B0604020202090204" pitchFamily="34" charset="0"/>
                <a:cs typeface="Arial" panose="020B0604020202090204" pitchFamily="34" charset="0"/>
              </a:rPr>
              <a:t> </a:t>
            </a:r>
            <a:r>
              <a:rPr lang="en-US" altLang="zh-CN" sz="2400" dirty="0">
                <a:latin typeface="Arial Regular" panose="020B0604020202090204" charset="0"/>
                <a:cs typeface="Arial Regular" panose="020B0604020202090204" charset="0"/>
                <a:sym typeface="+mn-ea"/>
              </a:rPr>
              <a:t>In the </a:t>
            </a:r>
            <a:r>
              <a:rPr lang="en-US" altLang="zh-CN" sz="2400" dirty="0" err="1">
                <a:latin typeface="Arial Regular" panose="020B0604020202090204" charset="0"/>
                <a:cs typeface="Arial Regular" panose="020B0604020202090204" charset="0"/>
                <a:sym typeface="+mn-ea"/>
              </a:rPr>
              <a:t>the</a:t>
            </a:r>
            <a:r>
              <a:rPr lang="en-US" altLang="zh-CN" sz="2400" dirty="0">
                <a:latin typeface="Arial Regular" panose="020B0604020202090204" charset="0"/>
                <a:cs typeface="Arial Regular" panose="020B0604020202090204" charset="0"/>
                <a:sym typeface="+mn-ea"/>
              </a:rPr>
              <a:t> null hypothesis, the number of green cells is             , so the z-score of the original dataset is 0</a:t>
            </a:r>
            <a:endParaRPr lang="en-US" altLang="zh-CN" sz="2400" dirty="0">
              <a:latin typeface="Arial" panose="020B0604020202090204" pitchFamily="34" charset="0"/>
              <a:cs typeface="Arial" panose="020B0604020202090204" pitchFamily="34" charset="0"/>
            </a:endParaRPr>
          </a:p>
          <a:p>
            <a:pPr lvl="1" indent="0" fontAlgn="auto">
              <a:lnSpc>
                <a:spcPct val="150000"/>
              </a:lnSpc>
              <a:buSzPct val="100000"/>
              <a:buFont typeface="Arial" panose="020B0604020202090204" pitchFamily="34" charset="0"/>
              <a:buChar char="•"/>
            </a:pPr>
            <a:r>
              <a:rPr lang="en-US" altLang="zh-CN" sz="2400" dirty="0">
                <a:latin typeface="Arial" panose="020B0604020202090204" pitchFamily="34" charset="0"/>
                <a:cs typeface="Arial" panose="020B0604020202090204" pitchFamily="34" charset="0"/>
              </a:rPr>
              <a:t> By comparing it to the threshold, we decide whether the detected dataset is watermarked   </a:t>
            </a:r>
            <a:endParaRPr lang="en-US" altLang="zh-CN" sz="2400" dirty="0">
              <a:latin typeface="Arial" panose="020B0604020202090204" pitchFamily="34" charset="0"/>
              <a:cs typeface="Arial" panose="020B0604020202090204" pitchFamily="34" charset="0"/>
            </a:endParaRPr>
          </a:p>
          <a:p>
            <a:pPr lvl="1" indent="0" fontAlgn="auto">
              <a:lnSpc>
                <a:spcPct val="150000"/>
              </a:lnSpc>
              <a:buSzPct val="100000"/>
              <a:buFont typeface="Arial" panose="020B0604020202090204" pitchFamily="34" charset="0"/>
              <a:buChar char="•"/>
            </a:pPr>
            <a:endParaRPr lang="en-US" altLang="zh-CN" sz="2400" dirty="0">
              <a:latin typeface="Arial Regular" panose="020B0604020202090204" charset="0"/>
              <a:cs typeface="Arial Regular" panose="020B0604020202090204" charset="0"/>
            </a:endParaRPr>
          </a:p>
          <a:p>
            <a:pPr lvl="1" indent="0" fontAlgn="auto">
              <a:lnSpc>
                <a:spcPct val="150000"/>
              </a:lnSpc>
              <a:buSzPct val="100000"/>
              <a:buFont typeface="Arial" panose="020B0604020202090204" pitchFamily="34" charset="0"/>
              <a:buChar char="•"/>
            </a:pPr>
            <a:endParaRPr lang="en-US" altLang="zh-CN" sz="2400" dirty="0">
              <a:latin typeface="Arial Regular" panose="020B0604020202090204" charset="0"/>
              <a:cs typeface="Arial Regular" panose="020B0604020202090204" charset="0"/>
            </a:endParaRPr>
          </a:p>
          <a:p>
            <a:pPr lvl="1" indent="0" fontAlgn="auto">
              <a:lnSpc>
                <a:spcPct val="150000"/>
              </a:lnSpc>
              <a:buSzPct val="100000"/>
              <a:buFont typeface="Arial" panose="020B0604020202090204" pitchFamily="34" charset="0"/>
              <a:buNone/>
            </a:pPr>
            <a:endParaRPr lang="en-US" altLang="zh-CN" sz="2400" dirty="0">
              <a:latin typeface="Arial Regular" panose="020B0604020202090204" charset="0"/>
              <a:cs typeface="Arial Regular" panose="020B0604020202090204" charset="0"/>
            </a:endParaRPr>
          </a:p>
        </p:txBody>
      </p:sp>
      <p:pic>
        <p:nvPicPr>
          <p:cNvPr id="8" name="334E55B0-647D-440b-865C-3EC943EB4CBC-5" descr="wpsoffice"/>
          <p:cNvPicPr>
            <a:picLocks noChangeAspect="1"/>
          </p:cNvPicPr>
          <p:nvPr>
            <p:custDataLst>
              <p:tags r:id="rId2"/>
            </p:custDataLst>
          </p:nvPr>
        </p:nvPicPr>
        <p:blipFill>
          <a:blip r:embed="rId3"/>
          <a:stretch>
            <a:fillRect/>
          </a:stretch>
        </p:blipFill>
        <p:spPr>
          <a:xfrm>
            <a:off x="1530350" y="3150870"/>
            <a:ext cx="2559050" cy="864235"/>
          </a:xfrm>
          <a:prstGeom prst="rect">
            <a:avLst/>
          </a:prstGeom>
        </p:spPr>
      </p:pic>
      <p:pic>
        <p:nvPicPr>
          <p:cNvPr id="9" name="334E55B0-647D-440b-865C-3EC943EB4CBC-8" descr="wpsoffice"/>
          <p:cNvPicPr>
            <a:picLocks noChangeAspect="1"/>
          </p:cNvPicPr>
          <p:nvPr/>
        </p:nvPicPr>
        <p:blipFill>
          <a:blip r:embed="rId4"/>
          <a:stretch>
            <a:fillRect/>
          </a:stretch>
        </p:blipFill>
        <p:spPr>
          <a:xfrm>
            <a:off x="8915400" y="4295775"/>
            <a:ext cx="756920" cy="260985"/>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073854" y="4739481"/>
            <a:ext cx="7587545" cy="4796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3360"/>
              </a:lnSpc>
            </a:pPr>
            <a:r>
              <a:rPr lang="zh-CN" altLang="en-US" sz="2800" b="1" kern="2000" spc="127" dirty="0">
                <a:solidFill>
                  <a:schemeClr val="bg1"/>
                </a:solidFill>
                <a:latin typeface="Songti SC Black" panose="02010800040101010101" pitchFamily="2" charset="-122"/>
                <a:ea typeface="Songti SC Black" panose="02010800040101010101" pitchFamily="2" charset="-122"/>
              </a:rPr>
              <a:t>刘金飞        计算机学院网安中心</a:t>
            </a:r>
            <a:endParaRPr lang="en-US" altLang="zh-CN" sz="2800" b="1" kern="2000" spc="127" dirty="0">
              <a:solidFill>
                <a:schemeClr val="bg1"/>
              </a:solidFill>
              <a:latin typeface="Songti SC Black" panose="02010800040101010101" pitchFamily="2" charset="-122"/>
              <a:ea typeface="Songti SC Black" panose="02010800040101010101" pitchFamily="2" charset="-122"/>
            </a:endParaRPr>
          </a:p>
        </p:txBody>
      </p:sp>
      <p:sp>
        <p:nvSpPr>
          <p:cNvPr id="4" name="文本框 3"/>
          <p:cNvSpPr txBox="1"/>
          <p:nvPr/>
        </p:nvSpPr>
        <p:spPr>
          <a:xfrm>
            <a:off x="1624646" y="2710622"/>
            <a:ext cx="8943975" cy="2123658"/>
          </a:xfrm>
          <a:prstGeom prst="rect">
            <a:avLst/>
          </a:prstGeom>
          <a:noFill/>
        </p:spPr>
        <p:txBody>
          <a:bodyPr wrap="square" rtlCol="0">
            <a:spAutoFit/>
          </a:bodyPr>
          <a:lstStyle/>
          <a:p>
            <a:pPr algn="ctr"/>
            <a:r>
              <a:rPr lang="zh-CN" altLang="en-US" sz="6600" b="1" dirty="0">
                <a:solidFill>
                  <a:schemeClr val="accent1">
                    <a:lumMod val="75000"/>
                  </a:schemeClr>
                </a:solidFill>
                <a:effectLst>
                  <a:outerShdw blurRad="38100" dist="38100" dir="2700000" algn="tl">
                    <a:srgbClr val="000000">
                      <a:alpha val="20000"/>
                    </a:srgbClr>
                  </a:outerShdw>
                </a:effectLst>
                <a:latin typeface="微软雅黑" panose="020B0503020204020204" pitchFamily="34" charset="-122"/>
                <a:ea typeface="微软雅黑" panose="020B0503020204020204" pitchFamily="34" charset="-122"/>
                <a:sym typeface="+mn-ea"/>
              </a:rPr>
              <a:t>谢  谢！</a:t>
            </a:r>
            <a:endParaRPr lang="en-US" altLang="zh-CN" sz="6600" b="1" dirty="0">
              <a:solidFill>
                <a:schemeClr val="accent1">
                  <a:lumMod val="75000"/>
                </a:schemeClr>
              </a:solidFill>
              <a:effectLst>
                <a:outerShdw blurRad="38100" dist="38100" dir="2700000" algn="tl">
                  <a:srgbClr val="000000">
                    <a:alpha val="20000"/>
                  </a:srgbClr>
                </a:outerShdw>
              </a:effectLst>
              <a:latin typeface="微软雅黑" panose="020B0503020204020204" pitchFamily="34" charset="-122"/>
              <a:ea typeface="微软雅黑" panose="020B0503020204020204" pitchFamily="34" charset="-122"/>
              <a:sym typeface="+mn-ea"/>
            </a:endParaRPr>
          </a:p>
          <a:p>
            <a:pPr algn="ctr"/>
            <a:r>
              <a:rPr lang="en-US" altLang="zh-CN" sz="6600" b="1" dirty="0">
                <a:solidFill>
                  <a:schemeClr val="accent1">
                    <a:lumMod val="75000"/>
                  </a:schemeClr>
                </a:solidFill>
                <a:effectLst>
                  <a:outerShdw blurRad="38100" dist="38100" dir="2700000" algn="tl">
                    <a:srgbClr val="000000">
                      <a:alpha val="20000"/>
                    </a:srgbClr>
                  </a:outerShdw>
                </a:effectLst>
                <a:latin typeface="微软雅黑" panose="020B0503020204020204" pitchFamily="34" charset="-122"/>
                <a:ea typeface="微软雅黑" panose="020B0503020204020204" pitchFamily="34" charset="-122"/>
                <a:sym typeface="+mn-ea"/>
              </a:rPr>
              <a:t>THANKS!</a:t>
            </a:r>
            <a:endParaRPr lang="zh-CN" altLang="en-US" sz="3200" b="1" dirty="0">
              <a:solidFill>
                <a:schemeClr val="accent1">
                  <a:lumMod val="75000"/>
                </a:schemeClr>
              </a:solidFill>
              <a:effectLst>
                <a:outerShdw blurRad="38100" dist="38100" dir="2700000" algn="tl">
                  <a:srgbClr val="000000">
                    <a:alpha val="20000"/>
                  </a:srgbClr>
                </a:outerShdw>
              </a:effectLst>
              <a:latin typeface="微软雅黑" panose="020B0503020204020204" pitchFamily="34" charset="-122"/>
              <a:ea typeface="微软雅黑" panose="020B0503020204020204" pitchFamily="34" charset="-122"/>
              <a:sym typeface="+mn-ea"/>
            </a:endParaRPr>
          </a:p>
        </p:txBody>
      </p:sp>
      <p:sp>
        <p:nvSpPr>
          <p:cNvPr id="2" name="Slide Number Placeholder 1"/>
          <p:cNvSpPr>
            <a:spLocks noGrp="1"/>
          </p:cNvSpPr>
          <p:nvPr>
            <p:ph type="sldNum" sz="quarter" idx="12"/>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nvSpPr>
        <p:spPr>
          <a:xfrm>
            <a:off x="723722" y="327987"/>
            <a:ext cx="2552878"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panose="020B0503020204020204" pitchFamily="34" charset="-122"/>
                <a:ea typeface="微软雅黑" panose="020B0503020204020204" pitchFamily="34" charset="-122"/>
              </a:rPr>
              <a:t>百万富翁问题</a:t>
            </a:r>
            <a:endParaRPr lang="zh-CN" altLang="en-US" sz="2400" b="1" dirty="0">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1"/>
          <a:stretch>
            <a:fillRect/>
          </a:stretch>
        </p:blipFill>
        <p:spPr>
          <a:xfrm>
            <a:off x="3002904" y="1845687"/>
            <a:ext cx="6500033" cy="1845398"/>
          </a:xfrm>
          <a:prstGeom prst="rect">
            <a:avLst/>
          </a:prstGeom>
        </p:spPr>
      </p:pic>
      <p:sp>
        <p:nvSpPr>
          <p:cNvPr id="14" name="文本框 13"/>
          <p:cNvSpPr txBox="1"/>
          <p:nvPr/>
        </p:nvSpPr>
        <p:spPr>
          <a:xfrm>
            <a:off x="1876060" y="3729983"/>
            <a:ext cx="9996311" cy="646331"/>
          </a:xfrm>
          <a:prstGeom prst="rect">
            <a:avLst/>
          </a:prstGeom>
          <a:noFill/>
        </p:spPr>
        <p:txBody>
          <a:bodyPr wrap="square">
            <a:spAutoFit/>
          </a:bodyPr>
          <a:lstStyle/>
          <a:p>
            <a:r>
              <a:rPr lang="zh-CN" altLang="en-US" b="0" i="0" dirty="0">
                <a:solidFill>
                  <a:srgbClr val="4D4D4D"/>
                </a:solidFill>
                <a:effectLst/>
                <a:latin typeface="微软雅黑" panose="020B0503020204020204" pitchFamily="34" charset="-122"/>
                <a:ea typeface="微软雅黑" panose="020B0503020204020204" pitchFamily="34" charset="-122"/>
              </a:rPr>
              <a:t>第一个百万富翁，选择</a:t>
            </a:r>
            <a:r>
              <a:rPr lang="zh-CN" altLang="en-US" dirty="0">
                <a:latin typeface="微软雅黑" panose="020B0503020204020204" pitchFamily="34" charset="-122"/>
                <a:ea typeface="微软雅黑" panose="020B0503020204020204" pitchFamily="34" charset="-122"/>
              </a:rPr>
              <a:t>十个盒子</a:t>
            </a:r>
            <a:r>
              <a:rPr lang="zh-CN" altLang="en-US" b="0" i="0" dirty="0">
                <a:solidFill>
                  <a:srgbClr val="4D4D4D"/>
                </a:solidFill>
                <a:effectLst/>
                <a:latin typeface="微软雅黑" panose="020B0503020204020204" pitchFamily="34" charset="-122"/>
                <a:ea typeface="微软雅黑" panose="020B0503020204020204" pitchFamily="34" charset="-122"/>
              </a:rPr>
              <a:t>，按照</a:t>
            </a:r>
            <a:r>
              <a:rPr lang="zh-CN" altLang="en-US" dirty="0">
                <a:latin typeface="微软雅黑" panose="020B0503020204020204" pitchFamily="34" charset="-122"/>
                <a:ea typeface="微软雅黑" panose="020B0503020204020204" pitchFamily="34" charset="-122"/>
              </a:rPr>
              <a:t>顺序</a:t>
            </a:r>
            <a:r>
              <a:rPr lang="zh-CN" altLang="en-US" b="0" i="0" dirty="0">
                <a:solidFill>
                  <a:srgbClr val="4D4D4D"/>
                </a:solidFill>
                <a:effectLst/>
                <a:latin typeface="微软雅黑" panose="020B0503020204020204" pitchFamily="34" charset="-122"/>
                <a:ea typeface="微软雅黑" panose="020B0503020204020204" pitchFamily="34" charset="-122"/>
              </a:rPr>
              <a:t>排列，分别代表</a:t>
            </a:r>
            <a:r>
              <a:rPr lang="en-US" altLang="zh-CN" b="0" i="0" dirty="0">
                <a:solidFill>
                  <a:srgbClr val="4D4D4D"/>
                </a:solidFill>
                <a:effectLst/>
                <a:latin typeface="微软雅黑" panose="020B0503020204020204" pitchFamily="34" charset="-122"/>
                <a:ea typeface="微软雅黑" panose="020B0503020204020204" pitchFamily="34" charset="-122"/>
              </a:rPr>
              <a:t>1</a:t>
            </a:r>
            <a:r>
              <a:rPr lang="zh-CN" altLang="en-US" b="0" i="0" dirty="0">
                <a:solidFill>
                  <a:srgbClr val="4D4D4D"/>
                </a:solidFill>
                <a:effectLst/>
                <a:latin typeface="微软雅黑" panose="020B0503020204020204" pitchFamily="34" charset="-122"/>
                <a:ea typeface="微软雅黑" panose="020B0503020204020204" pitchFamily="34" charset="-122"/>
              </a:rPr>
              <a:t>到</a:t>
            </a:r>
            <a:r>
              <a:rPr lang="en-US" altLang="zh-CN" b="0" i="0" dirty="0">
                <a:solidFill>
                  <a:srgbClr val="4D4D4D"/>
                </a:solidFill>
                <a:effectLst/>
                <a:latin typeface="微软雅黑" panose="020B0503020204020204" pitchFamily="34" charset="-122"/>
                <a:ea typeface="微软雅黑" panose="020B0503020204020204" pitchFamily="34" charset="-122"/>
              </a:rPr>
              <a:t>10</a:t>
            </a:r>
            <a:r>
              <a:rPr lang="zh-CN" altLang="en-US" b="0" i="0" dirty="0">
                <a:solidFill>
                  <a:srgbClr val="4D4D4D"/>
                </a:solidFill>
                <a:effectLst/>
                <a:latin typeface="微软雅黑" panose="020B0503020204020204" pitchFamily="34" charset="-122"/>
                <a:ea typeface="微软雅黑" panose="020B0503020204020204" pitchFamily="34" charset="-122"/>
              </a:rPr>
              <a:t>，并用自己的财产数字与盒子的数字进行比较，如果小于该数字，则在盒子里面放一个苹果，若大于等于则放一个香蕉。</a:t>
            </a:r>
            <a:endParaRPr lang="zh-CN" altLang="en-US" dirty="0">
              <a:latin typeface="微软雅黑" panose="020B0503020204020204" pitchFamily="34" charset="-122"/>
              <a:ea typeface="微软雅黑" panose="020B0503020204020204" pitchFamily="34" charset="-122"/>
            </a:endParaRPr>
          </a:p>
        </p:txBody>
      </p:sp>
      <p:sp>
        <p:nvSpPr>
          <p:cNvPr id="15" name="文本框 14"/>
          <p:cNvSpPr txBox="1"/>
          <p:nvPr/>
        </p:nvSpPr>
        <p:spPr>
          <a:xfrm>
            <a:off x="523694" y="1383708"/>
            <a:ext cx="9996312" cy="461665"/>
          </a:xfrm>
          <a:prstGeom prst="rect">
            <a:avLst/>
          </a:prstGeom>
          <a:noFill/>
        </p:spPr>
        <p:txBody>
          <a:bodyPr wrap="square">
            <a:spAutoFit/>
          </a:bodyPr>
          <a:lstStyle/>
          <a:p>
            <a:r>
              <a:rPr lang="zh-CN" altLang="en-US" sz="2400" b="0" i="0" dirty="0">
                <a:solidFill>
                  <a:srgbClr val="C00000"/>
                </a:solidFill>
                <a:effectLst/>
                <a:latin typeface="微软雅黑" panose="020B0503020204020204" pitchFamily="34" charset="-122"/>
                <a:ea typeface="微软雅黑" panose="020B0503020204020204" pitchFamily="34" charset="-122"/>
              </a:rPr>
              <a:t>通俗理解的方法：</a:t>
            </a:r>
            <a:endParaRPr lang="zh-CN" altLang="en-US" sz="2400" dirty="0">
              <a:solidFill>
                <a:srgbClr val="C00000"/>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2"/>
          <a:stretch>
            <a:fillRect/>
          </a:stretch>
        </p:blipFill>
        <p:spPr>
          <a:xfrm>
            <a:off x="3031962" y="4381697"/>
            <a:ext cx="6638981" cy="2148316"/>
          </a:xfrm>
          <a:prstGeom prst="rect">
            <a:avLst/>
          </a:prstGeom>
        </p:spPr>
      </p:pic>
    </p:spTree>
  </p:cSld>
  <p:clrMapOvr>
    <a:masterClrMapping/>
  </p:clrMapOvr>
  <p:transition spd="slow">
    <p:push dir="u"/>
  </p:transition>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168787_3*l_h_i*1_1_3"/>
  <p:tag name="KSO_WM_TEMPLATE_CATEGORY" val="diagram"/>
  <p:tag name="KSO_WM_TEMPLATE_INDEX" val="20168787"/>
  <p:tag name="KSO_WM_UNIT_LAYERLEVEL" val="1_1_1"/>
  <p:tag name="KSO_WM_TAG_VERSION" val="1.0"/>
  <p:tag name="KSO_WM_BEAUTIFY_FLAG" val="#wm#"/>
  <p:tag name="KSO_WM_UNIT_LINE_FORE_SCHEMECOLOR_INDEX" val="5"/>
  <p:tag name="KSO_WM_UNIT_LINE_FILL_TYPE" val="2"/>
  <p:tag name="KSO_WM_UNIT_TEXT_FILL_FORE_SCHEMECOLOR_INDEX" val="2"/>
  <p:tag name="KSO_WM_UNIT_TEXT_FILL_TYPE"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168787_3*l_h_i*1_3_2"/>
  <p:tag name="KSO_WM_TEMPLATE_CATEGORY" val="diagram"/>
  <p:tag name="KSO_WM_TEMPLATE_INDEX" val="20168787"/>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11.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168787_3*l_h_a*1_3_1"/>
  <p:tag name="KSO_WM_TEMPLATE_CATEGORY" val="diagram"/>
  <p:tag name="KSO_WM_TEMPLATE_INDEX" val="20168787"/>
  <p:tag name="KSO_WM_UNIT_LAYERLEVEL" val="1_1_1"/>
  <p:tag name="KSO_WM_TAG_VERSION" val="1.0"/>
  <p:tag name="KSO_WM_BEAUTIFY_FLAG" val="#wm#"/>
  <p:tag name="KSO_WM_UNIT_PRESET_TEXT" val="添加标题"/>
  <p:tag name="KSO_WM_UNIT_TEXT_FILL_FORE_SCHEMECOLOR_INDEX" val="14"/>
  <p:tag name="KSO_WM_UNIT_TEXT_FILL_TYPE" val="1"/>
</p:tagLst>
</file>

<file path=ppt/tags/tag12.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68787_3*l_h_f*1_3_1"/>
  <p:tag name="KSO_WM_TEMPLATE_CATEGORY" val="diagram"/>
  <p:tag name="KSO_WM_TEMPLATE_INDEX" val="20168787"/>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13.xml><?xml version="1.0" encoding="utf-8"?>
<p:tagLst xmlns:p="http://schemas.openxmlformats.org/presentationml/2006/main">
  <p:tag name="KSO_WM_UNIT_TABLE_BEAUTIFY" val="smartTable{32a9138c-02ce-4d93-a2f2-208fa4e31de2}"/>
  <p:tag name="TABLE_ENDDRAG_ORIGIN_RECT" val="928*398"/>
  <p:tag name="TABLE_ENDDRAG_RECT" val="15*115*928*398"/>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68787_3*l_h_i*1_1_2"/>
  <p:tag name="KSO_WM_TEMPLATE_CATEGORY" val="diagram"/>
  <p:tag name="KSO_WM_TEMPLATE_INDEX" val="20168787"/>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20.xml><?xml version="1.0" encoding="utf-8"?>
<p:tagLst xmlns:p="http://schemas.openxmlformats.org/presentationml/2006/main">
  <p:tag name="KSO_WM_UNIT_TABLE_BEAUTIFY" val="smartTable{53c73896-239d-4a27-8b65-6c126fb2e562}"/>
  <p:tag name="TABLE_ENDDRAG_ORIGIN_RECT" val="179*116"/>
  <p:tag name="TABLE_ENDDRAG_RECT" val="54*236*179*116"/>
</p:tagLst>
</file>

<file path=ppt/tags/tag21.xml><?xml version="1.0" encoding="utf-8"?>
<p:tagLst xmlns:p="http://schemas.openxmlformats.org/presentationml/2006/main">
  <p:tag name="KSO_WM_UNIT_TABLE_BEAUTIFY" val="smartTable{173caea8-bc40-4131-8b54-949b0093492d}"/>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PA" val="v5.2.11"/>
</p:tagLst>
</file>

<file path=ppt/tags/tag24.xml><?xml version="1.0" encoding="utf-8"?>
<p:tagLst xmlns:p="http://schemas.openxmlformats.org/presentationml/2006/main">
  <p:tag name="PA" val="v5.2.11"/>
</p:tagLst>
</file>

<file path=ppt/tags/tag25.xml><?xml version="1.0" encoding="utf-8"?>
<p:tagLst xmlns:p="http://schemas.openxmlformats.org/presentationml/2006/main">
  <p:tag name="PA" val="v5.2.11"/>
</p:tagLst>
</file>

<file path=ppt/tags/tag26.xml><?xml version="1.0" encoding="utf-8"?>
<p:tagLst xmlns:p="http://schemas.openxmlformats.org/presentationml/2006/main">
  <p:tag name="PA" val="v5.2.11"/>
</p:tagLst>
</file>

<file path=ppt/tags/tag27.xml><?xml version="1.0" encoding="utf-8"?>
<p:tagLst xmlns:p="http://schemas.openxmlformats.org/presentationml/2006/main">
  <p:tag name="PA" val="v5.2.11"/>
</p:tagLst>
</file>

<file path=ppt/tags/tag28.xml><?xml version="1.0" encoding="utf-8"?>
<p:tagLst xmlns:p="http://schemas.openxmlformats.org/presentationml/2006/main">
  <p:tag name="PA" val="v5.2.11"/>
</p:tagLst>
</file>

<file path=ppt/tags/tag29.xml><?xml version="1.0" encoding="utf-8"?>
<p:tagLst xmlns:p="http://schemas.openxmlformats.org/presentationml/2006/main">
  <p:tag name="PA" val="v5.2.11"/>
</p:tagLst>
</file>

<file path=ppt/tags/tag3.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168787_3*l_h_a*1_1_1"/>
  <p:tag name="KSO_WM_TEMPLATE_CATEGORY" val="diagram"/>
  <p:tag name="KSO_WM_TEMPLATE_INDEX" val="20168787"/>
  <p:tag name="KSO_WM_UNIT_LAYERLEVEL" val="1_1_1"/>
  <p:tag name="KSO_WM_TAG_VERSION" val="1.0"/>
  <p:tag name="KSO_WM_BEAUTIFY_FLAG" val="#wm#"/>
  <p:tag name="KSO_WM_UNIT_PRESET_TEXT" val="添加标题"/>
  <p:tag name="KSO_WM_UNIT_TEXT_FILL_FORE_SCHEMECOLOR_INDEX" val="14"/>
  <p:tag name="KSO_WM_UNIT_TEXT_FILL_TYPE" val="1"/>
</p:tagLst>
</file>

<file path=ppt/tags/tag30.xml><?xml version="1.0" encoding="utf-8"?>
<p:tagLst xmlns:p="http://schemas.openxmlformats.org/presentationml/2006/main">
  <p:tag name="PA" val="v5.2.11"/>
</p:tagLst>
</file>

<file path=ppt/tags/tag31.xml><?xml version="1.0" encoding="utf-8"?>
<p:tagLst xmlns:p="http://schemas.openxmlformats.org/presentationml/2006/main">
  <p:tag name="PA" val="v5.2.11"/>
</p:tagLst>
</file>

<file path=ppt/tags/tag32.xml><?xml version="1.0" encoding="utf-8"?>
<p:tagLst xmlns:p="http://schemas.openxmlformats.org/presentationml/2006/main">
  <p:tag name="PA" val="v5.2.11"/>
</p:tagLst>
</file>

<file path=ppt/tags/tag33.xml><?xml version="1.0" encoding="utf-8"?>
<p:tagLst xmlns:p="http://schemas.openxmlformats.org/presentationml/2006/main">
  <p:tag name="PA" val="v5.2.11"/>
</p:tagLst>
</file>

<file path=ppt/tags/tag34.xml><?xml version="1.0" encoding="utf-8"?>
<p:tagLst xmlns:p="http://schemas.openxmlformats.org/presentationml/2006/main">
  <p:tag name="PA" val="v5.2.11"/>
</p:tagLst>
</file>

<file path=ppt/tags/tag35.xml><?xml version="1.0" encoding="utf-8"?>
<p:tagLst xmlns:p="http://schemas.openxmlformats.org/presentationml/2006/main">
  <p:tag name="PA" val="v5.2.11"/>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68787_3*l_h_f*1_1_1"/>
  <p:tag name="KSO_WM_TEMPLATE_CATEGORY" val="diagram"/>
  <p:tag name="KSO_WM_TEMPLATE_INDEX" val="20168787"/>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TABLE_ENDDRAG_ORIGIN_RECT" val="310*130"/>
  <p:tag name="TABLE_ENDDRAG_RECT" val="144*225*310*13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68787_3*l_h_i*1_2_3"/>
  <p:tag name="KSO_WM_TEMPLATE_CATEGORY" val="diagram"/>
  <p:tag name="KSO_WM_TEMPLATE_INDEX" val="20168787"/>
  <p:tag name="KSO_WM_UNIT_LAYERLEVEL" val="1_1_1"/>
  <p:tag name="KSO_WM_TAG_VERSION" val="1.0"/>
  <p:tag name="KSO_WM_BEAUTIFY_FLAG" val="#wm#"/>
  <p:tag name="KSO_WM_UNIT_LINE_FORE_SCHEMECOLOR_INDEX" val="5"/>
  <p:tag name="KSO_WM_UNIT_LINE_FILL_TYPE" val="2"/>
  <p:tag name="KSO_WM_UNIT_TEXT_FILL_FORE_SCHEMECOLOR_INDEX" val="2"/>
  <p:tag name="KSO_WM_UNIT_TEXT_FILL_TYPE" val="1"/>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68787_3*l_h_i*1_2_2"/>
  <p:tag name="KSO_WM_TEMPLATE_CATEGORY" val="diagram"/>
  <p:tag name="KSO_WM_TEMPLATE_INDEX" val="20168787"/>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7.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68787_3*l_h_a*1_2_1"/>
  <p:tag name="KSO_WM_TEMPLATE_CATEGORY" val="diagram"/>
  <p:tag name="KSO_WM_TEMPLATE_INDEX" val="20168787"/>
  <p:tag name="KSO_WM_UNIT_LAYERLEVEL" val="1_1_1"/>
  <p:tag name="KSO_WM_TAG_VERSION" val="1.0"/>
  <p:tag name="KSO_WM_BEAUTIFY_FLAG" val="#wm#"/>
  <p:tag name="KSO_WM_UNIT_PRESET_TEXT" val="添加标题"/>
  <p:tag name="KSO_WM_UNIT_TEXT_FILL_FORE_SCHEMECOLOR_INDEX" val="14"/>
  <p:tag name="KSO_WM_UNIT_TEXT_FILL_TYPE" val="1"/>
</p:tagLst>
</file>

<file path=ppt/tags/tag8.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68787_3*l_h_f*1_2_1"/>
  <p:tag name="KSO_WM_TEMPLATE_CATEGORY" val="diagram"/>
  <p:tag name="KSO_WM_TEMPLATE_INDEX" val="20168787"/>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168787_3*l_h_i*1_3_3"/>
  <p:tag name="KSO_WM_TEMPLATE_CATEGORY" val="diagram"/>
  <p:tag name="KSO_WM_TEMPLATE_INDEX" val="20168787"/>
  <p:tag name="KSO_WM_UNIT_LAYERLEVEL" val="1_1_1"/>
  <p:tag name="KSO_WM_TAG_VERSION" val="1.0"/>
  <p:tag name="KSO_WM_BEAUTIFY_FLAG" val="#wm#"/>
  <p:tag name="KSO_WM_UNIT_LINE_FORE_SCHEMECOLOR_INDEX" val="5"/>
  <p:tag name="KSO_WM_UNIT_LINE_FILL_TYPE" val="2"/>
  <p:tag name="KSO_WM_UNIT_TEXT_FILL_FORE_SCHEMECOLOR_INDEX" val="2"/>
  <p:tag name="KSO_WM_UNIT_TEXT_FILL_TYPE"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13299</Words>
  <Application>WPS 演示</Application>
  <PresentationFormat>Widescreen</PresentationFormat>
  <Paragraphs>1423</Paragraphs>
  <Slides>84</Slides>
  <Notes>72</Notes>
  <HiddenSlides>0</HiddenSlides>
  <MMClips>0</MMClips>
  <ScaleCrop>false</ScaleCrop>
  <HeadingPairs>
    <vt:vector size="8" baseType="variant">
      <vt:variant>
        <vt:lpstr>已用的字体</vt:lpstr>
      </vt:variant>
      <vt:variant>
        <vt:i4>53</vt:i4>
      </vt:variant>
      <vt:variant>
        <vt:lpstr>主题</vt:lpstr>
      </vt:variant>
      <vt:variant>
        <vt:i4>1</vt:i4>
      </vt:variant>
      <vt:variant>
        <vt:lpstr>嵌入 OLE 服务器</vt:lpstr>
      </vt:variant>
      <vt:variant>
        <vt:i4>3</vt:i4>
      </vt:variant>
      <vt:variant>
        <vt:lpstr>幻灯片标题</vt:lpstr>
      </vt:variant>
      <vt:variant>
        <vt:i4>84</vt:i4>
      </vt:variant>
    </vt:vector>
  </HeadingPairs>
  <TitlesOfParts>
    <vt:vector size="141" baseType="lpstr">
      <vt:lpstr>Arial</vt:lpstr>
      <vt:lpstr>宋体</vt:lpstr>
      <vt:lpstr>Wingdings</vt:lpstr>
      <vt:lpstr>Roboto Regular</vt:lpstr>
      <vt:lpstr>思源黑体 CN Regular</vt:lpstr>
      <vt:lpstr>微软雅黑</vt:lpstr>
      <vt:lpstr>汉仪旗黑</vt:lpstr>
      <vt:lpstr>Songti SC Black</vt:lpstr>
      <vt:lpstr>Yu Gothic Medium</vt:lpstr>
      <vt:lpstr>Microsoft YaHei UI</vt:lpstr>
      <vt:lpstr>Calibri</vt:lpstr>
      <vt:lpstr>黑体</vt:lpstr>
      <vt:lpstr>汉仪中黑KW</vt:lpstr>
      <vt:lpstr>华文宋体</vt:lpstr>
      <vt:lpstr>-apple-system</vt:lpstr>
      <vt:lpstr>Thonburi</vt:lpstr>
      <vt:lpstr>等线</vt:lpstr>
      <vt:lpstr>汉仪中等线KW</vt:lpstr>
      <vt:lpstr>宋体</vt:lpstr>
      <vt:lpstr>Arial Unicode MS</vt:lpstr>
      <vt:lpstr>等线 Light</vt:lpstr>
      <vt:lpstr>Cambria Math</vt:lpstr>
      <vt:lpstr>黑体</vt:lpstr>
      <vt:lpstr>等线</vt:lpstr>
      <vt:lpstr>Times New Roman</vt:lpstr>
      <vt:lpstr>Wingdings</vt:lpstr>
      <vt:lpstr>Calibri</vt:lpstr>
      <vt:lpstr>MS Mincho</vt:lpstr>
      <vt:lpstr>阿里巴巴普惠体 M</vt:lpstr>
      <vt:lpstr>阿里巴巴普惠体 R</vt:lpstr>
      <vt:lpstr>阿里巴巴普惠体 Light</vt:lpstr>
      <vt:lpstr>Arial</vt:lpstr>
      <vt:lpstr>阿里巴巴普惠体 M</vt:lpstr>
      <vt:lpstr>Times New Roman</vt:lpstr>
      <vt:lpstr>阿里巴巴普惠体 L</vt:lpstr>
      <vt:lpstr>Arial Regular</vt:lpstr>
      <vt:lpstr>Arial Bold</vt:lpstr>
      <vt:lpstr>Helvetica Neue</vt:lpstr>
      <vt:lpstr>Arial Italic</vt:lpstr>
      <vt:lpstr>汉仪书宋二KW</vt:lpstr>
      <vt:lpstr>冬青黑体简体中文</vt:lpstr>
      <vt:lpstr>苹方-简</vt:lpstr>
      <vt:lpstr>Kingsoft Math</vt:lpstr>
      <vt:lpstr>Hiragino Sans</vt:lpstr>
      <vt:lpstr>-apple-system</vt:lpstr>
      <vt:lpstr>Microsoft YaHei UI</vt:lpstr>
      <vt:lpstr>Roboto Regular</vt:lpstr>
      <vt:lpstr>Wingdings</vt:lpstr>
      <vt:lpstr>Yu Gothic Medium</vt:lpstr>
      <vt:lpstr>微软雅黑</vt:lpstr>
      <vt:lpstr>思源黑体 CN Regular</vt:lpstr>
      <vt:lpstr>阿里巴巴普惠体 L</vt:lpstr>
      <vt:lpstr>阿里巴巴普惠体 M</vt:lpstr>
      <vt:lpstr>Office 主题​​</vt:lpstr>
      <vt:lpstr>Word.Document.12</vt:lpstr>
      <vt:lpstr>Word.Document.12</vt:lpstr>
      <vt:lpstr>Word.Document.12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予然 毕</dc:creator>
  <cp:lastModifiedBy>yhwu-is</cp:lastModifiedBy>
  <cp:revision>29</cp:revision>
  <cp:lastPrinted>2026-07-06T07:30:35Z</cp:lastPrinted>
  <dcterms:created xsi:type="dcterms:W3CDTF">2026-07-06T07:30:35Z</dcterms:created>
  <dcterms:modified xsi:type="dcterms:W3CDTF">2026-07-06T07:30:35Z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FB844D393BE48CFC9B594B6A9093E64F_43</vt:lpwstr>
  </property>
  <property fmtid="{D5CDD505-2E9C-101B-9397-08002B2CF9AE}" pid="3" name="KSOProductBuildVer">
    <vt:lpwstr>2052-7.2.2.8955</vt:lpwstr>
  </property>
</Properties>
</file>